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1" r:id="rId9"/>
    <p:sldId id="262" r:id="rId10"/>
    <p:sldId id="268" r:id="rId11"/>
    <p:sldId id="265" r:id="rId12"/>
    <p:sldId id="267" r:id="rId13"/>
    <p:sldId id="266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A1C064"/>
    <a:srgbClr val="88A945"/>
    <a:srgbClr val="006600"/>
    <a:srgbClr val="129E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922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7108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0149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5267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1047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62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0750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3906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8642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6657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1780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1E60B-0E99-411D-86D8-3F1FD717F059}" type="datetimeFigureOut">
              <a:rPr lang="uk-UA" smtClean="0"/>
              <a:t>04.06.2024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3856-DCFA-439F-8A40-5397BA217D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342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lovo67.ucoz.ru/_fr/0/0127394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До кабінету математики вінілова наклейка купити, сучасний стенд в кабінет  математики купити в Україні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5733256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57371" y="1599183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29E1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ЧИСЛО</a:t>
            </a:r>
            <a:endParaRPr lang="uk-UA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29E1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53115" y="342444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29E1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ТАЄМНИЧЕ</a:t>
            </a:r>
            <a:endParaRPr lang="uk-UA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29E1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45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вал 13"/>
          <p:cNvSpPr/>
          <p:nvPr/>
        </p:nvSpPr>
        <p:spPr>
          <a:xfrm>
            <a:off x="7587567" y="584684"/>
            <a:ext cx="1584176" cy="15121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3667166" y="2281852"/>
            <a:ext cx="7169530" cy="6979796"/>
            <a:chOff x="3131840" y="584684"/>
            <a:chExt cx="5297322" cy="5737659"/>
          </a:xfrm>
        </p:grpSpPr>
        <p:pic>
          <p:nvPicPr>
            <p:cNvPr id="2060" name="Picture 12" descr="Цікаві факти про число ? | Блоги БДМУ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6909" y="1340768"/>
              <a:ext cx="4181475" cy="498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Овал 5"/>
            <p:cNvSpPr/>
            <p:nvPr/>
          </p:nvSpPr>
          <p:spPr>
            <a:xfrm>
              <a:off x="3131840" y="764704"/>
              <a:ext cx="1584176" cy="151216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6844986" y="584684"/>
              <a:ext cx="1584176" cy="151216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52965" y="584684"/>
            <a:ext cx="8028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Куди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б ми не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звернули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свій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погляд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,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ми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бачимо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моторне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й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працьовите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число П :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algn="just">
              <a:buNone/>
            </a:pP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воно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поміщається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  й у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найпростішому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коліщаті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,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і в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самій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складній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автоматичній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машині</a:t>
            </a:r>
            <a:r>
              <a:rPr lang="ru-RU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algn="just">
              <a:buNone/>
            </a:pPr>
            <a:r>
              <a:rPr lang="en-US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                                                         </a:t>
            </a:r>
            <a:r>
              <a:rPr lang="uk-UA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    </a:t>
            </a:r>
            <a:r>
              <a:rPr lang="ru-RU" sz="2400" b="1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Кімпан</a:t>
            </a:r>
            <a:r>
              <a:rPr lang="ru-RU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 Ф.</a:t>
            </a:r>
          </a:p>
        </p:txBody>
      </p:sp>
    </p:spTree>
    <p:extLst>
      <p:ext uri="{BB962C8B-B14F-4D97-AF65-F5344CB8AC3E}">
        <p14:creationId xmlns:p14="http://schemas.microsoft.com/office/powerpoint/2010/main" val="14860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385783" y="1844824"/>
            <a:ext cx="847018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>
              <a:buNone/>
            </a:pPr>
            <a:r>
              <a:rPr lang="uk-UA" sz="2800" i="1" dirty="0" smtClean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У відомих трильйонах знаків числа Пі можна знайти будь яку числову послідовність – ваш номер телефону або номер банківського рахунку.</a:t>
            </a:r>
          </a:p>
          <a:p>
            <a:pPr indent="354013" algn="just">
              <a:buNone/>
            </a:pPr>
            <a:r>
              <a:rPr lang="uk-UA" sz="2800" i="1" dirty="0" smtClean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У ряді цифр закодовані всі книги, написані і не написані людством – потрібно просто знайти цей ряд у числі Пі.</a:t>
            </a:r>
          </a:p>
          <a:p>
            <a:pPr indent="354013" algn="just">
              <a:buNone/>
            </a:pP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Пі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-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це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одна з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найбільш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загадкових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та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фундаментальних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констант у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математиці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, яка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впливає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на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багато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аспектів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нашого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життя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,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від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обчислень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до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архітектури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та </a:t>
            </a:r>
            <a:r>
              <a:rPr lang="ru-RU" sz="28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інженерії</a:t>
            </a:r>
            <a:r>
              <a:rPr lang="ru-RU" sz="28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2054" name="Picture 6" descr="bitclub | bitclub | Сторінка 7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82"/>
          <a:stretch/>
        </p:blipFill>
        <p:spPr bwMode="auto">
          <a:xfrm>
            <a:off x="385783" y="332656"/>
            <a:ext cx="1953969" cy="17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94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391822" y="2044005"/>
            <a:ext cx="84701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Назва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числа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була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запропонована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в 18-му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столітті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, а до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цього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називали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по-різному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2054" name="Picture 6" descr="bitclub | bitclub | Сторінка 7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82"/>
          <a:stretch/>
        </p:blipFill>
        <p:spPr bwMode="auto">
          <a:xfrm>
            <a:off x="385783" y="332656"/>
            <a:ext cx="1953969" cy="17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1800" y="366201"/>
            <a:ext cx="59766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Число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Пі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насправді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нескінченне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Можна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займатися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його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обчисленням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хоч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до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кінця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часу,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нічого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не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зміниться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–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воно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ніколи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не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скінчиться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 </a:t>
            </a:r>
          </a:p>
          <a:p>
            <a:endParaRPr lang="uk-UA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425644" y="3140968"/>
            <a:ext cx="4389860" cy="2880321"/>
            <a:chOff x="661512" y="3789039"/>
            <a:chExt cx="4389860" cy="2880321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661512" y="3789040"/>
              <a:ext cx="2110288" cy="2876666"/>
              <a:chOff x="661512" y="3789040"/>
              <a:chExt cx="2110288" cy="2876666"/>
            </a:xfrm>
          </p:grpSpPr>
          <p:pic>
            <p:nvPicPr>
              <p:cNvPr id="5122" name="Picture 2" descr="Эйлер, Леонард — Википедия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1512" y="3789040"/>
                <a:ext cx="2095500" cy="24669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661512" y="6296374"/>
                <a:ext cx="21102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i="1" dirty="0" smtClean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Леонард </a:t>
                </a:r>
                <a:r>
                  <a:rPr lang="ru-RU" i="1" dirty="0" err="1" smtClean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Ейлер</a:t>
                </a:r>
                <a:endParaRPr lang="uk-UA" dirty="0"/>
              </a:p>
            </p:txBody>
          </p:sp>
        </p:grpSp>
        <p:grpSp>
          <p:nvGrpSpPr>
            <p:cNvPr id="10" name="Группа 9"/>
            <p:cNvGrpSpPr/>
            <p:nvPr/>
          </p:nvGrpSpPr>
          <p:grpSpPr>
            <a:xfrm>
              <a:off x="2987824" y="3789039"/>
              <a:ext cx="2063548" cy="2880321"/>
              <a:chOff x="2987824" y="3789039"/>
              <a:chExt cx="2063548" cy="2880321"/>
            </a:xfrm>
          </p:grpSpPr>
          <p:pic>
            <p:nvPicPr>
              <p:cNvPr id="5124" name="Picture 4" descr="Sceptic-Ratio. Кто является родоначальником сравнительного языкознания?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50000"/>
                        </a14:imgEffect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7824" y="3789039"/>
                <a:ext cx="1993316" cy="24669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Box 6"/>
              <p:cNvSpPr txBox="1"/>
              <p:nvPr/>
            </p:nvSpPr>
            <p:spPr>
              <a:xfrm>
                <a:off x="2999144" y="6300028"/>
                <a:ext cx="20522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i="1" dirty="0" err="1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Уільям</a:t>
                </a:r>
                <a:r>
                  <a:rPr lang="uk-UA" i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 Джонсон</a:t>
                </a: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5051372" y="2875002"/>
            <a:ext cx="36970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Чому Пі?</a:t>
            </a:r>
          </a:p>
          <a:p>
            <a:pPr algn="just"/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Це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грецька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літера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“π”, з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якої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в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грецькій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мові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починаються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слова “периметр” та “коло”. А число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Пі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, як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відомо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–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це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відношення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довжини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кола (тобто периметра) до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його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i="1" dirty="0" err="1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діаметра</a:t>
            </a:r>
            <a:r>
              <a:rPr lang="ru-RU" sz="2400" i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uk-UA" sz="2400" i="1" dirty="0">
              <a:solidFill>
                <a:schemeClr val="bg1">
                  <a:lumMod val="9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69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31840" y="620688"/>
            <a:ext cx="56734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uk-UA" sz="2400" i="1" dirty="0">
                <a:latin typeface="Century Gothic" panose="020B0502020202020204" pitchFamily="34" charset="0"/>
              </a:rPr>
              <a:t>Відкривачами числа </a:t>
            </a:r>
            <a:r>
              <a:rPr lang="el-GR" sz="2400" i="1" dirty="0">
                <a:latin typeface="Century Gothic" panose="020B0502020202020204" pitchFamily="34" charset="0"/>
              </a:rPr>
              <a:t>π  </a:t>
            </a:r>
            <a:r>
              <a:rPr lang="uk-UA" sz="2400" i="1" dirty="0">
                <a:latin typeface="Century Gothic" panose="020B0502020202020204" pitchFamily="34" charset="0"/>
              </a:rPr>
              <a:t>можна вважати людей доісторичного періоду, які під час плетіння кошиків помітили, що для того, щоб отримати кошик потрібного діаметру, необхідно брати прути в 3 рази довше </a:t>
            </a:r>
            <a:r>
              <a:rPr lang="uk-UA" sz="2400" i="1" dirty="0" smtClean="0">
                <a:latin typeface="Century Gothic" panose="020B0502020202020204" pitchFamily="34" charset="0"/>
              </a:rPr>
              <a:t>даного </a:t>
            </a:r>
            <a:r>
              <a:rPr lang="uk-UA" sz="2400" i="1" dirty="0">
                <a:latin typeface="Century Gothic" panose="020B0502020202020204" pitchFamily="34" charset="0"/>
              </a:rPr>
              <a:t>діаметру. Ці відомості містяться в клинописних табличках Стародавнього Межиріччя. </a:t>
            </a:r>
          </a:p>
        </p:txBody>
      </p:sp>
      <p:pic>
        <p:nvPicPr>
          <p:cNvPr id="6146" name="Picture 2" descr="https://tsikavi-fakty.com.ua/wp-content/uploads/2022/11/interesnie-fakti-o-chisle-pi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4"/>
          <a:stretch/>
        </p:blipFill>
        <p:spPr bwMode="auto">
          <a:xfrm rot="20380871">
            <a:off x="3891647" y="5595814"/>
            <a:ext cx="6353414" cy="207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343205">
            <a:off x="8488730" y="4459057"/>
            <a:ext cx="100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3,14</a:t>
            </a:r>
            <a:endParaRPr lang="uk-UA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44214" y="764704"/>
            <a:ext cx="2987626" cy="3547924"/>
            <a:chOff x="144214" y="764704"/>
            <a:chExt cx="2987626" cy="3547924"/>
          </a:xfrm>
        </p:grpSpPr>
        <p:pic>
          <p:nvPicPr>
            <p:cNvPr id="6148" name="Picture 4" descr="Стародавнє Межиріччя | Вікі Стародавній Світ | Fandom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923" y="764704"/>
              <a:ext cx="2978917" cy="308615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44214" y="3943296"/>
              <a:ext cx="2952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>
                  <a:latin typeface="Century Gothic" panose="020B0502020202020204" pitchFamily="34" charset="0"/>
                </a:rPr>
                <a:t>Клинописна табличка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18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5395" y="3851652"/>
            <a:ext cx="8409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uk-UA" sz="2400" i="1" dirty="0" smtClean="0">
                <a:latin typeface="Century Gothic" panose="020B0502020202020204" pitchFamily="34" charset="0"/>
              </a:rPr>
              <a:t>Єгипетський папірус (1650 до н. е.) дає нам уявлення про математику Стародавнього Риму.</a:t>
            </a:r>
          </a:p>
          <a:p>
            <a:pPr indent="354013" algn="just"/>
            <a:r>
              <a:rPr lang="uk-UA" sz="2400" i="1" dirty="0" smtClean="0">
                <a:latin typeface="Century Gothic" panose="020B0502020202020204" pitchFamily="34" charset="0"/>
              </a:rPr>
              <a:t>Єгиптяни рахували площу кола за формулою, яка давала приблизне значення </a:t>
            </a:r>
            <a:r>
              <a:rPr lang="uk-UA" sz="2400" i="1" dirty="0" smtClean="0">
                <a:latin typeface="Century Gothic" panose="020B0502020202020204" pitchFamily="34" charset="0"/>
              </a:rPr>
              <a:t>число </a:t>
            </a:r>
            <a:r>
              <a:rPr lang="uk-UA" sz="2400" i="1" dirty="0" smtClean="0">
                <a:latin typeface="Century Gothic" panose="020B0502020202020204" pitchFamily="34" charset="0"/>
              </a:rPr>
              <a:t>Пі = 3,1605</a:t>
            </a:r>
            <a:endParaRPr lang="uk-UA" sz="2400" i="1" dirty="0">
              <a:latin typeface="Century Gothic" panose="020B0502020202020204" pitchFamily="34" charset="0"/>
            </a:endParaRPr>
          </a:p>
        </p:txBody>
      </p:sp>
      <p:pic>
        <p:nvPicPr>
          <p:cNvPr id="6146" name="Picture 2" descr="https://tsikavi-fakty.com.ua/wp-content/uploads/2022/11/interesnie-fakti-o-chisle-pi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4"/>
          <a:stretch/>
        </p:blipFill>
        <p:spPr bwMode="auto">
          <a:xfrm rot="20380871">
            <a:off x="3891647" y="5595814"/>
            <a:ext cx="6353414" cy="207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343205">
            <a:off x="8488730" y="4459057"/>
            <a:ext cx="100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3,14</a:t>
            </a:r>
            <a:endParaRPr lang="uk-UA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820004" y="188640"/>
            <a:ext cx="5153332" cy="3528392"/>
            <a:chOff x="1820004" y="188640"/>
            <a:chExt cx="5153332" cy="3528392"/>
          </a:xfrm>
        </p:grpSpPr>
        <p:sp>
          <p:nvSpPr>
            <p:cNvPr id="3" name="TextBox 2"/>
            <p:cNvSpPr txBox="1"/>
            <p:nvPr/>
          </p:nvSpPr>
          <p:spPr>
            <a:xfrm>
              <a:off x="2920506" y="3347700"/>
              <a:ext cx="2952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latin typeface="Century Gothic" panose="020B0502020202020204" pitchFamily="34" charset="0"/>
                </a:rPr>
                <a:t>Єгипетський папірус</a:t>
              </a:r>
              <a:endParaRPr lang="uk-UA" i="1" dirty="0">
                <a:latin typeface="Century Gothic" panose="020B0502020202020204" pitchFamily="34" charset="0"/>
              </a:endParaRPr>
            </a:p>
          </p:txBody>
        </p:sp>
        <p:pic>
          <p:nvPicPr>
            <p:cNvPr id="8194" name="Picture 2" descr="Єгипет"/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925" t="24125" r="6239" b="31718"/>
            <a:stretch/>
          </p:blipFill>
          <p:spPr bwMode="auto">
            <a:xfrm>
              <a:off x="1820004" y="188640"/>
              <a:ext cx="5153332" cy="323017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482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0294" y="332656"/>
            <a:ext cx="840980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uk-UA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Згадки з Біблії</a:t>
            </a:r>
            <a:r>
              <a:rPr lang="uk-UA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: </a:t>
            </a:r>
            <a:endParaRPr lang="uk-UA" sz="2400" i="1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indent="354013" algn="just"/>
            <a:r>
              <a:rPr lang="uk-UA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І </a:t>
            </a:r>
            <a:r>
              <a:rPr lang="uk-UA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зробив він лите море, від краю його і до краю його десять ліктів, зовсім кругле і шнурок на тридцять ліктів оточив би його навколо (3 Царств, гл.7, ст. 6</a:t>
            </a:r>
            <a:r>
              <a:rPr lang="uk-UA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).</a:t>
            </a:r>
          </a:p>
          <a:p>
            <a:pPr indent="354013" algn="just"/>
            <a:endParaRPr lang="uk-UA" sz="2400" i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indent="354013" algn="just"/>
            <a:r>
              <a:rPr lang="uk-UA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Перші 144 цифри числа Пі після коми закінчуються цифрами 666, які  згадуються в Біблії як «число звіра», де згадується: </a:t>
            </a:r>
            <a:r>
              <a:rPr lang="uk-UA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«Тут </a:t>
            </a:r>
            <a:r>
              <a:rPr lang="uk-UA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мудрість. Хто має розум, нехай порахує число звірине, бо число це людське; число його шістсот шістдесят </a:t>
            </a:r>
            <a:r>
              <a:rPr lang="uk-UA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шість».</a:t>
            </a:r>
            <a:endParaRPr lang="uk-UA" sz="2400" i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222" name="Picture 6" descr="День наближеного значення числа Пі – ПІВНІЧНО-БЕССАРАБСЬКИЙ ІНФОРМАЦІЙНИЙ  ПОРТА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3003">
            <a:off x="4296368" y="4443552"/>
            <a:ext cx="5087356" cy="26988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44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496" y="116632"/>
            <a:ext cx="71501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r"/>
            <a:r>
              <a:rPr lang="uk-UA" sz="2400" i="1" dirty="0">
                <a:latin typeface="Century Gothic" panose="020B0502020202020204" pitchFamily="34" charset="0"/>
              </a:rPr>
              <a:t>Фахівці вважають, що число </a:t>
            </a:r>
            <a:r>
              <a:rPr lang="uk-UA" sz="2400" i="1" dirty="0" smtClean="0">
                <a:latin typeface="Century Gothic" panose="020B0502020202020204" pitchFamily="34" charset="0"/>
              </a:rPr>
              <a:t>використовували при  будівництві</a:t>
            </a:r>
            <a:r>
              <a:rPr lang="uk-UA" sz="2400" i="1" dirty="0">
                <a:latin typeface="Century Gothic" panose="020B0502020202020204" pitchFamily="34" charset="0"/>
              </a:rPr>
              <a:t> Вавилонської вежі. </a:t>
            </a:r>
            <a:r>
              <a:rPr lang="uk-UA" sz="2400" i="1" dirty="0" smtClean="0">
                <a:latin typeface="Century Gothic" panose="020B0502020202020204" pitchFamily="34" charset="0"/>
              </a:rPr>
              <a:t/>
            </a:r>
            <a:br>
              <a:rPr lang="uk-UA" sz="2400" i="1" dirty="0" smtClean="0">
                <a:latin typeface="Century Gothic" panose="020B0502020202020204" pitchFamily="34" charset="0"/>
              </a:rPr>
            </a:br>
            <a:r>
              <a:rPr lang="ru-RU" sz="2400" i="1" dirty="0" smtClean="0">
                <a:latin typeface="Century Gothic" panose="020B0502020202020204" pitchFamily="34" charset="0"/>
              </a:rPr>
              <a:t>Однак  вавилонські чаклуни користувалися </a:t>
            </a:r>
            <a:r>
              <a:rPr lang="ru-RU" sz="2400" i="1" dirty="0">
                <a:latin typeface="Century Gothic" panose="020B0502020202020204" pitchFamily="34" charset="0"/>
              </a:rPr>
              <a:t>лише першою цифрою числа - тобто </a:t>
            </a:r>
            <a:r>
              <a:rPr lang="ru-RU" sz="2400" i="1" dirty="0" smtClean="0">
                <a:latin typeface="Century Gothic" panose="020B0502020202020204" pitchFamily="34" charset="0"/>
              </a:rPr>
              <a:t>трійкою.</a:t>
            </a:r>
            <a:r>
              <a:rPr lang="ru-RU" sz="2400" i="1" dirty="0" smtClean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. </a:t>
            </a:r>
            <a:endParaRPr lang="uk-UA" sz="2400" i="1" dirty="0">
              <a:solidFill>
                <a:schemeClr val="bg1">
                  <a:lumMod val="9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7170" name="Picture 2" descr="Вавилонська вежа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8" y="2689949"/>
            <a:ext cx="5459881" cy="3997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Декоративна наклейка Число Пі 314 (декор кабінет математики алгебри)  наклейки цифри матова 500х600 мм – фото, відгуки, характеристики в  інтернет-магазині ROZETKA від продавця: FOUKS | Купити в Україні: Києві,  Харкові, Дніпрі, Одесі,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-243408"/>
            <a:ext cx="2930172" cy="28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7975" y="2248996"/>
            <a:ext cx="85124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6213" algn="just"/>
            <a:r>
              <a:rPr lang="uk-UA" sz="2400" i="1" dirty="0" smtClean="0">
                <a:latin typeface="Century Gothic" panose="020B0502020202020204" pitchFamily="34" charset="0"/>
              </a:rPr>
              <a:t>Причиною </a:t>
            </a:r>
            <a:r>
              <a:rPr lang="uk-UA" sz="2400" i="1" dirty="0">
                <a:latin typeface="Century Gothic" panose="020B0502020202020204" pitchFamily="34" charset="0"/>
              </a:rPr>
              <a:t>її обвалення став не гнів божий, а саме неправильні розрахунки при будівництві.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8961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-108520" y="222670"/>
            <a:ext cx="1636773" cy="1406130"/>
            <a:chOff x="2771800" y="1504665"/>
            <a:chExt cx="4051274" cy="3724276"/>
          </a:xfrm>
        </p:grpSpPr>
        <p:pic>
          <p:nvPicPr>
            <p:cNvPr id="10242" name="Picture 2" descr="Персональний блог учителя математики та інформатики Іванової Людмили  Володимирівни: Про число Пі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12"/>
            <a:stretch/>
          </p:blipFill>
          <p:spPr bwMode="auto">
            <a:xfrm>
              <a:off x="3023419" y="1504665"/>
              <a:ext cx="3799655" cy="372427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Овал 7"/>
            <p:cNvSpPr/>
            <p:nvPr/>
          </p:nvSpPr>
          <p:spPr>
            <a:xfrm>
              <a:off x="2771800" y="3068960"/>
              <a:ext cx="936104" cy="93610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1403647" y="188640"/>
            <a:ext cx="73448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uk-UA" sz="2000" i="1" dirty="0" smtClean="0">
                <a:latin typeface="Century Gothic" panose="020B0502020202020204" pitchFamily="34" charset="0"/>
              </a:rPr>
              <a:t>- </a:t>
            </a:r>
            <a:r>
              <a:rPr lang="uk-UA" sz="2000" i="1" dirty="0">
                <a:latin typeface="Century Gothic" panose="020B0502020202020204" pitchFamily="34" charset="0"/>
              </a:rPr>
              <a:t>це символ таємничості та незрозумілості у математиці. Це число завжди буде приваблювати увагу вчених та дослідників, які завжди будуть намагатися розгадати його таємниці.</a:t>
            </a:r>
          </a:p>
        </p:txBody>
      </p:sp>
      <p:sp>
        <p:nvSpPr>
          <p:cNvPr id="3" name="AutoShape 4" descr="Декоративна наклейка Число Пі 314 (декор кабінет математики алгебри)  наклейки цифри матова 500х600 мм – фото, відгуки, характеристики в  інтернет-магазині ROZETKA від продавця: FOUKS | Купити в Україні: Києві,  Харкові, Дніпрі, Одесі,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2" name="TextBox 1"/>
          <p:cNvSpPr txBox="1"/>
          <p:nvPr/>
        </p:nvSpPr>
        <p:spPr>
          <a:xfrm>
            <a:off x="300980" y="5799167"/>
            <a:ext cx="8440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i="1" dirty="0">
                <a:latin typeface="Century Gothic" panose="020B0502020202020204" pitchFamily="34" charset="0"/>
              </a:rPr>
              <a:t>Станом на 2011 </a:t>
            </a:r>
            <a:r>
              <a:rPr lang="ru-RU" sz="2000" i="1" dirty="0" err="1">
                <a:latin typeface="Century Gothic" panose="020B0502020202020204" pitchFamily="34" charset="0"/>
              </a:rPr>
              <a:t>рік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вченими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було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розраховано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значення</a:t>
            </a:r>
            <a:r>
              <a:rPr lang="ru-RU" sz="2000" i="1" dirty="0">
                <a:latin typeface="Century Gothic" panose="020B0502020202020204" pitchFamily="34" charset="0"/>
              </a:rPr>
              <a:t> числа </a:t>
            </a:r>
            <a:r>
              <a:rPr lang="ru-RU" sz="2000" i="1" dirty="0" err="1">
                <a:latin typeface="Century Gothic" panose="020B0502020202020204" pitchFamily="34" charset="0"/>
              </a:rPr>
              <a:t>Пі</a:t>
            </a:r>
            <a:r>
              <a:rPr lang="ru-RU" sz="2000" i="1" dirty="0">
                <a:latin typeface="Century Gothic" panose="020B0502020202020204" pitchFamily="34" charset="0"/>
              </a:rPr>
              <a:t> до 10-ти </a:t>
            </a:r>
            <a:r>
              <a:rPr lang="ru-RU" sz="2000" i="1" dirty="0" err="1">
                <a:latin typeface="Century Gothic" panose="020B0502020202020204" pitchFamily="34" charset="0"/>
              </a:rPr>
              <a:t>трильйонів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знаків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після</a:t>
            </a:r>
            <a:r>
              <a:rPr lang="ru-RU" sz="2000" i="1" dirty="0">
                <a:latin typeface="Century Gothic" panose="020B0502020202020204" pitchFamily="34" charset="0"/>
              </a:rPr>
              <a:t> </a:t>
            </a:r>
            <a:r>
              <a:rPr lang="ru-RU" sz="2000" i="1" dirty="0" err="1">
                <a:latin typeface="Century Gothic" panose="020B0502020202020204" pitchFamily="34" charset="0"/>
              </a:rPr>
              <a:t>коми</a:t>
            </a:r>
            <a:r>
              <a:rPr lang="ru-RU" sz="2000" i="1" dirty="0">
                <a:latin typeface="Century Gothic" panose="020B0502020202020204" pitchFamily="34" charset="0"/>
              </a:rPr>
              <a:t>.</a:t>
            </a:r>
            <a:endParaRPr lang="uk-UA" sz="2000" i="1" dirty="0">
              <a:latin typeface="Century Gothic" panose="020B0502020202020204" pitchFamily="34" charset="0"/>
            </a:endParaRPr>
          </a:p>
        </p:txBody>
      </p:sp>
      <p:sp>
        <p:nvSpPr>
          <p:cNvPr id="10" name="Содержимое 2"/>
          <p:cNvSpPr>
            <a:spLocks noGrp="1"/>
          </p:cNvSpPr>
          <p:nvPr>
            <p:ph idx="1"/>
          </p:nvPr>
        </p:nvSpPr>
        <p:spPr>
          <a:xfrm>
            <a:off x="1619672" y="1542911"/>
            <a:ext cx="6203032" cy="4104456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uk-UA" sz="2900" i="1" dirty="0">
                <a:latin typeface="Century Gothic" panose="020B0502020202020204" pitchFamily="34" charset="0"/>
              </a:rPr>
              <a:t>1949 рік – 2037 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uk-UA" sz="2900" i="1" dirty="0">
                <a:latin typeface="Century Gothic" panose="020B0502020202020204" pitchFamily="34" charset="0"/>
              </a:rPr>
              <a:t>1958 рік – 10000 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1961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100000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1973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10000000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1986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29360000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1987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134217000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1989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1011196691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 smtClean="0">
                <a:latin typeface="Century Gothic" panose="020B0502020202020204" pitchFamily="34" charset="0"/>
              </a:rPr>
              <a:t>1991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2260000000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1994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4044000000 </a:t>
            </a:r>
            <a:r>
              <a:rPr lang="ru-RU" sz="2900" i="1" dirty="0" err="1">
                <a:latin typeface="Century Gothic" panose="020B0502020202020204" pitchFamily="34" charset="0"/>
              </a:rPr>
              <a:t>д</a:t>
            </a:r>
            <a:r>
              <a:rPr lang="uk-UA" sz="2900" i="1" dirty="0" err="1">
                <a:latin typeface="Century Gothic" panose="020B0502020202020204" pitchFamily="34" charset="0"/>
              </a:rPr>
              <a:t>есяткових</a:t>
            </a:r>
            <a:r>
              <a:rPr lang="uk-UA" sz="2900" i="1" dirty="0">
                <a:latin typeface="Century Gothic" panose="020B0502020202020204" pitchFamily="34" charset="0"/>
              </a:rPr>
              <a:t>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ru-RU" sz="2900" i="1" dirty="0">
                <a:latin typeface="Century Gothic" panose="020B0502020202020204" pitchFamily="34" charset="0"/>
              </a:rPr>
              <a:t>1995 </a:t>
            </a:r>
            <a:r>
              <a:rPr lang="uk-UA" sz="2900" i="1" dirty="0">
                <a:latin typeface="Century Gothic" panose="020B0502020202020204" pitchFamily="34" charset="0"/>
              </a:rPr>
              <a:t>рік – </a:t>
            </a:r>
            <a:r>
              <a:rPr lang="ru-RU" sz="2900" i="1" dirty="0">
                <a:latin typeface="Century Gothic" panose="020B0502020202020204" pitchFamily="34" charset="0"/>
              </a:rPr>
              <a:t>4294967286 </a:t>
            </a:r>
            <a:r>
              <a:rPr lang="uk-UA" sz="2900" i="1" dirty="0">
                <a:latin typeface="Century Gothic" panose="020B0502020202020204" pitchFamily="34" charset="0"/>
              </a:rPr>
              <a:t>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uk-UA" sz="2900" i="1" dirty="0">
                <a:latin typeface="Century Gothic" panose="020B0502020202020204" pitchFamily="34" charset="0"/>
              </a:rPr>
              <a:t>1997 рік – 51539600000 десяткових знаків;</a:t>
            </a:r>
            <a:endParaRPr lang="ru-RU" sz="2900" i="1" dirty="0">
              <a:latin typeface="Century Gothic" panose="020B0502020202020204" pitchFamily="34" charset="0"/>
            </a:endParaRPr>
          </a:p>
          <a:p>
            <a:pPr marL="0" lvl="0" indent="0">
              <a:buNone/>
            </a:pPr>
            <a:r>
              <a:rPr lang="uk-UA" sz="2900" i="1" dirty="0">
                <a:latin typeface="Century Gothic" panose="020B0502020202020204" pitchFamily="34" charset="0"/>
              </a:rPr>
              <a:t>1999 рік – 206158430000 десяткових знаків. </a:t>
            </a:r>
            <a:endParaRPr lang="ru-RU" sz="2900" i="1" dirty="0">
              <a:latin typeface="Century Gothic" panose="020B0502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802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3 Không chỉ là 3,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33908"/>
            <a:ext cx="8784976" cy="173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95836" y="573325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 smtClean="0">
                <a:latin typeface="Century Gothic" panose="020B0502020202020204" pitchFamily="34" charset="0"/>
              </a:rPr>
              <a:t> Музей </a:t>
            </a:r>
            <a:r>
              <a:rPr lang="uk-UA" i="1" dirty="0">
                <a:latin typeface="Century Gothic" panose="020B0502020202020204" pitchFamily="34" charset="0"/>
              </a:rPr>
              <a:t>мистецтв</a:t>
            </a:r>
          </a:p>
          <a:p>
            <a:pPr algn="ctr"/>
            <a:r>
              <a:rPr lang="uk-UA" i="1" dirty="0">
                <a:latin typeface="Century Gothic" panose="020B0502020202020204" pitchFamily="34" charset="0"/>
              </a:rPr>
              <a:t>м. </a:t>
            </a:r>
            <a:r>
              <a:rPr lang="uk-UA" i="1" dirty="0" err="1">
                <a:latin typeface="Century Gothic" panose="020B0502020202020204" pitchFamily="34" charset="0"/>
              </a:rPr>
              <a:t>Сіетлі</a:t>
            </a:r>
            <a:endParaRPr lang="uk-UA" i="1" dirty="0"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579" y="1471975"/>
            <a:ext cx="5918841" cy="4261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77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3 Không chỉ là 3,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33908"/>
            <a:ext cx="8784976" cy="173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ttp://slovo67.ucoz.ru/_fr/0/s0127394.jpg">
            <a:hlinkClick r:id="rId3" tgtFrame="_blank" tooltip="&quot;Нажмите, для просмотра в полном размере...&quot;"/>
          </p:cNvPr>
          <p:cNvPicPr/>
          <p:nvPr/>
        </p:nvPicPr>
        <p:blipFill rotWithShape="1">
          <a:blip r:embed="rId4" cstate="print"/>
          <a:srcRect b="3922"/>
          <a:stretch/>
        </p:blipFill>
        <p:spPr bwMode="auto">
          <a:xfrm>
            <a:off x="35496" y="2060848"/>
            <a:ext cx="4392488" cy="3528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10769" y="573325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 smtClean="0">
                <a:latin typeface="Century Gothic" panose="020B0502020202020204" pitchFamily="34" charset="0"/>
              </a:rPr>
              <a:t>Південний </a:t>
            </a:r>
            <a:r>
              <a:rPr lang="uk-UA" i="1" dirty="0">
                <a:latin typeface="Century Gothic" panose="020B0502020202020204" pitchFamily="34" charset="0"/>
              </a:rPr>
              <a:t>берег Криму</a:t>
            </a:r>
          </a:p>
          <a:p>
            <a:pPr algn="ctr"/>
            <a:r>
              <a:rPr lang="uk-UA" i="1" dirty="0" smtClean="0">
                <a:latin typeface="Century Gothic" panose="020B0502020202020204" pitchFamily="34" charset="0"/>
              </a:rPr>
              <a:t>м. </a:t>
            </a:r>
            <a:r>
              <a:rPr lang="uk-UA" i="1" dirty="0" err="1" smtClean="0">
                <a:latin typeface="Century Gothic" panose="020B0502020202020204" pitchFamily="34" charset="0"/>
              </a:rPr>
              <a:t>Кацивелі</a:t>
            </a:r>
            <a:endParaRPr lang="uk-UA" i="1" dirty="0">
              <a:latin typeface="Century Gothic" panose="020B050202020202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071709"/>
            <a:ext cx="4495023" cy="3517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292080" y="573325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>
                <a:latin typeface="Century Gothic" panose="020B0502020202020204" pitchFamily="34" charset="0"/>
              </a:rPr>
              <a:t>Нью </a:t>
            </a:r>
            <a:r>
              <a:rPr lang="uk-UA" i="1" dirty="0" smtClean="0">
                <a:latin typeface="Century Gothic" panose="020B0502020202020204" pitchFamily="34" charset="0"/>
              </a:rPr>
              <a:t>–Джерсі</a:t>
            </a:r>
          </a:p>
          <a:p>
            <a:pPr algn="ctr"/>
            <a:r>
              <a:rPr lang="uk-UA" i="1" dirty="0" smtClean="0">
                <a:latin typeface="Century Gothic" panose="020B0502020202020204" pitchFamily="34" charset="0"/>
              </a:rPr>
              <a:t> </a:t>
            </a:r>
            <a:r>
              <a:rPr lang="uk-UA" i="1" dirty="0">
                <a:latin typeface="Century Gothic" panose="020B0502020202020204" pitchFamily="34" charset="0"/>
              </a:rPr>
              <a:t>США</a:t>
            </a:r>
          </a:p>
        </p:txBody>
      </p:sp>
    </p:spTree>
    <p:extLst>
      <p:ext uri="{BB962C8B-B14F-4D97-AF65-F5344CB8AC3E}">
        <p14:creationId xmlns:p14="http://schemas.microsoft.com/office/powerpoint/2010/main" val="39348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3 Không chỉ là 3,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33908"/>
            <a:ext cx="8784976" cy="173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7504" y="5733256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fontAlgn="base">
              <a:spcAft>
                <a:spcPct val="0"/>
              </a:spcAft>
              <a:buClrTx/>
              <a:buSzTx/>
              <a:tabLst/>
            </a:pPr>
            <a:r>
              <a:rPr lang="uk-UA" i="1" dirty="0">
                <a:latin typeface="Century Gothic" panose="020B0502020202020204" pitchFamily="34" charset="0"/>
              </a:rPr>
              <a:t>У цьому крузі закодовані перші десять знаків числа </a:t>
            </a:r>
            <a:r>
              <a:rPr lang="uk-UA" i="1" dirty="0" smtClean="0">
                <a:latin typeface="Century Gothic" panose="020B0502020202020204" pitchFamily="34" charset="0"/>
              </a:rPr>
              <a:t>Пі</a:t>
            </a:r>
            <a:endParaRPr lang="ru-RU" i="1" dirty="0">
              <a:latin typeface="Century Gothic" panose="020B0502020202020204" pitchFamily="34" charset="0"/>
            </a:endParaRPr>
          </a:p>
          <a:p>
            <a:pPr marR="0" lvl="0" algn="ctr" fontAlgn="base">
              <a:spcAft>
                <a:spcPct val="0"/>
              </a:spcAft>
              <a:buClrTx/>
              <a:buSzTx/>
              <a:tabLst/>
            </a:pPr>
            <a:r>
              <a:rPr lang="uk-UA" i="1" dirty="0" smtClean="0">
                <a:latin typeface="Century Gothic" panose="020B0502020202020204" pitchFamily="34" charset="0"/>
              </a:rPr>
              <a:t>Великобританія</a:t>
            </a:r>
            <a:endParaRPr lang="uk-UA" i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5733256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>
                <a:latin typeface="Century Gothic" panose="020B0502020202020204" pitchFamily="34" charset="0"/>
              </a:rPr>
              <a:t>Знаменита пам</a:t>
            </a:r>
            <a:r>
              <a:rPr lang="en-US" i="1" dirty="0">
                <a:latin typeface="Century Gothic" panose="020B0502020202020204" pitchFamily="34" charset="0"/>
              </a:rPr>
              <a:t>’</a:t>
            </a:r>
            <a:r>
              <a:rPr lang="uk-UA" i="1" dirty="0">
                <a:latin typeface="Century Gothic" panose="020B0502020202020204" pitchFamily="34" charset="0"/>
              </a:rPr>
              <a:t>ятка архітектури </a:t>
            </a:r>
            <a:r>
              <a:rPr lang="uk-UA" i="1" dirty="0" smtClean="0">
                <a:latin typeface="Century Gothic" panose="020B0502020202020204" pitchFamily="34" charset="0"/>
              </a:rPr>
              <a:t>дає </a:t>
            </a:r>
            <a:r>
              <a:rPr lang="uk-UA" i="1" dirty="0">
                <a:latin typeface="Century Gothic" panose="020B0502020202020204" pitchFamily="34" charset="0"/>
              </a:rPr>
              <a:t>можливість обчислити число </a:t>
            </a:r>
            <a:r>
              <a:rPr lang="el-GR" i="1" dirty="0" smtClean="0">
                <a:latin typeface="Century Gothic" panose="020B0502020202020204" pitchFamily="34" charset="0"/>
              </a:rPr>
              <a:t>π</a:t>
            </a:r>
            <a:endParaRPr lang="uk-UA" i="1" dirty="0" smtClean="0">
              <a:latin typeface="Century Gothic" panose="020B0502020202020204" pitchFamily="34" charset="0"/>
            </a:endParaRPr>
          </a:p>
          <a:p>
            <a:pPr algn="ctr"/>
            <a:r>
              <a:rPr lang="uk-UA" i="1" dirty="0" smtClean="0">
                <a:latin typeface="Century Gothic" panose="020B0502020202020204" pitchFamily="34" charset="0"/>
              </a:rPr>
              <a:t>Стоунхендж</a:t>
            </a:r>
            <a:r>
              <a:rPr lang="el-GR" i="1" dirty="0" smtClean="0">
                <a:latin typeface="Century Gothic" panose="020B0502020202020204" pitchFamily="34" charset="0"/>
              </a:rPr>
              <a:t> </a:t>
            </a:r>
            <a:endParaRPr lang="ru-RU" i="1" dirty="0">
              <a:latin typeface="Century Gothic" panose="020B0502020202020204" pitchFamily="34" charset="0"/>
            </a:endParaRPr>
          </a:p>
        </p:txBody>
      </p:sp>
      <p:pic>
        <p:nvPicPr>
          <p:cNvPr id="8" name="Рисунок 7" descr="http://slovo67.ucoz.ru/_fr/0/2840755.jpg"/>
          <p:cNvPicPr/>
          <p:nvPr/>
        </p:nvPicPr>
        <p:blipFill rotWithShape="1">
          <a:blip r:embed="rId3" cstate="print"/>
          <a:srcRect b="7316"/>
          <a:stretch/>
        </p:blipFill>
        <p:spPr bwMode="auto">
          <a:xfrm>
            <a:off x="107504" y="2063498"/>
            <a:ext cx="4248472" cy="3525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 descr="d:\WinUsers\Lenovo\Desktop\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" r="7037"/>
          <a:stretch/>
        </p:blipFill>
        <p:spPr bwMode="auto">
          <a:xfrm>
            <a:off x="4572000" y="2063498"/>
            <a:ext cx="4454013" cy="3525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6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ЧИСЛО ПИ | Kozlov Cl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4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268760"/>
            <a:ext cx="6408712" cy="2808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Чи зупиниться коли-небудь ця дивна гонитва за зникаючими в нескінченності знака числа Пі?</a:t>
            </a:r>
          </a:p>
          <a:p>
            <a:pPr algn="ctr"/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Мабуть, це питання можна переформулювати так: чи припинить будь коли своє існування людська цивілізація?</a:t>
            </a:r>
          </a:p>
        </p:txBody>
      </p:sp>
    </p:spTree>
    <p:extLst>
      <p:ext uri="{BB962C8B-B14F-4D97-AF65-F5344CB8AC3E}">
        <p14:creationId xmlns:p14="http://schemas.microsoft.com/office/powerpoint/2010/main" val="68414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562</Words>
  <Application>Microsoft Office PowerPoint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27</cp:revision>
  <dcterms:created xsi:type="dcterms:W3CDTF">2024-03-10T08:11:43Z</dcterms:created>
  <dcterms:modified xsi:type="dcterms:W3CDTF">2024-06-04T12:24:57Z</dcterms:modified>
</cp:coreProperties>
</file>