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  <p:sldMasterId id="2147483784" r:id="rId2"/>
  </p:sldMasterIdLst>
  <p:notesMasterIdLst>
    <p:notesMasterId r:id="rId24"/>
  </p:notesMasterIdLst>
  <p:sldIdLst>
    <p:sldId id="289" r:id="rId3"/>
    <p:sldId id="334" r:id="rId4"/>
    <p:sldId id="324" r:id="rId5"/>
    <p:sldId id="304" r:id="rId6"/>
    <p:sldId id="268" r:id="rId7"/>
    <p:sldId id="309" r:id="rId8"/>
    <p:sldId id="317" r:id="rId9"/>
    <p:sldId id="325" r:id="rId10"/>
    <p:sldId id="335" r:id="rId11"/>
    <p:sldId id="306" r:id="rId12"/>
    <p:sldId id="326" r:id="rId13"/>
    <p:sldId id="327" r:id="rId14"/>
    <p:sldId id="328" r:id="rId15"/>
    <p:sldId id="329" r:id="rId16"/>
    <p:sldId id="288" r:id="rId17"/>
    <p:sldId id="331" r:id="rId18"/>
    <p:sldId id="336" r:id="rId19"/>
    <p:sldId id="308" r:id="rId20"/>
    <p:sldId id="333" r:id="rId21"/>
    <p:sldId id="322" r:id="rId22"/>
    <p:sldId id="31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000000"/>
    <a:srgbClr val="CC33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19" autoAdjust="0"/>
  </p:normalViewPr>
  <p:slideViewPr>
    <p:cSldViewPr>
      <p:cViewPr>
        <p:scale>
          <a:sx n="77" d="100"/>
          <a:sy n="77" d="100"/>
        </p:scale>
        <p:origin x="-1770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F824C3-5321-4580-8EAD-77C0F2431CD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7EB01E-114C-442A-8185-E311939D6253}">
      <dgm:prSet phldrT="[Текст]" custT="1"/>
      <dgm:spPr/>
      <dgm:t>
        <a:bodyPr/>
        <a:lstStyle/>
        <a:p>
          <a:r>
            <a:rPr lang="uk-UA" sz="4100" b="1" dirty="0" smtClean="0">
              <a:solidFill>
                <a:srgbClr val="FFCCFF"/>
              </a:solidFill>
            </a:rPr>
            <a:t>І група-МОВОЗНАВЦІ</a:t>
          </a:r>
          <a:endParaRPr lang="ru-RU" sz="2800" b="1" dirty="0">
            <a:solidFill>
              <a:srgbClr val="FFCCFF"/>
            </a:solidFill>
          </a:endParaRPr>
        </a:p>
      </dgm:t>
    </dgm:pt>
    <dgm:pt modelId="{DF737D7F-2A05-4CE2-BC85-6A632C22A927}" type="parTrans" cxnId="{366D67A1-197E-4CE0-BF99-92417BB345CA}">
      <dgm:prSet/>
      <dgm:spPr/>
      <dgm:t>
        <a:bodyPr/>
        <a:lstStyle/>
        <a:p>
          <a:endParaRPr lang="ru-RU"/>
        </a:p>
      </dgm:t>
    </dgm:pt>
    <dgm:pt modelId="{32CF14D6-4EAD-4922-9E14-3773AFAF3185}" type="sibTrans" cxnId="{366D67A1-197E-4CE0-BF99-92417BB345CA}">
      <dgm:prSet/>
      <dgm:spPr/>
      <dgm:t>
        <a:bodyPr/>
        <a:lstStyle/>
        <a:p>
          <a:endParaRPr lang="ru-RU"/>
        </a:p>
      </dgm:t>
    </dgm:pt>
    <dgm:pt modelId="{F3F29BE1-8788-4847-A992-66A723428DB9}">
      <dgm:prSet phldrT="[Текст]" custT="1"/>
      <dgm:spPr/>
      <dgm:t>
        <a:bodyPr/>
        <a:lstStyle/>
        <a:p>
          <a:r>
            <a:rPr lang="uk-UA" sz="4000" b="1" dirty="0" smtClean="0">
              <a:solidFill>
                <a:srgbClr val="FFFF00"/>
              </a:solidFill>
            </a:rPr>
            <a:t>ІІ група – РЕДАКТОРИ</a:t>
          </a:r>
          <a:endParaRPr lang="ru-RU" sz="4000" b="1" dirty="0">
            <a:solidFill>
              <a:srgbClr val="FFFF00"/>
            </a:solidFill>
          </a:endParaRPr>
        </a:p>
      </dgm:t>
    </dgm:pt>
    <dgm:pt modelId="{9BE8D56A-7E48-40EF-AD03-26EC170C06EF}" type="parTrans" cxnId="{628A49AB-3A2E-41A7-94B5-720059B48C2C}">
      <dgm:prSet/>
      <dgm:spPr/>
      <dgm:t>
        <a:bodyPr/>
        <a:lstStyle/>
        <a:p>
          <a:endParaRPr lang="ru-RU"/>
        </a:p>
      </dgm:t>
    </dgm:pt>
    <dgm:pt modelId="{5E401780-6C81-47D0-B011-7C17C7D3D8AE}" type="sibTrans" cxnId="{628A49AB-3A2E-41A7-94B5-720059B48C2C}">
      <dgm:prSet/>
      <dgm:spPr/>
      <dgm:t>
        <a:bodyPr/>
        <a:lstStyle/>
        <a:p>
          <a:endParaRPr lang="ru-RU"/>
        </a:p>
      </dgm:t>
    </dgm:pt>
    <dgm:pt modelId="{05107A64-7BDF-47C3-A39B-8B41197D8F22}">
      <dgm:prSet phldrT="[Текст]" phldr="1"/>
      <dgm:spPr/>
      <dgm:t>
        <a:bodyPr/>
        <a:lstStyle/>
        <a:p>
          <a:endParaRPr lang="ru-RU" dirty="0"/>
        </a:p>
      </dgm:t>
    </dgm:pt>
    <dgm:pt modelId="{4951F89D-7598-49EC-B398-59A5A84B0A81}" type="parTrans" cxnId="{8CF35F96-221F-4D8E-926A-FFB228510C8E}">
      <dgm:prSet/>
      <dgm:spPr/>
      <dgm:t>
        <a:bodyPr/>
        <a:lstStyle/>
        <a:p>
          <a:endParaRPr lang="ru-RU"/>
        </a:p>
      </dgm:t>
    </dgm:pt>
    <dgm:pt modelId="{A891C755-F7A9-4775-B4EA-1BC82C705468}" type="sibTrans" cxnId="{8CF35F96-221F-4D8E-926A-FFB228510C8E}">
      <dgm:prSet/>
      <dgm:spPr/>
      <dgm:t>
        <a:bodyPr/>
        <a:lstStyle/>
        <a:p>
          <a:endParaRPr lang="ru-RU"/>
        </a:p>
      </dgm:t>
    </dgm:pt>
    <dgm:pt modelId="{63D45481-746D-433C-AD56-48329C7D9115}">
      <dgm:prSet phldrT="[Текст]" custT="1"/>
      <dgm:spPr/>
      <dgm:t>
        <a:bodyPr/>
        <a:lstStyle/>
        <a:p>
          <a:r>
            <a:rPr lang="uk-UA" sz="4000" b="1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ІІІ група – ТВОРЦІ  СЛОВА</a:t>
          </a:r>
          <a:endParaRPr lang="ru-RU" sz="4000" b="1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F362438C-F60D-4658-9561-313F57E7C407}" type="parTrans" cxnId="{9568FE55-920D-4730-BB04-7EA8A6353EA6}">
      <dgm:prSet/>
      <dgm:spPr/>
      <dgm:t>
        <a:bodyPr/>
        <a:lstStyle/>
        <a:p>
          <a:endParaRPr lang="ru-RU"/>
        </a:p>
      </dgm:t>
    </dgm:pt>
    <dgm:pt modelId="{445804F7-BB1A-4D4F-AD3D-5778C896992B}" type="sibTrans" cxnId="{9568FE55-920D-4730-BB04-7EA8A6353EA6}">
      <dgm:prSet/>
      <dgm:spPr/>
      <dgm:t>
        <a:bodyPr/>
        <a:lstStyle/>
        <a:p>
          <a:endParaRPr lang="ru-RU"/>
        </a:p>
      </dgm:t>
    </dgm:pt>
    <dgm:pt modelId="{8D3B7486-9F3C-4028-860C-FC0ABA159FE4}" type="pres">
      <dgm:prSet presAssocID="{7CF824C3-5321-4580-8EAD-77C0F2431C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509829-BD35-4040-93E1-EE5DBA0BDE5A}" type="pres">
      <dgm:prSet presAssocID="{727EB01E-114C-442A-8185-E311939D6253}" presName="parentText" presStyleLbl="node1" presStyleIdx="0" presStyleCnt="3" custLinFactY="-20641" custLinFactNeighborX="109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4DA036-6D0F-4C40-B016-97602AAC9BA6}" type="pres">
      <dgm:prSet presAssocID="{32CF14D6-4EAD-4922-9E14-3773AFAF3185}" presName="spacer" presStyleCnt="0"/>
      <dgm:spPr/>
    </dgm:pt>
    <dgm:pt modelId="{DF54DA8F-4D44-4865-A30D-19256641187F}" type="pres">
      <dgm:prSet presAssocID="{F3F29BE1-8788-4847-A992-66A723428DB9}" presName="parentText" presStyleLbl="node1" presStyleIdx="1" presStyleCnt="3" custLinFactNeighborY="-10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92FA66-3031-4271-98A1-81F8489EF3D8}" type="pres">
      <dgm:prSet presAssocID="{F3F29BE1-8788-4847-A992-66A723428DB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F1FA4-90E3-4C4B-87CB-2DBC051AE5C4}" type="pres">
      <dgm:prSet presAssocID="{63D45481-746D-433C-AD56-48329C7D9115}" presName="parentText" presStyleLbl="node1" presStyleIdx="2" presStyleCnt="3" custLinFactNeighborX="-1091" custLinFactNeighborY="-972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6D67A1-197E-4CE0-BF99-92417BB345CA}" srcId="{7CF824C3-5321-4580-8EAD-77C0F2431CDB}" destId="{727EB01E-114C-442A-8185-E311939D6253}" srcOrd="0" destOrd="0" parTransId="{DF737D7F-2A05-4CE2-BC85-6A632C22A927}" sibTransId="{32CF14D6-4EAD-4922-9E14-3773AFAF3185}"/>
    <dgm:cxn modelId="{1DFC17C6-4031-435E-AB53-A5886DFEBF1B}" type="presOf" srcId="{7CF824C3-5321-4580-8EAD-77C0F2431CDB}" destId="{8D3B7486-9F3C-4028-860C-FC0ABA159FE4}" srcOrd="0" destOrd="0" presId="urn:microsoft.com/office/officeart/2005/8/layout/vList2"/>
    <dgm:cxn modelId="{3DA6923E-A655-4661-AAA7-A8F7100E3613}" type="presOf" srcId="{63D45481-746D-433C-AD56-48329C7D9115}" destId="{064F1FA4-90E3-4C4B-87CB-2DBC051AE5C4}" srcOrd="0" destOrd="0" presId="urn:microsoft.com/office/officeart/2005/8/layout/vList2"/>
    <dgm:cxn modelId="{3FA748ED-4705-4681-B2C3-36AED44A289C}" type="presOf" srcId="{05107A64-7BDF-47C3-A39B-8B41197D8F22}" destId="{8692FA66-3031-4271-98A1-81F8489EF3D8}" srcOrd="0" destOrd="0" presId="urn:microsoft.com/office/officeart/2005/8/layout/vList2"/>
    <dgm:cxn modelId="{0CE3970A-1BCE-4EC4-8490-42960E6E66D3}" type="presOf" srcId="{F3F29BE1-8788-4847-A992-66A723428DB9}" destId="{DF54DA8F-4D44-4865-A30D-19256641187F}" srcOrd="0" destOrd="0" presId="urn:microsoft.com/office/officeart/2005/8/layout/vList2"/>
    <dgm:cxn modelId="{5A243E57-C0ED-49CC-A038-4D3DFC4CC417}" type="presOf" srcId="{727EB01E-114C-442A-8185-E311939D6253}" destId="{75509829-BD35-4040-93E1-EE5DBA0BDE5A}" srcOrd="0" destOrd="0" presId="urn:microsoft.com/office/officeart/2005/8/layout/vList2"/>
    <dgm:cxn modelId="{9568FE55-920D-4730-BB04-7EA8A6353EA6}" srcId="{7CF824C3-5321-4580-8EAD-77C0F2431CDB}" destId="{63D45481-746D-433C-AD56-48329C7D9115}" srcOrd="2" destOrd="0" parTransId="{F362438C-F60D-4658-9561-313F57E7C407}" sibTransId="{445804F7-BB1A-4D4F-AD3D-5778C896992B}"/>
    <dgm:cxn modelId="{8CF35F96-221F-4D8E-926A-FFB228510C8E}" srcId="{F3F29BE1-8788-4847-A992-66A723428DB9}" destId="{05107A64-7BDF-47C3-A39B-8B41197D8F22}" srcOrd="0" destOrd="0" parTransId="{4951F89D-7598-49EC-B398-59A5A84B0A81}" sibTransId="{A891C755-F7A9-4775-B4EA-1BC82C705468}"/>
    <dgm:cxn modelId="{628A49AB-3A2E-41A7-94B5-720059B48C2C}" srcId="{7CF824C3-5321-4580-8EAD-77C0F2431CDB}" destId="{F3F29BE1-8788-4847-A992-66A723428DB9}" srcOrd="1" destOrd="0" parTransId="{9BE8D56A-7E48-40EF-AD03-26EC170C06EF}" sibTransId="{5E401780-6C81-47D0-B011-7C17C7D3D8AE}"/>
    <dgm:cxn modelId="{6C570BDE-1094-4018-A7F6-788837CE898A}" type="presParOf" srcId="{8D3B7486-9F3C-4028-860C-FC0ABA159FE4}" destId="{75509829-BD35-4040-93E1-EE5DBA0BDE5A}" srcOrd="0" destOrd="0" presId="urn:microsoft.com/office/officeart/2005/8/layout/vList2"/>
    <dgm:cxn modelId="{DCB22E72-565A-4DC0-8635-3DD3A826D0B5}" type="presParOf" srcId="{8D3B7486-9F3C-4028-860C-FC0ABA159FE4}" destId="{F94DA036-6D0F-4C40-B016-97602AAC9BA6}" srcOrd="1" destOrd="0" presId="urn:microsoft.com/office/officeart/2005/8/layout/vList2"/>
    <dgm:cxn modelId="{18FE8FA4-9F09-409F-AE09-B8344B816FE1}" type="presParOf" srcId="{8D3B7486-9F3C-4028-860C-FC0ABA159FE4}" destId="{DF54DA8F-4D44-4865-A30D-19256641187F}" srcOrd="2" destOrd="0" presId="urn:microsoft.com/office/officeart/2005/8/layout/vList2"/>
    <dgm:cxn modelId="{A3248423-6884-4573-925F-1F7EDA361D20}" type="presParOf" srcId="{8D3B7486-9F3C-4028-860C-FC0ABA159FE4}" destId="{8692FA66-3031-4271-98A1-81F8489EF3D8}" srcOrd="3" destOrd="0" presId="urn:microsoft.com/office/officeart/2005/8/layout/vList2"/>
    <dgm:cxn modelId="{1856643C-9FBA-403F-9655-AC0FC281B3E1}" type="presParOf" srcId="{8D3B7486-9F3C-4028-860C-FC0ABA159FE4}" destId="{064F1FA4-90E3-4C4B-87CB-2DBC051AE5C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509829-BD35-4040-93E1-EE5DBA0BDE5A}">
      <dsp:nvSpPr>
        <dsp:cNvPr id="0" name=""/>
        <dsp:cNvSpPr/>
      </dsp:nvSpPr>
      <dsp:spPr>
        <a:xfrm>
          <a:off x="0" y="0"/>
          <a:ext cx="6600056" cy="9810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100" b="1" kern="1200" dirty="0" smtClean="0">
              <a:solidFill>
                <a:srgbClr val="FFCCFF"/>
              </a:solidFill>
            </a:rPr>
            <a:t>І група-МОВОЗНАВЦІ</a:t>
          </a:r>
          <a:endParaRPr lang="ru-RU" sz="2800" b="1" kern="1200" dirty="0">
            <a:solidFill>
              <a:srgbClr val="FFCCFF"/>
            </a:solidFill>
          </a:endParaRPr>
        </a:p>
      </dsp:txBody>
      <dsp:txXfrm>
        <a:off x="47891" y="47891"/>
        <a:ext cx="6504274" cy="885263"/>
      </dsp:txXfrm>
    </dsp:sp>
    <dsp:sp modelId="{DF54DA8F-4D44-4865-A30D-19256641187F}">
      <dsp:nvSpPr>
        <dsp:cNvPr id="0" name=""/>
        <dsp:cNvSpPr/>
      </dsp:nvSpPr>
      <dsp:spPr>
        <a:xfrm>
          <a:off x="0" y="1116534"/>
          <a:ext cx="6600056" cy="9810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FFFF00"/>
              </a:solidFill>
            </a:rPr>
            <a:t>ІІ група – РЕДАКТОРИ</a:t>
          </a:r>
          <a:endParaRPr lang="ru-RU" sz="4000" b="1" kern="1200" dirty="0">
            <a:solidFill>
              <a:srgbClr val="FFFF00"/>
            </a:solidFill>
          </a:endParaRPr>
        </a:p>
      </dsp:txBody>
      <dsp:txXfrm>
        <a:off x="47891" y="1164425"/>
        <a:ext cx="6504274" cy="885263"/>
      </dsp:txXfrm>
    </dsp:sp>
    <dsp:sp modelId="{8692FA66-3031-4271-98A1-81F8489EF3D8}">
      <dsp:nvSpPr>
        <dsp:cNvPr id="0" name=""/>
        <dsp:cNvSpPr/>
      </dsp:nvSpPr>
      <dsp:spPr>
        <a:xfrm>
          <a:off x="0" y="2105020"/>
          <a:ext cx="6600056" cy="712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2" tIns="54610" rIns="305816" bIns="5461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3400" kern="1200" dirty="0"/>
        </a:p>
      </dsp:txBody>
      <dsp:txXfrm>
        <a:off x="0" y="2105020"/>
        <a:ext cx="6600056" cy="712080"/>
      </dsp:txXfrm>
    </dsp:sp>
    <dsp:sp modelId="{064F1FA4-90E3-4C4B-87CB-2DBC051AE5C4}">
      <dsp:nvSpPr>
        <dsp:cNvPr id="0" name=""/>
        <dsp:cNvSpPr/>
      </dsp:nvSpPr>
      <dsp:spPr>
        <a:xfrm>
          <a:off x="0" y="2124645"/>
          <a:ext cx="6600056" cy="9810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ІІІ група – ТВОРЦІ  СЛОВА</a:t>
          </a:r>
          <a:endParaRPr lang="ru-RU" sz="4000" b="1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47891" y="2172536"/>
        <a:ext cx="6504274" cy="8852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94379-E42A-490B-9E13-B9E25061DAE1}" type="datetimeFigureOut">
              <a:rPr lang="ru-RU" smtClean="0"/>
              <a:t>05.12.2014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5D7797-DE7B-40A4-A13D-50D422258F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368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EB92D261-78D1-4522-880A-2A1D67FE29C6}" type="slidenum">
              <a:rPr lang="ru-RU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BB330-A9CB-41C1-B94A-EFEB8A68ADB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FDEE3-0195-4FB1-A96F-C999C5FC1B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696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07457-F2C3-4C8C-82FA-2792F3EC00B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5C8FD-974B-48DE-9CC3-6A331A11A9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2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EFD75-EDA1-4853-BC36-5AC4B6E277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2B631-7370-4E50-9F45-B8BCF59133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844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BB330-A9CB-41C1-B94A-EFEB8A68ADB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FDEE3-0195-4FB1-A96F-C999C5FC1B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050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457D0-06A4-47F4-A793-C2A8E734C35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73368-138E-4F1F-B2BB-3E05FD7DDD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677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15F4D-78A9-4EFB-A039-786F2DAA87E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E78C2-CDFA-4F6A-92FD-739A53B07C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695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D2170-932B-4606-9F4A-AE5416D0F1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12A63-FD43-4857-BFDA-7D19A0D38D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108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6B7F1-B03B-4B11-AB48-27EF7B020D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C5CEB-C988-4F3A-8139-E9475FE5D8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494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BA615-BB70-4F9A-A750-2D38D3B58C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42D6D-3FCC-4F7A-8F66-24C0D0A999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9201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2A736-639A-4381-B0F7-869C3243AD3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BADFB-8AFE-4ACA-ACF4-382D1277FA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3823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FFC83-8810-4374-8697-D7E3F23325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F9DBD-00DF-4697-9287-6DC17896037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151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457D0-06A4-47F4-A793-C2A8E734C35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73368-138E-4F1F-B2BB-3E05FD7DDD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705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2DEAB-0562-42B6-B2AF-3CDD28E805D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68F1F-C2C7-429B-B8DA-8C05004028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1172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07457-F2C3-4C8C-82FA-2792F3EC00B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5C8FD-974B-48DE-9CC3-6A331A11A9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5886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EFD75-EDA1-4853-BC36-5AC4B6E277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2B631-7370-4E50-9F45-B8BCF59133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673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15F4D-78A9-4EFB-A039-786F2DAA87E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E78C2-CDFA-4F6A-92FD-739A53B07C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408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D2170-932B-4606-9F4A-AE5416D0F1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12A63-FD43-4857-BFDA-7D19A0D38D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34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6B7F1-B03B-4B11-AB48-27EF7B020D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C5CEB-C988-4F3A-8139-E9475FE5D8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025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BA615-BB70-4F9A-A750-2D38D3B58C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42D6D-3FCC-4F7A-8F66-24C0D0A999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933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2A736-639A-4381-B0F7-869C3243AD3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BADFB-8AFE-4ACA-ACF4-382D1277FA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105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FFC83-8810-4374-8697-D7E3F23325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F9DBD-00DF-4697-9287-6DC17896037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510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2DEAB-0562-42B6-B2AF-3CDD28E805D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68F1F-C2C7-429B-B8DA-8C05004028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80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125E67-6990-4733-8216-921582041BB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6C92FC-9635-4471-9E65-F592367B10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66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125E67-6990-4733-8216-921582041BB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6C92FC-9635-4471-9E65-F592367B10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777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1187624" y="332656"/>
            <a:ext cx="2016224" cy="1296144"/>
          </a:xfrm>
          <a:prstGeom prst="flowChartPunchedTape">
            <a:avLst/>
          </a:prstGeom>
          <a:solidFill>
            <a:srgbClr val="FFFFB7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83568" y="682492"/>
            <a:ext cx="9324528" cy="5144715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0">
              <a:buFont typeface="Arial" charset="0"/>
              <a:buNone/>
            </a:pPr>
            <a:r>
              <a:rPr lang="uk-UA" sz="1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Тема</a:t>
            </a:r>
            <a:endParaRPr lang="en-US" sz="1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1" indent="0">
              <a:buFont typeface="Arial" charset="0"/>
              <a:buNone/>
            </a:pPr>
            <a:endParaRPr lang="uk-UA" sz="87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lvl="1" indent="0">
              <a:buFont typeface="Arial" charset="0"/>
              <a:buNone/>
            </a:pPr>
            <a:r>
              <a:rPr lang="uk-UA" sz="135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 </a:t>
            </a:r>
            <a:r>
              <a:rPr lang="uk-UA" sz="150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Узагальнення та              систематизація  вивченого  з  теми  «Другорядні члени речення»</a:t>
            </a:r>
            <a:endParaRPr lang="ru-RU" sz="15000" b="1" i="1" dirty="0"/>
          </a:p>
        </p:txBody>
      </p:sp>
    </p:spTree>
    <p:extLst>
      <p:ext uri="{BB962C8B-B14F-4D97-AF65-F5344CB8AC3E}">
        <p14:creationId xmlns:p14="http://schemas.microsoft.com/office/powerpoint/2010/main" val="372043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типовой процесс 4"/>
          <p:cNvSpPr/>
          <p:nvPr/>
        </p:nvSpPr>
        <p:spPr>
          <a:xfrm>
            <a:off x="179512" y="1982400"/>
            <a:ext cx="8784976" cy="4758968"/>
          </a:xfrm>
          <a:prstGeom prst="flowChartPredefined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617853" y="1995409"/>
            <a:ext cx="6527043" cy="322758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</a:t>
            </a:r>
          </a:p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 </a:t>
            </a:r>
            <a:endParaRPr lang="ru-RU" dirty="0">
              <a:solidFill>
                <a:sysClr val="window" lastClr="FFFFFF"/>
              </a:solidFill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98218" y="465313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sz="2800" b="1" dirty="0" smtClean="0">
              <a:solidFill>
                <a:prstClr val="white"/>
              </a:solidFill>
            </a:endParaRPr>
          </a:p>
          <a:p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945838"/>
            <a:ext cx="68762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uk-UA" dirty="0"/>
              <a:t> </a:t>
            </a:r>
            <a:r>
              <a:rPr lang="uk-UA" dirty="0" smtClean="0"/>
              <a:t>   </a:t>
            </a:r>
            <a:r>
              <a:rPr lang="uk-UA" sz="2800" b="1" i="1" u="sng" dirty="0"/>
              <a:t>Талмуд</a:t>
            </a:r>
            <a:r>
              <a:rPr lang="uk-UA" sz="2800" b="1" u="sng" dirty="0"/>
              <a:t> </a:t>
            </a:r>
            <a:endParaRPr lang="ru-RU" sz="2800" dirty="0"/>
          </a:p>
          <a:p>
            <a:pPr fontAlgn="base"/>
            <a:r>
              <a:rPr lang="uk-UA" sz="2800" dirty="0"/>
              <a:t>Добра людина — та, котра пам'ятає свої гріхи і забуває свої добрі справи; зла людина — та, котра пам'ятає свої добрі справи і забуває свої гріхи.</a:t>
            </a:r>
            <a:endParaRPr lang="ru-RU" sz="2800" dirty="0"/>
          </a:p>
          <a:p>
            <a:pPr fontAlgn="base"/>
            <a:r>
              <a:rPr lang="uk-UA" sz="2800" b="1" i="1" u="sng" dirty="0" err="1"/>
              <a:t>Федр</a:t>
            </a:r>
            <a:r>
              <a:rPr lang="uk-UA" sz="2800" b="1" u="sng" dirty="0"/>
              <a:t> </a:t>
            </a:r>
            <a:endParaRPr lang="ru-RU" sz="2800" dirty="0"/>
          </a:p>
          <a:p>
            <a:pPr fontAlgn="base"/>
            <a:r>
              <a:rPr lang="uk-UA" sz="2800" dirty="0"/>
              <a:t>Наших недоліків ми не бачимо, а чужі помічаємо одразу.</a:t>
            </a:r>
            <a:endParaRPr lang="ru-RU" sz="2800" dirty="0"/>
          </a:p>
          <a:p>
            <a:pPr fontAlgn="base"/>
            <a:r>
              <a:rPr lang="uk-UA" sz="2800" b="1" i="1" u="sng" dirty="0"/>
              <a:t>Конфуцій </a:t>
            </a:r>
            <a:endParaRPr lang="ru-RU" sz="2800" dirty="0"/>
          </a:p>
          <a:p>
            <a:pPr fontAlgn="base"/>
            <a:r>
              <a:rPr lang="uk-UA" sz="2800" i="1" dirty="0"/>
              <a:t>Не сумуй, що люди не знають тебе, але сумуй, що ти не знаєш людей.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4055" y="25443"/>
            <a:ext cx="7756163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i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Завдання-пошук</a:t>
            </a:r>
          </a:p>
          <a:p>
            <a:r>
              <a:rPr lang="uk-U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Виписати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із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афоризмів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додатки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означення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обставини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435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 вправо 9"/>
          <p:cNvSpPr/>
          <p:nvPr/>
        </p:nvSpPr>
        <p:spPr>
          <a:xfrm rot="2436843">
            <a:off x="2392413" y="2959806"/>
            <a:ext cx="812340" cy="443907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2436843">
            <a:off x="3788102" y="1767726"/>
            <a:ext cx="812340" cy="443907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919040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Горизонтальный свиток 1"/>
          <p:cNvSpPr/>
          <p:nvPr/>
        </p:nvSpPr>
        <p:spPr>
          <a:xfrm>
            <a:off x="219103" y="116632"/>
            <a:ext cx="3960440" cy="2040658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800" b="1" dirty="0"/>
              <a:t>Довести, що речення </a:t>
            </a:r>
            <a:r>
              <a:rPr lang="uk-UA" sz="2800" b="1" dirty="0" smtClean="0"/>
              <a:t>непоширені</a:t>
            </a:r>
            <a:endParaRPr lang="ru-RU" sz="28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126715"/>
              </p:ext>
            </p:extLst>
          </p:nvPr>
        </p:nvGraphicFramePr>
        <p:xfrm>
          <a:off x="1979712" y="3717032"/>
          <a:ext cx="6514821" cy="22860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514821"/>
              </a:tblGrid>
              <a:tr h="17281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Я вважаю, що… (висловіть свою думку)</a:t>
                      </a:r>
                      <a:endParaRPr lang="ru-RU" sz="20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Тому, що …        (аргументуйте думку)</a:t>
                      </a:r>
                      <a:endParaRPr lang="ru-RU" sz="20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Наприклад, … (поясніть  свою позицію,  спираючись    </a:t>
                      </a:r>
                      <a:br>
                        <a:rPr lang="uk-UA" sz="2000" dirty="0">
                          <a:effectLst/>
                        </a:rPr>
                      </a:br>
                      <a:r>
                        <a:rPr lang="uk-UA" sz="2000" dirty="0">
                          <a:effectLst/>
                        </a:rPr>
                        <a:t>                             на конкретні приклади)</a:t>
                      </a:r>
                      <a:endParaRPr lang="ru-RU" sz="20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Таким чином…  (узагальніть  думку)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525391" y="2481507"/>
            <a:ext cx="3347863" cy="57606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Метод  «</a:t>
            </a:r>
            <a:r>
              <a:rPr lang="ru-RU" sz="3600" kern="10" dirty="0" err="1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Прес</a:t>
            </a:r>
            <a:r>
              <a:rPr lang="ru-RU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» </a:t>
            </a:r>
            <a:endParaRPr lang="ru-RU" sz="3600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80629" y="1838515"/>
            <a:ext cx="4572000" cy="186204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algn="just">
              <a:lnSpc>
                <a:spcPct val="115000"/>
              </a:lnSpc>
            </a:pPr>
            <a:r>
              <a:rPr lang="ru-RU" sz="2000" dirty="0" err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Людянiсть</a:t>
            </a:r>
            <a:r>
              <a:rPr lang="ru-RU" sz="2000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, доброта, </a:t>
            </a:r>
            <a:r>
              <a:rPr lang="ru-RU" sz="2000" dirty="0" err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здатнiсть</a:t>
            </a:r>
            <a:r>
              <a:rPr lang="ru-RU" sz="2000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 до </a:t>
            </a:r>
            <a:r>
              <a:rPr lang="ru-RU" sz="2000" dirty="0" err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спiвпереживання</a:t>
            </a:r>
            <a:r>
              <a:rPr lang="ru-RU" sz="2000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dirty="0" err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спiвчуття</a:t>
            </a:r>
            <a:r>
              <a:rPr lang="ru-RU" sz="2000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 - </a:t>
            </a:r>
            <a:r>
              <a:rPr lang="ru-RU" sz="2000" dirty="0" err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синонiми</a:t>
            </a:r>
            <a:r>
              <a:rPr lang="ru-RU" sz="2000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228600" algn="just">
              <a:lnSpc>
                <a:spcPct val="115000"/>
              </a:lnSpc>
            </a:pPr>
            <a:r>
              <a:rPr lang="ru-RU" sz="2000" dirty="0" err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Людянiсть</a:t>
            </a:r>
            <a:r>
              <a:rPr lang="ru-RU" sz="2000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 i </a:t>
            </a:r>
            <a:r>
              <a:rPr lang="ru-RU" sz="2000" dirty="0" err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жорстокiсть</a:t>
            </a:r>
            <a:r>
              <a:rPr lang="ru-RU" sz="2000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 - </a:t>
            </a:r>
            <a:r>
              <a:rPr lang="ru-RU" sz="2000" dirty="0" err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антонiми</a:t>
            </a:r>
            <a:r>
              <a:rPr lang="ru-RU" sz="2000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. </a:t>
            </a:r>
          </a:p>
          <a:p>
            <a:pPr marL="228600" algn="just">
              <a:lnSpc>
                <a:spcPct val="115000"/>
              </a:lnSpc>
            </a:pPr>
            <a:r>
              <a:rPr lang="ru-RU" sz="2000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Слова не </a:t>
            </a:r>
            <a:r>
              <a:rPr lang="ru-RU" sz="2000" dirty="0" err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були</a:t>
            </a:r>
            <a:r>
              <a:rPr lang="ru-RU" sz="2000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почуті</a:t>
            </a:r>
            <a:endParaRPr lang="ru-RU" sz="2000" dirty="0">
              <a:solidFill>
                <a:prstClr val="white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230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517" y="2780928"/>
            <a:ext cx="1082464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986" y="1052736"/>
            <a:ext cx="1082464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3617853" y="1995409"/>
            <a:ext cx="6527043" cy="322758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</a:t>
            </a:r>
          </a:p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 </a:t>
            </a:r>
            <a:endParaRPr lang="ru-RU" dirty="0">
              <a:solidFill>
                <a:sysClr val="window" lastClr="FFFFFF"/>
              </a:solidFill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98218" y="465313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sz="2800" b="1" dirty="0" smtClean="0">
              <a:solidFill>
                <a:prstClr val="white"/>
              </a:solidFill>
            </a:endParaRPr>
          </a:p>
          <a:p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179512" y="548680"/>
            <a:ext cx="4752528" cy="72008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Творче  конструювання</a:t>
            </a:r>
            <a:endParaRPr lang="ru-RU" sz="3600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683568" y="1772816"/>
            <a:ext cx="5004556" cy="144016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8890">
              <a:lnSpc>
                <a:spcPct val="115000"/>
              </a:lnSpc>
            </a:pPr>
            <a:r>
              <a:rPr lang="ru-RU" sz="40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 </a:t>
            </a:r>
            <a:r>
              <a:rPr lang="uk-UA" sz="32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Скласти  речення  за схемами</a:t>
            </a:r>
            <a:endParaRPr lang="ru-RU" sz="32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868306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>
                <a:solidFill>
                  <a:schemeClr val="bg1"/>
                </a:solidFill>
              </a:rPr>
              <a:t>~~~~~  ______  ======  ­·­·­·­·­·­.</a:t>
            </a:r>
            <a:endParaRPr lang="ru-RU" sz="3200" b="1" dirty="0">
              <a:solidFill>
                <a:schemeClr val="bg1"/>
              </a:solidFill>
            </a:endParaRPr>
          </a:p>
          <a:p>
            <a:pPr lvl="0"/>
            <a:r>
              <a:rPr lang="uk-UA" sz="3200" b="1" dirty="0">
                <a:solidFill>
                  <a:schemeClr val="bg1"/>
                </a:solidFill>
              </a:rPr>
              <a:t>­·­·­·­·­·­  ~~~~~  _______  ======   ~~~~~  - - - - -.</a:t>
            </a:r>
            <a:endParaRPr lang="ru-RU" sz="3200" b="1" dirty="0">
              <a:solidFill>
                <a:schemeClr val="bg1"/>
              </a:solidFill>
            </a:endParaRPr>
          </a:p>
          <a:p>
            <a:pPr lvl="0"/>
            <a:r>
              <a:rPr lang="uk-UA" sz="3200" b="1" dirty="0">
                <a:solidFill>
                  <a:schemeClr val="bg1"/>
                </a:solidFill>
              </a:rPr>
              <a:t>======  ~~~~~  _______. 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0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оризонтальный свиток 7"/>
          <p:cNvSpPr/>
          <p:nvPr/>
        </p:nvSpPr>
        <p:spPr>
          <a:xfrm>
            <a:off x="251519" y="1268760"/>
            <a:ext cx="8442863" cy="5112568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548640" lvl="0">
              <a:spcBef>
                <a:spcPct val="20000"/>
              </a:spcBef>
              <a:buClr>
                <a:sysClr val="window" lastClr="FFFFFF">
                  <a:shade val="95000"/>
                </a:sysClr>
              </a:buClr>
              <a:buSzPct val="65000"/>
              <a:defRPr/>
            </a:pPr>
            <a:endParaRPr lang="ru-RU" sz="2800" b="1" dirty="0">
              <a:solidFill>
                <a:sysClr val="window" lastClr="FFFFFF"/>
              </a:solidFill>
              <a:latin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996952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ятно 1 1"/>
          <p:cNvSpPr/>
          <p:nvPr/>
        </p:nvSpPr>
        <p:spPr>
          <a:xfrm>
            <a:off x="6458" y="-1"/>
            <a:ext cx="5501646" cy="2408587"/>
          </a:xfrm>
          <a:prstGeom prst="irregularSeal1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Вправа</a:t>
            </a:r>
          </a:p>
          <a:p>
            <a:pPr algn="ctr"/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«Я  редактор»</a:t>
            </a:r>
          </a:p>
          <a:p>
            <a:pPr algn="ctr"/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Виправ помилки 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2341115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</a:t>
            </a:r>
            <a:r>
              <a:rPr lang="uk-UA" dirty="0" smtClean="0"/>
              <a:t>               </a:t>
            </a:r>
            <a:r>
              <a:rPr lang="ru-RU" sz="2400" b="1" dirty="0" smtClean="0"/>
              <a:t>Не </a:t>
            </a:r>
            <a:r>
              <a:rPr lang="ru-RU" sz="2400" b="1" dirty="0" err="1"/>
              <a:t>слiд</a:t>
            </a:r>
            <a:r>
              <a:rPr lang="ru-RU" sz="2400" b="1" dirty="0"/>
              <a:t> </a:t>
            </a:r>
            <a:r>
              <a:rPr lang="ru-RU" sz="2400" b="1" dirty="0" err="1"/>
              <a:t>забувати</a:t>
            </a:r>
            <a:r>
              <a:rPr lang="ru-RU" sz="2400" b="1" dirty="0"/>
              <a:t>, </a:t>
            </a:r>
            <a:r>
              <a:rPr lang="ru-RU" sz="2400" b="1" dirty="0" err="1"/>
              <a:t>що</a:t>
            </a:r>
            <a:r>
              <a:rPr lang="ru-RU" sz="2400" b="1" dirty="0"/>
              <a:t> як </a:t>
            </a:r>
            <a:r>
              <a:rPr lang="ru-RU" sz="2400" b="1" dirty="0" err="1"/>
              <a:t>непрагнуть</a:t>
            </a:r>
            <a:r>
              <a:rPr lang="ru-RU" sz="2400" b="1" dirty="0"/>
              <a:t> люди до добра, </a:t>
            </a:r>
            <a:r>
              <a:rPr lang="ru-RU" sz="2400" b="1" dirty="0" err="1"/>
              <a:t>людяностi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жорстокiсть</a:t>
            </a:r>
            <a:r>
              <a:rPr lang="ru-RU" sz="2400" b="1" dirty="0" smtClean="0"/>
              <a:t> </a:t>
            </a:r>
            <a:r>
              <a:rPr lang="ru-RU" sz="2400" b="1" dirty="0"/>
              <a:t>i </a:t>
            </a:r>
            <a:r>
              <a:rPr lang="ru-RU" sz="2400" b="1" dirty="0" err="1"/>
              <a:t>байдужiсть</a:t>
            </a:r>
            <a:r>
              <a:rPr lang="ru-RU" sz="2400" b="1" dirty="0"/>
              <a:t> </a:t>
            </a:r>
            <a:r>
              <a:rPr lang="ru-RU" sz="2400" b="1" dirty="0" err="1"/>
              <a:t>ще</a:t>
            </a:r>
            <a:r>
              <a:rPr lang="ru-RU" sz="2400" b="1" dirty="0"/>
              <a:t> </a:t>
            </a:r>
            <a:r>
              <a:rPr lang="ru-RU" sz="2400" b="1" dirty="0" smtClean="0"/>
              <a:t>є </a:t>
            </a:r>
            <a:r>
              <a:rPr lang="ru-RU" sz="2400" b="1" dirty="0" err="1" smtClean="0"/>
              <a:t>дуже</a:t>
            </a:r>
            <a:r>
              <a:rPr lang="ru-RU" sz="2400" b="1" dirty="0" smtClean="0"/>
              <a:t> </a:t>
            </a:r>
            <a:r>
              <a:rPr lang="ru-RU" sz="2400" b="1" dirty="0"/>
              <a:t>живуч</a:t>
            </a:r>
            <a:r>
              <a:rPr lang="uk-UA" sz="2400" b="1" dirty="0" err="1"/>
              <a:t>ими</a:t>
            </a:r>
            <a:r>
              <a:rPr lang="ru-RU" sz="2400" b="1" dirty="0"/>
              <a:t>. Ми </a:t>
            </a:r>
            <a:r>
              <a:rPr lang="ru-RU" sz="2400" b="1" dirty="0" err="1"/>
              <a:t>бачимо</a:t>
            </a:r>
            <a:r>
              <a:rPr lang="ru-RU" sz="2400" b="1" dirty="0"/>
              <a:t> </a:t>
            </a:r>
            <a:r>
              <a:rPr lang="ru-RU" sz="2400" b="1" dirty="0" err="1" smtClean="0"/>
              <a:t>щодня</a:t>
            </a:r>
            <a:r>
              <a:rPr lang="ru-RU" sz="2400" b="1" dirty="0" smtClean="0"/>
              <a:t> </a:t>
            </a:r>
            <a:r>
              <a:rPr lang="ru-RU" sz="2400" b="1" dirty="0" err="1"/>
              <a:t>їх</a:t>
            </a:r>
            <a:r>
              <a:rPr lang="ru-RU" sz="2400" b="1" dirty="0"/>
              <a:t> прояви</a:t>
            </a:r>
            <a:r>
              <a:rPr lang="ru-RU" sz="2400" b="1" dirty="0" smtClean="0"/>
              <a:t>. Зневагу </a:t>
            </a:r>
            <a:r>
              <a:rPr lang="ru-RU" sz="2400" b="1" dirty="0"/>
              <a:t>до </a:t>
            </a:r>
            <a:r>
              <a:rPr lang="ru-RU" sz="2400" b="1" dirty="0" err="1"/>
              <a:t>бiдних</a:t>
            </a:r>
            <a:r>
              <a:rPr lang="ru-RU" sz="2400" b="1" dirty="0"/>
              <a:t>, </a:t>
            </a:r>
            <a:r>
              <a:rPr lang="ru-RU" sz="2400" b="1" dirty="0" err="1"/>
              <a:t>старих</a:t>
            </a:r>
            <a:r>
              <a:rPr lang="ru-RU" sz="2400" b="1" dirty="0"/>
              <a:t> i </a:t>
            </a:r>
            <a:r>
              <a:rPr lang="ru-RU" sz="2400" b="1" dirty="0" smtClean="0"/>
              <a:t>не </a:t>
            </a:r>
            <a:r>
              <a:rPr lang="ru-RU" sz="2400" b="1" dirty="0" err="1" smtClean="0"/>
              <a:t>мiчн</a:t>
            </a:r>
            <a:r>
              <a:rPr lang="uk-UA" sz="2400" b="1" dirty="0" err="1" smtClean="0"/>
              <a:t>их</a:t>
            </a:r>
            <a:r>
              <a:rPr lang="ru-RU" sz="2400" b="1" dirty="0" smtClean="0"/>
              <a:t>. </a:t>
            </a:r>
            <a:r>
              <a:rPr lang="ru-RU" sz="2400" b="1" dirty="0" err="1"/>
              <a:t>Презирство</a:t>
            </a:r>
            <a:r>
              <a:rPr lang="ru-RU" sz="2400" b="1" dirty="0"/>
              <a:t> до </a:t>
            </a:r>
            <a:r>
              <a:rPr lang="ru-RU" sz="2400" b="1" dirty="0" err="1"/>
              <a:t>iнвалiдiв</a:t>
            </a:r>
            <a:r>
              <a:rPr lang="ru-RU" sz="2400" b="1" dirty="0"/>
              <a:t>, </a:t>
            </a:r>
            <a:r>
              <a:rPr lang="ru-RU" sz="2400" b="1" dirty="0" err="1"/>
              <a:t>що</a:t>
            </a:r>
            <a:r>
              <a:rPr lang="ru-RU" sz="2400" b="1" dirty="0"/>
              <a:t> </a:t>
            </a:r>
            <a:r>
              <a:rPr lang="ru-RU" sz="2400" b="1" dirty="0" err="1" smtClean="0"/>
              <a:t>iнколи</a:t>
            </a:r>
            <a:r>
              <a:rPr lang="ru-RU" sz="2400" b="1" dirty="0"/>
              <a:t> </a:t>
            </a:r>
            <a:r>
              <a:rPr lang="ru-RU" sz="2400" b="1" dirty="0" err="1" smtClean="0"/>
              <a:t>змушенi</a:t>
            </a:r>
            <a:r>
              <a:rPr lang="ru-RU" sz="2400" b="1" dirty="0" smtClean="0"/>
              <a:t> </a:t>
            </a:r>
            <a:r>
              <a:rPr lang="ru-RU" sz="2400" b="1" dirty="0" err="1"/>
              <a:t>жебракувати</a:t>
            </a:r>
            <a:r>
              <a:rPr lang="ru-RU" sz="2400" b="1" dirty="0"/>
              <a:t>. </a:t>
            </a:r>
            <a:r>
              <a:rPr lang="ru-RU" sz="2400" b="1" dirty="0" smtClean="0"/>
              <a:t>Просто </a:t>
            </a:r>
            <a:r>
              <a:rPr lang="ru-RU" sz="2400" b="1" dirty="0"/>
              <a:t>тих, </a:t>
            </a:r>
            <a:r>
              <a:rPr lang="ru-RU" sz="2400" b="1" dirty="0" err="1"/>
              <a:t>хто</a:t>
            </a:r>
            <a:r>
              <a:rPr lang="ru-RU" sz="2400" b="1" dirty="0"/>
              <a:t> проходить </a:t>
            </a:r>
            <a:r>
              <a:rPr lang="ru-RU" sz="2400" b="1" dirty="0" err="1"/>
              <a:t>повз</a:t>
            </a:r>
            <a:r>
              <a:rPr lang="ru-RU" sz="2400" b="1" dirty="0"/>
              <a:t> </a:t>
            </a:r>
            <a:r>
              <a:rPr lang="ru-RU" sz="2400" b="1" dirty="0" err="1"/>
              <a:t>чужої</a:t>
            </a:r>
            <a:r>
              <a:rPr lang="ru-RU" sz="2400" b="1" dirty="0"/>
              <a:t> </a:t>
            </a:r>
            <a:r>
              <a:rPr lang="ru-RU" sz="2400" b="1" dirty="0" err="1"/>
              <a:t>бiди</a:t>
            </a:r>
            <a:r>
              <a:rPr lang="ru-RU" sz="2400" b="1" dirty="0"/>
              <a:t> </a:t>
            </a:r>
            <a:r>
              <a:rPr lang="ru-RU" sz="2400" b="1" dirty="0" smtClean="0"/>
              <a:t>– </a:t>
            </a:r>
            <a:r>
              <a:rPr lang="ru-RU" sz="2400" b="1" dirty="0" err="1" smtClean="0"/>
              <a:t>най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бiльше</a:t>
            </a:r>
            <a:r>
              <a:rPr lang="ru-RU" sz="2400" b="1" dirty="0"/>
              <a:t>, </a:t>
            </a:r>
            <a:r>
              <a:rPr lang="ru-RU" sz="2400" b="1" dirty="0" err="1"/>
              <a:t>можна</a:t>
            </a:r>
            <a:r>
              <a:rPr lang="ru-RU" sz="2400" b="1" dirty="0"/>
              <a:t> </a:t>
            </a:r>
            <a:r>
              <a:rPr lang="ru-RU" sz="2400" b="1" dirty="0" err="1"/>
              <a:t>сказати</a:t>
            </a:r>
            <a:r>
              <a:rPr lang="ru-RU" sz="2400" b="1" dirty="0"/>
              <a:t>, </a:t>
            </a:r>
            <a:r>
              <a:rPr lang="ru-RU" sz="2400" b="1" dirty="0" err="1"/>
              <a:t>що</a:t>
            </a:r>
            <a:r>
              <a:rPr lang="ru-RU" sz="2400" b="1" dirty="0"/>
              <a:t> </a:t>
            </a:r>
            <a:r>
              <a:rPr lang="ru-RU" sz="2400" b="1" dirty="0" err="1" smtClean="0"/>
              <a:t>їх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безлiч</a:t>
            </a:r>
            <a:r>
              <a:rPr lang="ru-RU" sz="24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5186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196752"/>
            <a:ext cx="7992888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Презентація </a:t>
            </a:r>
          </a:p>
          <a:p>
            <a:pPr algn="ctr">
              <a:defRPr/>
            </a:pPr>
            <a:r>
              <a:rPr lang="uk-UA" sz="4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творчої  домашньої  роботи</a:t>
            </a:r>
          </a:p>
          <a:p>
            <a:pPr algn="ctr">
              <a:defRPr/>
            </a:pPr>
            <a:r>
              <a:rPr lang="uk-UA" sz="48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800" dirty="0">
                <a:solidFill>
                  <a:schemeClr val="bg1"/>
                </a:solidFill>
              </a:rPr>
              <a:t>Учні зачитують складені вдома вірші про людину, кращі моральні якості, добрі вчинки</a:t>
            </a:r>
            <a:endParaRPr lang="ru-RU" sz="4800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uk-UA" sz="4800" b="1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1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948572" y="607312"/>
            <a:ext cx="5939408" cy="1021488"/>
          </a:xfrm>
          <a:prstGeom prst="flowChartPunchedTape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403649" y="1692119"/>
            <a:ext cx="7128792" cy="4032448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548640" lvl="0">
              <a:spcBef>
                <a:spcPct val="20000"/>
              </a:spcBef>
              <a:buClr>
                <a:sysClr val="window" lastClr="FFFFFF">
                  <a:shade val="95000"/>
                </a:sysClr>
              </a:buClr>
              <a:buSzPct val="65000"/>
              <a:defRPr/>
            </a:pPr>
            <a:r>
              <a:rPr lang="uk-UA" sz="2800" b="1" dirty="0" smtClean="0">
                <a:solidFill>
                  <a:schemeClr val="tx1"/>
                </a:solidFill>
                <a:latin typeface="Times New Roman"/>
              </a:rPr>
              <a:t>Напишіть міні-роздум «Ти знаєш, що ти – людина?» </a:t>
            </a:r>
          </a:p>
          <a:p>
            <a:pPr marL="548640" lvl="0">
              <a:spcBef>
                <a:spcPct val="20000"/>
              </a:spcBef>
              <a:buClr>
                <a:sysClr val="window" lastClr="FFFFFF">
                  <a:shade val="95000"/>
                </a:sysClr>
              </a:buClr>
              <a:buSzPct val="65000"/>
              <a:defRPr/>
            </a:pPr>
            <a:r>
              <a:rPr lang="uk-UA" sz="2800" b="1" dirty="0">
                <a:solidFill>
                  <a:schemeClr val="tx1"/>
                </a:solidFill>
                <a:latin typeface="Times New Roman"/>
              </a:rPr>
              <a:t> </a:t>
            </a:r>
            <a:r>
              <a:rPr lang="uk-UA" sz="2800" b="1" dirty="0" smtClean="0">
                <a:solidFill>
                  <a:schemeClr val="tx1"/>
                </a:solidFill>
                <a:latin typeface="Times New Roman"/>
              </a:rPr>
              <a:t>                             В. Симоненко</a:t>
            </a:r>
            <a:endParaRPr lang="ru-RU" sz="2800" b="1" dirty="0">
              <a:solidFill>
                <a:schemeClr val="tx1"/>
              </a:solidFill>
              <a:latin typeface="Times New Roman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553623" y="1628800"/>
            <a:ext cx="7715200" cy="475256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ysClr val="window" lastClr="FFFFFF">
                  <a:shade val="95000"/>
                </a:sysClr>
              </a:buClr>
              <a:buSzPct val="65000"/>
              <a:buFont typeface="Wingdings 2"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84576" y="732032"/>
            <a:ext cx="5867400" cy="990600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Творча  лабораторія</a:t>
            </a:r>
            <a:endParaRPr lang="ru-RU" sz="4000" b="1" i="1" dirty="0" smtClean="0">
              <a:solidFill>
                <a:schemeClr val="accent6">
                  <a:lumMod val="75000"/>
                </a:scheme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5631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80728"/>
            <a:ext cx="738950" cy="68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Горизонтальный свиток 12"/>
          <p:cNvSpPr/>
          <p:nvPr/>
        </p:nvSpPr>
        <p:spPr>
          <a:xfrm>
            <a:off x="236726" y="2741056"/>
            <a:ext cx="7560840" cy="385471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548640" lvl="0">
              <a:spcBef>
                <a:spcPct val="20000"/>
              </a:spcBef>
              <a:buClr>
                <a:sysClr val="window" lastClr="FFFFFF">
                  <a:shade val="95000"/>
                </a:sysClr>
              </a:buClr>
              <a:buSzPct val="65000"/>
              <a:defRPr/>
            </a:pPr>
            <a:endParaRPr lang="ru-RU" sz="2800" b="1" dirty="0">
              <a:solidFill>
                <a:schemeClr val="tx1"/>
              </a:solidFill>
              <a:latin typeface="Times New Roman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0" y="77034"/>
            <a:ext cx="3272315" cy="1441320"/>
          </a:xfrm>
          <a:prstGeom prst="flowChartPunchedTape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572" y="2938379"/>
            <a:ext cx="85050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3617853" y="1995409"/>
            <a:ext cx="6527043" cy="322758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</a:t>
            </a:r>
          </a:p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 </a:t>
            </a:r>
            <a:endParaRPr lang="ru-RU" dirty="0">
              <a:solidFill>
                <a:sysClr val="window" lastClr="FFFFFF"/>
              </a:solidFill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98218" y="465313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sz="2800" b="1" dirty="0" smtClean="0">
              <a:solidFill>
                <a:prstClr val="white"/>
              </a:solidFill>
            </a:endParaRPr>
          </a:p>
          <a:p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45614" y="1213857"/>
            <a:ext cx="5326486" cy="2120566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000" b="1" dirty="0" smtClean="0"/>
              <a:t>   Алгоритм </a:t>
            </a:r>
            <a:r>
              <a:rPr lang="uk-UA" sz="2000" b="1" dirty="0"/>
              <a:t>синтаксичного розбору </a:t>
            </a:r>
            <a:r>
              <a:rPr lang="uk-UA" sz="2000" b="1" dirty="0" smtClean="0"/>
              <a:t>речень.</a:t>
            </a:r>
            <a:endParaRPr lang="ru-RU" sz="2000" b="1" dirty="0"/>
          </a:p>
          <a:p>
            <a:r>
              <a:rPr lang="uk-UA" sz="2000" b="1" dirty="0"/>
              <a:t>Користуючись  опорними схемами, зробити синтаксичний розбір речень</a:t>
            </a:r>
            <a:r>
              <a:rPr lang="uk-UA" sz="2000" b="1" dirty="0" smtClean="0"/>
              <a:t>.</a:t>
            </a:r>
          </a:p>
          <a:p>
            <a:r>
              <a:rPr lang="uk-UA" sz="2000" b="1" dirty="0" smtClean="0"/>
              <a:t>Вправа 117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2750" y="3545375"/>
            <a:ext cx="7128792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   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Добра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людина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заслуговує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найбільшої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поваги</a:t>
            </a:r>
            <a:endParaRPr lang="ru-RU" sz="2400" b="1" dirty="0" smtClean="0">
              <a:latin typeface="Times New Roman"/>
              <a:ea typeface="Times New Roman"/>
              <a:cs typeface="Times New Roman"/>
            </a:endParaRPr>
          </a:p>
          <a:p>
            <a:pPr marL="2667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та 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поцінування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. </a:t>
            </a:r>
          </a:p>
          <a:p>
            <a:pPr marL="2667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  Я з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гордістю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згадую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про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особливий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поступок,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вчинений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минулого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тижня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2667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  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Зі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злими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і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брехливими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людьми, на мою думку,</a:t>
            </a:r>
          </a:p>
          <a:p>
            <a:pPr marL="2667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краще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не  </a:t>
            </a:r>
            <a:r>
              <a:rPr lang="ru-RU" sz="2400" b="1" dirty="0" err="1" smtClean="0">
                <a:latin typeface="Times New Roman"/>
                <a:ea typeface="Times New Roman"/>
                <a:cs typeface="Times New Roman"/>
              </a:rPr>
              <a:t>спілкуватися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.  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5472100" y="116633"/>
            <a:ext cx="3272315" cy="1441320"/>
          </a:xfrm>
          <a:prstGeom prst="flowChartPunchedTape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" name="WordArt 2"/>
          <p:cNvSpPr>
            <a:spLocks noChangeArrowheads="1" noChangeShapeType="1" noTextEdit="1"/>
          </p:cNvSpPr>
          <p:nvPr/>
        </p:nvSpPr>
        <p:spPr bwMode="auto">
          <a:xfrm>
            <a:off x="5574948" y="404665"/>
            <a:ext cx="3029500" cy="80919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kern="10" dirty="0" smtClean="0">
                <a:solidFill>
                  <a:schemeClr val="accent6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2. Виконання  тестових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kern="10" dirty="0" smtClean="0">
                <a:solidFill>
                  <a:schemeClr val="accent6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завдань на ПК</a:t>
            </a:r>
          </a:p>
        </p:txBody>
      </p:sp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483951" y="507474"/>
            <a:ext cx="2421808" cy="6596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742950" indent="-742950" algn="ctr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uk-UA" sz="3600" b="1" kern="10" dirty="0" smtClean="0">
                <a:solidFill>
                  <a:schemeClr val="accent6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Робота з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kern="10" dirty="0" smtClean="0">
                <a:solidFill>
                  <a:schemeClr val="accent6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підручником</a:t>
            </a:r>
          </a:p>
        </p:txBody>
      </p:sp>
    </p:spTree>
    <p:extLst>
      <p:ext uri="{BB962C8B-B14F-4D97-AF65-F5344CB8AC3E}">
        <p14:creationId xmlns:p14="http://schemas.microsoft.com/office/powerpoint/2010/main" val="279098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2"/>
          <p:cNvSpPr txBox="1">
            <a:spLocks/>
          </p:cNvSpPr>
          <p:nvPr/>
        </p:nvSpPr>
        <p:spPr>
          <a:xfrm>
            <a:off x="3617853" y="1995409"/>
            <a:ext cx="6527043" cy="322758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</a:t>
            </a:r>
          </a:p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 </a:t>
            </a:r>
            <a:endParaRPr lang="ru-RU" dirty="0">
              <a:solidFill>
                <a:sysClr val="window" lastClr="FFFFFF"/>
              </a:solidFill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98218" y="465313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sz="2800" b="1" dirty="0" smtClean="0">
              <a:solidFill>
                <a:prstClr val="white"/>
              </a:solidFill>
            </a:endParaRPr>
          </a:p>
          <a:p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971600" y="1556792"/>
            <a:ext cx="7560840" cy="380985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</a:t>
            </a:r>
            <a:r>
              <a:rPr lang="uk-UA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ерегляд   відеоролика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</a:t>
            </a:r>
            <a:r>
              <a:rPr lang="uk-UA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ро соціальний експеримент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ж</a:t>
            </a:r>
            <a:r>
              <a:rPr lang="uk-UA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урналістів телеканалу  1+1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«Людяність   в українському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суспільстві»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endParaRPr lang="ru-RU" sz="3600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425325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несколько документов 3"/>
          <p:cNvSpPr/>
          <p:nvPr/>
        </p:nvSpPr>
        <p:spPr>
          <a:xfrm>
            <a:off x="971600" y="1973047"/>
            <a:ext cx="7431045" cy="4392488"/>
          </a:xfrm>
          <a:prstGeom prst="flowChartMulti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604520" indent="-51435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uk-UA" sz="3200" b="1" dirty="0" smtClean="0">
                <a:ea typeface="Calibri"/>
                <a:cs typeface="Times New Roman"/>
              </a:rPr>
              <a:t>Написати замітку до газети </a:t>
            </a:r>
          </a:p>
          <a:p>
            <a:pPr marL="90170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>
                <a:ea typeface="Calibri"/>
                <a:cs typeface="Times New Roman"/>
              </a:rPr>
              <a:t> </a:t>
            </a:r>
            <a:r>
              <a:rPr lang="uk-UA" sz="3200" b="1" dirty="0" smtClean="0">
                <a:ea typeface="Calibri"/>
                <a:cs typeface="Times New Roman"/>
              </a:rPr>
              <a:t>«Людяність в українському суспільстві».</a:t>
            </a:r>
            <a:endParaRPr lang="ru-RU" sz="3200" b="1" dirty="0">
              <a:ea typeface="Calibri"/>
              <a:cs typeface="Times New Roman"/>
            </a:endParaRPr>
          </a:p>
          <a:p>
            <a:pPr marL="90170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 smtClean="0">
                <a:ea typeface="Calibri"/>
                <a:cs typeface="Times New Roman"/>
              </a:rPr>
              <a:t>2</a:t>
            </a:r>
            <a:r>
              <a:rPr lang="uk-UA" sz="3200" b="1" dirty="0">
                <a:ea typeface="Calibri"/>
                <a:cs typeface="Times New Roman"/>
              </a:rPr>
              <a:t>. Вправа </a:t>
            </a:r>
            <a:r>
              <a:rPr lang="uk-UA" sz="3200" b="1" dirty="0" smtClean="0">
                <a:ea typeface="Calibri"/>
                <a:cs typeface="Times New Roman"/>
              </a:rPr>
              <a:t>із підручника</a:t>
            </a:r>
            <a:endParaRPr lang="ru-RU" sz="3200" b="1" dirty="0">
              <a:ea typeface="Calibri"/>
              <a:cs typeface="Times New Roman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617853" y="1995409"/>
            <a:ext cx="6527043" cy="322758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</a:t>
            </a:r>
          </a:p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 </a:t>
            </a:r>
            <a:endParaRPr lang="ru-RU" dirty="0">
              <a:solidFill>
                <a:sysClr val="window" lastClr="FFFFFF"/>
              </a:solidFill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98218" y="465313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sz="2800" b="1" dirty="0" smtClean="0">
              <a:solidFill>
                <a:prstClr val="white"/>
              </a:solidFill>
            </a:endParaRPr>
          </a:p>
          <a:p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10" name="WordArt 2"/>
          <p:cNvSpPr>
            <a:spLocks noChangeArrowheads="1" noChangeShapeType="1" noTextEdit="1"/>
          </p:cNvSpPr>
          <p:nvPr/>
        </p:nvSpPr>
        <p:spPr bwMode="auto">
          <a:xfrm>
            <a:off x="236483" y="475257"/>
            <a:ext cx="4824536" cy="57606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err="1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Домашнє</a:t>
            </a:r>
            <a:r>
              <a:rPr lang="ru-RU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завдання</a:t>
            </a:r>
            <a:r>
              <a:rPr lang="ru-RU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    </a:t>
            </a:r>
            <a:endParaRPr lang="ru-RU" sz="3600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827584" y="1139876"/>
            <a:ext cx="3481020" cy="795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kern="10" dirty="0" smtClean="0">
                <a:solidFill>
                  <a:schemeClr val="accent6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(диференційоване)  </a:t>
            </a:r>
          </a:p>
        </p:txBody>
      </p:sp>
    </p:spTree>
    <p:extLst>
      <p:ext uri="{BB962C8B-B14F-4D97-AF65-F5344CB8AC3E}">
        <p14:creationId xmlns:p14="http://schemas.microsoft.com/office/powerpoint/2010/main" val="392435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5606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0" y="-99392"/>
            <a:ext cx="4769192" cy="2852936"/>
          </a:xfrm>
          <a:prstGeom prst="star32">
            <a:avLst>
              <a:gd name="adj" fmla="val 37500"/>
            </a:avLst>
          </a:prstGeom>
          <a:solidFill>
            <a:srgbClr val="FFFFB7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sz="3200" b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1475656" y="1758862"/>
            <a:ext cx="7128792" cy="4781726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667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ea typeface="Calibri"/>
                <a:cs typeface="Times New Roman"/>
              </a:rPr>
              <a:t>-  Якою була мета уроку?</a:t>
            </a:r>
            <a:endParaRPr lang="ru-RU" sz="2000" dirty="0">
              <a:ea typeface="Calibri"/>
              <a:cs typeface="Times New Roman"/>
            </a:endParaRPr>
          </a:p>
          <a:p>
            <a:pPr marL="2667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ea typeface="Calibri"/>
                <a:cs typeface="Times New Roman"/>
              </a:rPr>
              <a:t> - Чи досягли ви її?</a:t>
            </a:r>
            <a:endParaRPr lang="ru-RU" sz="2000" dirty="0">
              <a:ea typeface="Calibri"/>
              <a:cs typeface="Times New Roman"/>
            </a:endParaRPr>
          </a:p>
          <a:p>
            <a:pPr marL="2667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ea typeface="Calibri"/>
                <a:cs typeface="Times New Roman"/>
              </a:rPr>
              <a:t>-  Що нового дізналися?</a:t>
            </a:r>
            <a:endParaRPr lang="ru-RU" sz="2000" dirty="0">
              <a:ea typeface="Calibri"/>
              <a:cs typeface="Times New Roman"/>
            </a:endParaRPr>
          </a:p>
          <a:p>
            <a:pPr marL="2667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ea typeface="Calibri"/>
                <a:cs typeface="Times New Roman"/>
              </a:rPr>
              <a:t> -  Чи змінився ваш настрій?</a:t>
            </a:r>
            <a:endParaRPr lang="ru-RU" sz="2000" dirty="0">
              <a:ea typeface="Calibri"/>
              <a:cs typeface="Times New Roman"/>
            </a:endParaRPr>
          </a:p>
          <a:p>
            <a:pPr marL="266700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ea typeface="Calibri"/>
                <a:cs typeface="Times New Roman"/>
              </a:rPr>
              <a:t> -  Який вид роботи вам найбільше сподобався?</a:t>
            </a:r>
            <a:endParaRPr lang="ru-RU" sz="2000" dirty="0">
              <a:ea typeface="Calibri"/>
              <a:cs typeface="Times New Roman"/>
            </a:endParaRPr>
          </a:p>
          <a:p>
            <a:pPr marL="266700">
              <a:lnSpc>
                <a:spcPct val="115000"/>
              </a:lnSpc>
              <a:spcAft>
                <a:spcPts val="1000"/>
              </a:spcAft>
            </a:pPr>
            <a:r>
              <a:rPr lang="uk-UA" sz="2800" dirty="0">
                <a:ea typeface="Calibri"/>
                <a:cs typeface="Times New Roman"/>
              </a:rPr>
              <a:t> -  Що запам'яталося найкраще?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7" name="WordArt 2"/>
          <p:cNvSpPr>
            <a:spLocks noChangeArrowheads="1" noChangeShapeType="1" noTextEdit="1"/>
          </p:cNvSpPr>
          <p:nvPr/>
        </p:nvSpPr>
        <p:spPr bwMode="auto">
          <a:xfrm>
            <a:off x="899592" y="997256"/>
            <a:ext cx="2880320" cy="84756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kern="10" dirty="0" smtClean="0">
                <a:solidFill>
                  <a:schemeClr val="accent6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Підсумок уроку.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kern="10" dirty="0" smtClean="0">
                <a:solidFill>
                  <a:schemeClr val="accent6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Рефлексія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987824" y="6116111"/>
            <a:ext cx="3371850" cy="531813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Г.Б. Стрілець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6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Ясеновецький</a:t>
            </a:r>
            <a:r>
              <a:rPr lang="uk-UA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НВК</a:t>
            </a:r>
            <a:endParaRPr lang="ru-RU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81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137118" y="5595509"/>
            <a:ext cx="2658256" cy="1165505"/>
          </a:xfrm>
          <a:prstGeom prst="flowChartPunchedTape">
            <a:avLst/>
          </a:prstGeom>
          <a:solidFill>
            <a:srgbClr val="FFFFB7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233923" y="3861048"/>
            <a:ext cx="2416622" cy="1021488"/>
          </a:xfrm>
          <a:prstGeom prst="flowChartPunchedTape">
            <a:avLst/>
          </a:prstGeom>
          <a:solidFill>
            <a:srgbClr val="FFFFB7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233923" y="1700809"/>
            <a:ext cx="2416622" cy="1021488"/>
          </a:xfrm>
          <a:prstGeom prst="flowChartPunchedTape">
            <a:avLst/>
          </a:prstGeom>
          <a:solidFill>
            <a:srgbClr val="FFFFB7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7695" y="1826832"/>
            <a:ext cx="181652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400" b="1" dirty="0" smtClean="0">
                <a:ln w="50800"/>
                <a:solidFill>
                  <a:schemeClr val="accent6">
                    <a:lumMod val="75000"/>
                  </a:schemeClr>
                </a:solidFill>
                <a:latin typeface="Arial"/>
              </a:rPr>
              <a:t>Знати</a:t>
            </a:r>
            <a:endParaRPr lang="ru-RU" sz="4400" b="1" dirty="0">
              <a:ln w="50800"/>
              <a:solidFill>
                <a:schemeClr val="accent6">
                  <a:lumMod val="75000"/>
                </a:schemeClr>
              </a:solidFill>
              <a:latin typeface="Arial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384098" y="1527148"/>
            <a:ext cx="6624735" cy="504055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15000"/>
              </a:lnSpc>
              <a:buClr>
                <a:prstClr val="black">
                  <a:shade val="95000"/>
                </a:prstClr>
              </a:buClr>
              <a:buFont typeface="Times New Roman"/>
              <a:buChar char=""/>
            </a:pPr>
            <a:r>
              <a:rPr lang="uk-UA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в</a:t>
            </a:r>
            <a:r>
              <a:rPr lang="uk-UA" dirty="0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изначення понять другорядні члени речення, способи їх вираження, основні правила орфографії та пунктуації.</a:t>
            </a:r>
          </a:p>
          <a:p>
            <a:pPr marL="342900" indent="-342900" algn="just">
              <a:lnSpc>
                <a:spcPct val="115000"/>
              </a:lnSpc>
              <a:buClr>
                <a:prstClr val="black">
                  <a:shade val="95000"/>
                </a:prstClr>
              </a:buClr>
              <a:buFont typeface="Times New Roman"/>
              <a:buChar char=""/>
            </a:pPr>
            <a:endParaRPr lang="uk-UA" dirty="0" smtClean="0">
              <a:solidFill>
                <a:prstClr val="white"/>
              </a:solidFill>
              <a:latin typeface="Times New Roman"/>
              <a:ea typeface="Times New Roman"/>
              <a:cs typeface="Times New Roman"/>
            </a:endParaRPr>
          </a:p>
          <a:p>
            <a:pPr marL="342900" indent="-342900" algn="just">
              <a:lnSpc>
                <a:spcPct val="115000"/>
              </a:lnSpc>
              <a:buClr>
                <a:prstClr val="black">
                  <a:shade val="95000"/>
                </a:prstClr>
              </a:buClr>
              <a:buFont typeface="Times New Roman"/>
              <a:buChar char=""/>
            </a:pPr>
            <a:r>
              <a:rPr lang="uk-UA" dirty="0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визначати другорядні члени речення</a:t>
            </a:r>
          </a:p>
          <a:p>
            <a:pPr marL="342900" indent="-342900" algn="just">
              <a:lnSpc>
                <a:spcPct val="115000"/>
              </a:lnSpc>
              <a:buClr>
                <a:prstClr val="black">
                  <a:shade val="95000"/>
                </a:prstClr>
              </a:buClr>
              <a:buFont typeface="Times New Roman"/>
              <a:buChar char=""/>
            </a:pPr>
            <a:r>
              <a:rPr lang="uk-UA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р</a:t>
            </a:r>
            <a:r>
              <a:rPr lang="uk-UA" dirty="0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обити синтаксичний розбір речень,</a:t>
            </a:r>
          </a:p>
          <a:p>
            <a:pPr marL="342900" indent="-342900" algn="just">
              <a:lnSpc>
                <a:spcPct val="115000"/>
              </a:lnSpc>
              <a:buClr>
                <a:prstClr val="black">
                  <a:shade val="95000"/>
                </a:prstClr>
              </a:buClr>
              <a:buFont typeface="Times New Roman"/>
              <a:buChar char=""/>
            </a:pPr>
            <a:r>
              <a:rPr lang="uk-UA" dirty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в</a:t>
            </a:r>
            <a:r>
              <a:rPr lang="uk-UA" dirty="0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исловлювати свої  думки  грамотно і чітко.</a:t>
            </a:r>
          </a:p>
          <a:p>
            <a:pPr marL="342900" indent="-342900" algn="just">
              <a:lnSpc>
                <a:spcPct val="115000"/>
              </a:lnSpc>
              <a:buClr>
                <a:prstClr val="black">
                  <a:shade val="95000"/>
                </a:prstClr>
              </a:buClr>
              <a:buFont typeface="Times New Roman"/>
              <a:buChar char=""/>
            </a:pPr>
            <a:r>
              <a:rPr lang="uk-UA" dirty="0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  людяність.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1115616" y="309497"/>
            <a:ext cx="6480720" cy="1391312"/>
          </a:xfrm>
          <a:prstGeom prst="flowChartPunchedTape">
            <a:avLst/>
          </a:prstGeom>
          <a:solidFill>
            <a:srgbClr val="FFFFB7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1" indent="0">
              <a:buFont typeface="Arial" charset="0"/>
              <a:buNone/>
            </a:pPr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Очікувані результати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506" y="3987071"/>
            <a:ext cx="17034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400" b="1" dirty="0" smtClean="0">
                <a:ln w="50800"/>
                <a:solidFill>
                  <a:schemeClr val="accent6">
                    <a:lumMod val="75000"/>
                  </a:schemeClr>
                </a:solidFill>
                <a:latin typeface="Arial"/>
              </a:rPr>
              <a:t>Уміти</a:t>
            </a:r>
            <a:endParaRPr lang="ru-RU" sz="4400" b="1" dirty="0">
              <a:ln w="50800"/>
              <a:solidFill>
                <a:schemeClr val="accent6">
                  <a:lumMod val="75000"/>
                </a:schemeClr>
              </a:solidFill>
              <a:latin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6777" y="5824318"/>
            <a:ext cx="245900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000" b="1" dirty="0" smtClean="0">
                <a:ln w="50800"/>
                <a:solidFill>
                  <a:schemeClr val="accent6">
                    <a:lumMod val="75000"/>
                  </a:schemeClr>
                </a:solidFill>
                <a:latin typeface="Arial"/>
              </a:rPr>
              <a:t>Цінувати</a:t>
            </a:r>
            <a:endParaRPr lang="ru-RU" sz="4000" b="1" dirty="0">
              <a:ln w="50800"/>
              <a:solidFill>
                <a:schemeClr val="accent6">
                  <a:lumMod val="75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678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2996952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ятно 1 1"/>
          <p:cNvSpPr/>
          <p:nvPr/>
        </p:nvSpPr>
        <p:spPr>
          <a:xfrm>
            <a:off x="395536" y="115929"/>
            <a:ext cx="5076564" cy="2736304"/>
          </a:xfrm>
          <a:prstGeom prst="irregularSeal1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Оцінювання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70636"/>
              </p:ext>
            </p:extLst>
          </p:nvPr>
        </p:nvGraphicFramePr>
        <p:xfrm>
          <a:off x="2627784" y="2996951"/>
          <a:ext cx="5904656" cy="29523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50799"/>
                <a:gridCol w="1553857"/>
              </a:tblGrid>
              <a:tr h="7380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</a:rPr>
                        <a:t>Самооцінка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</a:rPr>
                        <a:t>Оцінка</a:t>
                      </a:r>
                      <a:r>
                        <a:rPr lang="ru-RU" sz="2800" dirty="0">
                          <a:effectLst/>
                        </a:rPr>
                        <a:t> </a:t>
                      </a:r>
                      <a:r>
                        <a:rPr lang="ru-RU" sz="2800" dirty="0" err="1">
                          <a:effectLst/>
                        </a:rPr>
                        <a:t>товариша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</a:rPr>
                        <a:t>Оцінка</a:t>
                      </a:r>
                      <a:r>
                        <a:rPr lang="ru-RU" sz="2800" dirty="0">
                          <a:effectLst/>
                        </a:rPr>
                        <a:t> </a:t>
                      </a:r>
                      <a:r>
                        <a:rPr lang="ru-RU" sz="2800" dirty="0" err="1">
                          <a:effectLst/>
                        </a:rPr>
                        <a:t>вчителя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</a:rPr>
                        <a:t>Загальний</a:t>
                      </a:r>
                      <a:r>
                        <a:rPr lang="ru-RU" sz="2800" dirty="0">
                          <a:effectLst/>
                        </a:rPr>
                        <a:t> бал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одзаголовок 2"/>
          <p:cNvSpPr txBox="1">
            <a:spLocks/>
          </p:cNvSpPr>
          <p:nvPr/>
        </p:nvSpPr>
        <p:spPr>
          <a:xfrm>
            <a:off x="2987824" y="6116111"/>
            <a:ext cx="3371850" cy="531813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Г.Б. Стрілець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6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Ясеновецький</a:t>
            </a:r>
            <a:r>
              <a:rPr lang="uk-UA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НВК</a:t>
            </a:r>
            <a:endParaRPr lang="ru-RU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30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2"/>
          <p:cNvSpPr txBox="1">
            <a:spLocks/>
          </p:cNvSpPr>
          <p:nvPr/>
        </p:nvSpPr>
        <p:spPr>
          <a:xfrm>
            <a:off x="3640434" y="2028566"/>
            <a:ext cx="6527043" cy="322758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</a:t>
            </a:r>
          </a:p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 </a:t>
            </a:r>
            <a:endParaRPr lang="ru-RU" dirty="0">
              <a:solidFill>
                <a:sysClr val="window" lastClr="FFFFFF"/>
              </a:solidFill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98218" y="465313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sz="2800" b="1" dirty="0" smtClean="0">
              <a:solidFill>
                <a:prstClr val="white"/>
              </a:solidFill>
            </a:endParaRPr>
          </a:p>
          <a:p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1466" y="1790814"/>
            <a:ext cx="67687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ctr">
              <a:defRPr/>
            </a:pPr>
            <a:r>
              <a:rPr lang="uk-UA" sz="3600" b="1" i="1" u="sng" dirty="0">
                <a:solidFill>
                  <a:schemeClr val="bg1"/>
                </a:solidFill>
              </a:rPr>
              <a:t>Урок підготувала</a:t>
            </a:r>
          </a:p>
          <a:p>
            <a:pPr marL="609600" indent="-609600" algn="ctr">
              <a:defRPr/>
            </a:pPr>
            <a:r>
              <a:rPr lang="uk-UA" sz="3600" b="1" i="1" u="sng" dirty="0" smtClean="0">
                <a:solidFill>
                  <a:schemeClr val="bg1"/>
                </a:solidFill>
              </a:rPr>
              <a:t>Вчитель</a:t>
            </a:r>
            <a:r>
              <a:rPr lang="en-US" sz="3600" b="1" i="1" u="sng" dirty="0" smtClean="0">
                <a:solidFill>
                  <a:schemeClr val="bg1"/>
                </a:solidFill>
              </a:rPr>
              <a:t>  </a:t>
            </a:r>
            <a:r>
              <a:rPr lang="uk-UA" sz="3600" b="1" i="1" u="sng" dirty="0" smtClean="0">
                <a:solidFill>
                  <a:schemeClr val="bg1"/>
                </a:solidFill>
              </a:rPr>
              <a:t>української мови та літератури </a:t>
            </a:r>
            <a:endParaRPr lang="uk-UA" sz="3600" b="1" i="1" u="sng" dirty="0">
              <a:solidFill>
                <a:schemeClr val="bg1"/>
              </a:solidFill>
            </a:endParaRPr>
          </a:p>
          <a:p>
            <a:pPr marL="609600" indent="-609600" algn="ctr">
              <a:defRPr/>
            </a:pPr>
            <a:r>
              <a:rPr lang="uk-UA" sz="3600" b="1" i="1" u="sng" dirty="0" err="1">
                <a:solidFill>
                  <a:schemeClr val="bg1"/>
                </a:solidFill>
              </a:rPr>
              <a:t>Ясеновецького</a:t>
            </a:r>
            <a:r>
              <a:rPr lang="uk-UA" sz="3600" b="1" i="1" u="sng" dirty="0">
                <a:solidFill>
                  <a:schemeClr val="bg1"/>
                </a:solidFill>
              </a:rPr>
              <a:t> НВК </a:t>
            </a:r>
          </a:p>
          <a:p>
            <a:pPr marL="609600" indent="-609600" algn="ctr">
              <a:defRPr/>
            </a:pPr>
            <a:r>
              <a:rPr lang="uk-UA" sz="3600" b="1" i="1" u="sng" dirty="0" smtClean="0">
                <a:solidFill>
                  <a:schemeClr val="bg1"/>
                </a:solidFill>
              </a:rPr>
              <a:t>Стрілець Галина  </a:t>
            </a:r>
            <a:r>
              <a:rPr lang="uk-UA" sz="3600" b="1" i="1" u="sng" dirty="0" err="1" smtClean="0">
                <a:solidFill>
                  <a:schemeClr val="bg1"/>
                </a:solidFill>
              </a:rPr>
              <a:t>Бартківна</a:t>
            </a:r>
            <a:endParaRPr lang="uk-UA" sz="3600" b="1" i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69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2996952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1043608" y="1700808"/>
            <a:ext cx="7293496" cy="86409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 </a:t>
            </a:r>
            <a:r>
              <a:rPr lang="ru-RU" sz="3600" b="1" kern="10" dirty="0" err="1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Епіграф</a:t>
            </a:r>
            <a:r>
              <a:rPr lang="ru-RU" sz="3600" b="1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 уроку</a:t>
            </a:r>
            <a:endParaRPr lang="ru-RU" sz="3600" b="1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94209" y="4053264"/>
            <a:ext cx="79563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prstClr val="white"/>
                </a:solidFill>
                <a:latin typeface="Arial"/>
              </a:rPr>
              <a:t>.</a:t>
            </a:r>
            <a:endParaRPr lang="uk-UA" sz="2800" b="1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94209" y="2636912"/>
            <a:ext cx="75608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                     </a:t>
            </a:r>
            <a:r>
              <a:rPr lang="ru-RU" sz="3200" b="1" dirty="0" err="1" smtClean="0">
                <a:solidFill>
                  <a:schemeClr val="bg1"/>
                </a:solidFill>
              </a:rPr>
              <a:t>Ти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знаєш</a:t>
            </a:r>
            <a:r>
              <a:rPr lang="ru-RU" sz="3200" b="1" dirty="0">
                <a:solidFill>
                  <a:schemeClr val="bg1"/>
                </a:solidFill>
              </a:rPr>
              <a:t>, </a:t>
            </a:r>
            <a:r>
              <a:rPr lang="ru-RU" sz="3200" b="1" dirty="0" err="1">
                <a:solidFill>
                  <a:schemeClr val="bg1"/>
                </a:solidFill>
              </a:rPr>
              <a:t>що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ти</a:t>
            </a:r>
            <a:r>
              <a:rPr lang="ru-RU" sz="3200" b="1" dirty="0">
                <a:solidFill>
                  <a:schemeClr val="bg1"/>
                </a:solidFill>
              </a:rPr>
              <a:t> - </a:t>
            </a:r>
            <a:r>
              <a:rPr lang="ru-RU" sz="3200" b="1" dirty="0" err="1">
                <a:solidFill>
                  <a:schemeClr val="bg1"/>
                </a:solidFill>
              </a:rPr>
              <a:t>людина</a:t>
            </a:r>
            <a:r>
              <a:rPr lang="ru-RU" sz="3200" b="1" dirty="0">
                <a:solidFill>
                  <a:schemeClr val="bg1"/>
                </a:solidFill>
              </a:rPr>
              <a:t>? 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   </a:t>
            </a:r>
            <a:r>
              <a:rPr lang="uk-UA" sz="3200" b="1" dirty="0">
                <a:solidFill>
                  <a:schemeClr val="bg1"/>
                </a:solidFill>
              </a:rPr>
              <a:t>                  </a:t>
            </a:r>
            <a:r>
              <a:rPr lang="ru-RU" sz="3200" b="1" dirty="0" err="1">
                <a:solidFill>
                  <a:schemeClr val="bg1"/>
                </a:solidFill>
              </a:rPr>
              <a:t>Ти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знаєш</a:t>
            </a:r>
            <a:r>
              <a:rPr lang="ru-RU" sz="3200" b="1" dirty="0">
                <a:solidFill>
                  <a:schemeClr val="bg1"/>
                </a:solidFill>
              </a:rPr>
              <a:t> про </a:t>
            </a:r>
            <a:r>
              <a:rPr lang="ru-RU" sz="3200" b="1" dirty="0" err="1">
                <a:solidFill>
                  <a:schemeClr val="bg1"/>
                </a:solidFill>
              </a:rPr>
              <a:t>це</a:t>
            </a:r>
            <a:r>
              <a:rPr lang="ru-RU" sz="3200" b="1" dirty="0">
                <a:solidFill>
                  <a:schemeClr val="bg1"/>
                </a:solidFill>
              </a:rPr>
              <a:t>, </a:t>
            </a:r>
            <a:r>
              <a:rPr lang="ru-RU" sz="3200" b="1" dirty="0" err="1">
                <a:solidFill>
                  <a:schemeClr val="bg1"/>
                </a:solidFill>
              </a:rPr>
              <a:t>чи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нi</a:t>
            </a:r>
            <a:r>
              <a:rPr lang="ru-RU" sz="3200" b="1" dirty="0">
                <a:solidFill>
                  <a:schemeClr val="bg1"/>
                </a:solidFill>
              </a:rPr>
              <a:t>? 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   </a:t>
            </a:r>
            <a:r>
              <a:rPr lang="uk-UA" sz="3200" b="1" dirty="0">
                <a:solidFill>
                  <a:schemeClr val="bg1"/>
                </a:solidFill>
              </a:rPr>
              <a:t>                  </a:t>
            </a:r>
            <a:r>
              <a:rPr lang="ru-RU" sz="3200" b="1" dirty="0" err="1">
                <a:solidFill>
                  <a:schemeClr val="bg1"/>
                </a:solidFill>
              </a:rPr>
              <a:t>Усмiшка</a:t>
            </a:r>
            <a:r>
              <a:rPr lang="ru-RU" sz="3200" b="1" dirty="0">
                <a:solidFill>
                  <a:schemeClr val="bg1"/>
                </a:solidFill>
              </a:rPr>
              <a:t> твоя-</a:t>
            </a:r>
            <a:r>
              <a:rPr lang="ru-RU" sz="3200" b="1" dirty="0" err="1">
                <a:solidFill>
                  <a:schemeClr val="bg1"/>
                </a:solidFill>
              </a:rPr>
              <a:t>єдина</a:t>
            </a:r>
            <a:r>
              <a:rPr lang="ru-RU" sz="3200" b="1" dirty="0">
                <a:solidFill>
                  <a:schemeClr val="bg1"/>
                </a:solidFill>
              </a:rPr>
              <a:t>, 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   </a:t>
            </a:r>
            <a:r>
              <a:rPr lang="uk-UA" sz="3200" b="1" dirty="0">
                <a:solidFill>
                  <a:schemeClr val="bg1"/>
                </a:solidFill>
              </a:rPr>
              <a:t>                  </a:t>
            </a:r>
            <a:r>
              <a:rPr lang="ru-RU" sz="3200" b="1" dirty="0">
                <a:solidFill>
                  <a:schemeClr val="bg1"/>
                </a:solidFill>
              </a:rPr>
              <a:t>Мука </a:t>
            </a:r>
            <a:r>
              <a:rPr lang="ru-RU" sz="3200" b="1" dirty="0" smtClean="0">
                <a:solidFill>
                  <a:schemeClr val="bg1"/>
                </a:solidFill>
              </a:rPr>
              <a:t>твоя – </a:t>
            </a:r>
            <a:r>
              <a:rPr lang="ru-RU" sz="3200" b="1" dirty="0" err="1">
                <a:solidFill>
                  <a:schemeClr val="bg1"/>
                </a:solidFill>
              </a:rPr>
              <a:t>є</a:t>
            </a:r>
            <a:r>
              <a:rPr lang="ru-RU" sz="3200" b="1" dirty="0" err="1" smtClean="0">
                <a:solidFill>
                  <a:schemeClr val="bg1"/>
                </a:solidFill>
              </a:rPr>
              <a:t>дина</a:t>
            </a:r>
            <a:r>
              <a:rPr lang="ru-RU" sz="3200" b="1" dirty="0">
                <a:solidFill>
                  <a:schemeClr val="bg1"/>
                </a:solidFill>
              </a:rPr>
              <a:t>, 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   </a:t>
            </a:r>
            <a:r>
              <a:rPr lang="uk-UA" sz="3200" b="1" dirty="0">
                <a:solidFill>
                  <a:schemeClr val="bg1"/>
                </a:solidFill>
              </a:rPr>
              <a:t>                  </a:t>
            </a:r>
            <a:r>
              <a:rPr lang="ru-RU" sz="3200" b="1" dirty="0" err="1">
                <a:solidFill>
                  <a:schemeClr val="bg1"/>
                </a:solidFill>
              </a:rPr>
              <a:t>очi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твої</a:t>
            </a:r>
            <a:r>
              <a:rPr lang="ru-RU" sz="3200" b="1" dirty="0">
                <a:solidFill>
                  <a:schemeClr val="bg1"/>
                </a:solidFill>
              </a:rPr>
              <a:t> - </a:t>
            </a:r>
            <a:r>
              <a:rPr lang="ru-RU" sz="3200" b="1" dirty="0" err="1">
                <a:solidFill>
                  <a:schemeClr val="bg1"/>
                </a:solidFill>
              </a:rPr>
              <a:t>однi</a:t>
            </a:r>
            <a:r>
              <a:rPr lang="ru-RU" sz="3200" b="1" dirty="0">
                <a:solidFill>
                  <a:schemeClr val="bg1"/>
                </a:solidFill>
              </a:rPr>
              <a:t>. 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    </a:t>
            </a:r>
            <a:r>
              <a:rPr lang="uk-UA" sz="3200" b="1" dirty="0">
                <a:solidFill>
                  <a:schemeClr val="bg1"/>
                </a:solidFill>
              </a:rPr>
              <a:t>                            </a:t>
            </a:r>
            <a:r>
              <a:rPr lang="ru-RU" sz="3200" b="1" dirty="0">
                <a:solidFill>
                  <a:schemeClr val="bg1"/>
                </a:solidFill>
              </a:rPr>
              <a:t>В. Симоненко  </a:t>
            </a:r>
          </a:p>
        </p:txBody>
      </p:sp>
    </p:spTree>
    <p:extLst>
      <p:ext uri="{BB962C8B-B14F-4D97-AF65-F5344CB8AC3E}">
        <p14:creationId xmlns:p14="http://schemas.microsoft.com/office/powerpoint/2010/main" val="37723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5606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62848" y="1"/>
            <a:ext cx="4769192" cy="2852936"/>
          </a:xfrm>
          <a:prstGeom prst="star32">
            <a:avLst>
              <a:gd name="adj" fmla="val 37500"/>
            </a:avLst>
          </a:prstGeom>
          <a:solidFill>
            <a:srgbClr val="FFFFB7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Презентація </a:t>
            </a:r>
          </a:p>
          <a:p>
            <a:pPr algn="ctr">
              <a:defRPr/>
            </a:pPr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груп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cs typeface="Arial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51595138"/>
              </p:ext>
            </p:extLst>
          </p:nvPr>
        </p:nvGraphicFramePr>
        <p:xfrm>
          <a:off x="1835696" y="2636912"/>
          <a:ext cx="6600056" cy="38172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0429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404664"/>
            <a:ext cx="8031622" cy="58169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Вправа</a:t>
            </a:r>
            <a:endParaRPr lang="uk-UA" sz="54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5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«Мовний  пінг-понг»</a:t>
            </a:r>
          </a:p>
          <a:p>
            <a:pPr algn="ctr">
              <a:defRPr/>
            </a:pPr>
            <a:r>
              <a:rPr lang="ru-RU" sz="4400" b="1" i="1" dirty="0" err="1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Поставте</a:t>
            </a:r>
            <a:r>
              <a:rPr lang="ru-RU" sz="4400" b="1" i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4400" b="1" i="1" dirty="0" err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запитання</a:t>
            </a:r>
            <a:r>
              <a:rPr lang="ru-RU" sz="4400" b="1" i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 </a:t>
            </a:r>
            <a:endParaRPr lang="ru-RU" sz="4400" b="1" i="1" dirty="0" smtClean="0">
              <a:solidFill>
                <a:schemeClr val="bg1">
                  <a:lumMod val="95000"/>
                </a:schemeClr>
              </a:solidFill>
              <a:latin typeface="Times New Roman"/>
              <a:ea typeface="Times New Roman"/>
            </a:endParaRPr>
          </a:p>
          <a:p>
            <a:pPr algn="ctr">
              <a:defRPr/>
            </a:pPr>
            <a:r>
              <a:rPr lang="ru-RU" sz="4400" b="1" i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про </a:t>
            </a:r>
            <a:r>
              <a:rPr lang="ru-RU" sz="4400" b="1" i="1" dirty="0" err="1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другорядні</a:t>
            </a:r>
            <a:r>
              <a:rPr lang="ru-RU" sz="4400" b="1" i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 члени </a:t>
            </a:r>
            <a:r>
              <a:rPr lang="ru-RU" sz="4400" b="1" i="1" dirty="0" err="1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речення</a:t>
            </a:r>
            <a:endParaRPr lang="ru-RU" sz="4400" b="1" i="1" dirty="0" smtClean="0">
              <a:solidFill>
                <a:schemeClr val="bg1">
                  <a:lumMod val="95000"/>
                </a:schemeClr>
              </a:solidFill>
              <a:latin typeface="Times New Roman"/>
              <a:ea typeface="Times New Roman"/>
            </a:endParaRPr>
          </a:p>
          <a:p>
            <a:pPr algn="ctr">
              <a:defRPr/>
            </a:pPr>
            <a:r>
              <a:rPr lang="ru-RU" sz="4400" b="1" i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  </a:t>
            </a:r>
            <a:r>
              <a:rPr lang="ru-RU" sz="4400" b="1" i="1" dirty="0" err="1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товаришеві</a:t>
            </a:r>
            <a:r>
              <a:rPr lang="ru-RU" sz="4400" b="1" i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. </a:t>
            </a:r>
            <a:endParaRPr lang="ru-RU" sz="4400" b="1" i="1" dirty="0" smtClean="0">
              <a:solidFill>
                <a:schemeClr val="bg1">
                  <a:lumMod val="95000"/>
                </a:schemeClr>
              </a:solidFill>
              <a:latin typeface="Times New Roman"/>
              <a:ea typeface="Times New Roman"/>
            </a:endParaRPr>
          </a:p>
          <a:p>
            <a:pPr algn="ctr">
              <a:defRPr/>
            </a:pPr>
            <a:r>
              <a:rPr lang="ru-RU" sz="4400" b="1" i="1" dirty="0" err="1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Після</a:t>
            </a:r>
            <a:r>
              <a:rPr lang="ru-RU" sz="4400" b="1" i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4400" b="1" i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того, як </a:t>
            </a:r>
            <a:r>
              <a:rPr lang="ru-RU" sz="4400" b="1" i="1" dirty="0" err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він</a:t>
            </a:r>
            <a:r>
              <a:rPr lang="ru-RU" sz="4400" b="1" i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4400" b="1" i="1" dirty="0" err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відповів</a:t>
            </a:r>
            <a:r>
              <a:rPr lang="ru-RU" sz="4400" b="1" i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, </a:t>
            </a:r>
            <a:endParaRPr lang="ru-RU" sz="4400" b="1" i="1" dirty="0" smtClean="0">
              <a:solidFill>
                <a:schemeClr val="bg1">
                  <a:lumMod val="95000"/>
                </a:schemeClr>
              </a:solidFill>
              <a:latin typeface="Times New Roman"/>
              <a:ea typeface="Times New Roman"/>
            </a:endParaRPr>
          </a:p>
          <a:p>
            <a:pPr algn="ctr">
              <a:defRPr/>
            </a:pPr>
            <a:r>
              <a:rPr lang="ru-RU" sz="4400" b="1" i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м</a:t>
            </a:r>
            <a:r>
              <a:rPr lang="ru-RU" sz="4400" b="1" i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ожете  </a:t>
            </a:r>
            <a:r>
              <a:rPr lang="ru-RU" sz="4400" b="1" i="1" dirty="0" err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поставити</a:t>
            </a:r>
            <a:r>
              <a:rPr lang="ru-RU" sz="4400" b="1" i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 </a:t>
            </a:r>
            <a:endParaRPr lang="ru-RU" sz="4400" b="1" i="1" dirty="0" smtClean="0">
              <a:solidFill>
                <a:schemeClr val="bg1">
                  <a:lumMod val="95000"/>
                </a:schemeClr>
              </a:solidFill>
              <a:latin typeface="Times New Roman"/>
              <a:ea typeface="Times New Roman"/>
            </a:endParaRPr>
          </a:p>
          <a:p>
            <a:pPr algn="ctr">
              <a:defRPr/>
            </a:pPr>
            <a:r>
              <a:rPr lang="ru-RU" sz="4400" b="1" i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4400" b="1" i="1" dirty="0" err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своє</a:t>
            </a:r>
            <a:r>
              <a:rPr lang="ru-RU" sz="4400" b="1" i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4400" b="1" i="1" dirty="0" err="1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запитання</a:t>
            </a:r>
            <a:r>
              <a:rPr lang="ru-RU" sz="4400" b="1" i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4400" b="1" i="1" dirty="0" err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комусь</a:t>
            </a:r>
            <a:r>
              <a:rPr lang="ru-RU" sz="4400" b="1" i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4400" b="1" i="1" dirty="0" err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іншому</a:t>
            </a:r>
            <a:endParaRPr lang="uk-UA" sz="4400" b="1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62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 вправо 7"/>
          <p:cNvSpPr/>
          <p:nvPr/>
        </p:nvSpPr>
        <p:spPr>
          <a:xfrm rot="2436843">
            <a:off x="3327016" y="1314503"/>
            <a:ext cx="1192807" cy="452161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AutoShape 5"/>
          <p:cNvSpPr txBox="1">
            <a:spLocks noChangeArrowheads="1"/>
          </p:cNvSpPr>
          <p:nvPr/>
        </p:nvSpPr>
        <p:spPr bwMode="auto">
          <a:xfrm>
            <a:off x="596074" y="1936800"/>
            <a:ext cx="7648334" cy="3844135"/>
          </a:xfrm>
          <a:prstGeom prst="roundRect">
            <a:avLst>
              <a:gd name="adj" fmla="val 16667"/>
            </a:avLst>
          </a:prstGeom>
          <a:gradFill rotWithShape="1">
            <a:gsLst>
              <a:gs pos="20000">
                <a:srgbClr val="31B6FD">
                  <a:tint val="9000"/>
                </a:srgbClr>
              </a:gs>
              <a:gs pos="100000">
                <a:srgbClr val="31B6FD">
                  <a:tint val="70000"/>
                  <a:satMod val="100000"/>
                </a:srgbClr>
              </a:gs>
            </a:gsLst>
            <a:path path="circle">
              <a:fillToRect l="-15000" t="-15000" r="115000" b="115000"/>
            </a:path>
          </a:gradFill>
          <a:ln w="9525" cap="flat" cmpd="sng" algn="ctr">
            <a:solidFill>
              <a:srgbClr val="31B6F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  <a:extLst/>
        </p:spPr>
        <p:txBody>
          <a:bodyPr vert="horz" wrap="none" anchor="ctr">
            <a:normAutofit fontScale="85000" lnSpcReduction="2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 Бути Людиною з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великої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літери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не так уже й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легко.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Потрібно</a:t>
            </a:r>
            <a:endParaRPr lang="ru-RU" sz="20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вміти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любити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поважати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жертвувати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своїми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інтересами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заради</a:t>
            </a:r>
            <a:endParaRPr lang="ru-RU" sz="20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інших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бути 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безкорисливим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. Того,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хто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по-справжньому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вміє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це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0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робити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називають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людяним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Звісно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кожен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з нас любить свою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сім’ю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друзів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однодумців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і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це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абсолютно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нормальне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почуття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Однак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слід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0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уміти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любити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не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лише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тих,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хто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близький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по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крові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або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духовно. </a:t>
            </a:r>
            <a:endParaRPr lang="ru-RU" sz="20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Справжнім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виявом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любові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до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ближнього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є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доброзичливе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ставлення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0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і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до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противників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і до просто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незнайомих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людей.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Саме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вміння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щиро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</a:t>
            </a:r>
            <a:endParaRPr lang="ru-RU" sz="20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чуйно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ставитися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до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інших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бути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уважним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до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їхніх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потреб,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бачити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</a:t>
            </a:r>
            <a:endParaRPr lang="ru-RU" sz="20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визнавати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й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поважати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їхні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позитивні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якості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а головне - не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чинити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0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їм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шкоди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за будь-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яких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обставин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і є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справжньою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людяністю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617853" y="1995409"/>
            <a:ext cx="6527043" cy="322758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</a:t>
            </a:r>
          </a:p>
          <a:p>
            <a:pPr marL="137160" indent="0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ysClr val="window" lastClr="FFFFFF"/>
                </a:solidFill>
                <a:latin typeface="Times New Roman"/>
              </a:rPr>
              <a:t>  </a:t>
            </a:r>
            <a:endParaRPr lang="ru-RU" dirty="0">
              <a:solidFill>
                <a:sysClr val="window" lastClr="FFFFFF"/>
              </a:solidFill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98218" y="465313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sz="2800" b="1" dirty="0" smtClean="0">
              <a:solidFill>
                <a:prstClr val="white"/>
              </a:solidFill>
            </a:endParaRPr>
          </a:p>
          <a:p>
            <a:endParaRPr lang="ru-RU" sz="2800" b="1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8291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Горизонтальный свиток 6"/>
          <p:cNvSpPr/>
          <p:nvPr/>
        </p:nvSpPr>
        <p:spPr>
          <a:xfrm>
            <a:off x="395536" y="812278"/>
            <a:ext cx="3222317" cy="1320578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b="1" dirty="0"/>
              <a:t>Знайти речення, у яких є однорідні другорядні члени речення. Вказати які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435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2996952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549438" y="2233185"/>
            <a:ext cx="6984776" cy="4104456"/>
          </a:xfrm>
          <a:prstGeom prst="star32">
            <a:avLst>
              <a:gd name="adj" fmla="val 37500"/>
            </a:avLst>
          </a:prstGeom>
          <a:solidFill>
            <a:srgbClr val="FFFFB7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uk-UA" sz="2400" b="1" dirty="0">
                <a:solidFill>
                  <a:schemeClr val="accent6">
                    <a:lumMod val="75000"/>
                  </a:schemeClr>
                </a:solidFill>
              </a:rPr>
              <a:t>До поданих слів дібрати </a:t>
            </a:r>
            <a:endParaRPr lang="uk-UA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</a:rPr>
              <a:t>якнайбільше означень</a:t>
            </a:r>
          </a:p>
          <a:p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6">
                    <a:lumMod val="75000"/>
                  </a:schemeClr>
                </a:solidFill>
              </a:rPr>
              <a:t>Учитель, друг, незнайомець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Пятно 1 1"/>
          <p:cNvSpPr/>
          <p:nvPr/>
        </p:nvSpPr>
        <p:spPr>
          <a:xfrm>
            <a:off x="395536" y="123861"/>
            <a:ext cx="5076564" cy="2736304"/>
          </a:xfrm>
          <a:prstGeom prst="irregularSeal1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Гра  «Аукціон»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49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719572" y="482246"/>
            <a:ext cx="5939408" cy="1021488"/>
          </a:xfrm>
          <a:prstGeom prst="flowChartPunchedTape">
            <a:avLst/>
          </a:prstGeom>
          <a:solidFill>
            <a:srgbClr val="FFFFB7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475655" y="881774"/>
            <a:ext cx="7305115" cy="5976226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800" dirty="0" smtClean="0"/>
              <a:t>     З</a:t>
            </a:r>
            <a:r>
              <a:rPr lang="ru-RU" sz="2800" dirty="0"/>
              <a:t>’</a:t>
            </a:r>
            <a:r>
              <a:rPr lang="uk-UA" sz="2800" dirty="0"/>
              <a:t>єднайте стрілочками означувані слова і прикладки</a:t>
            </a:r>
            <a:endParaRPr lang="ru-RU" sz="2800" dirty="0"/>
          </a:p>
          <a:p>
            <a:r>
              <a:rPr lang="uk-UA" sz="2800" dirty="0"/>
              <a:t>Воїн                                    «Соняшник»</a:t>
            </a:r>
            <a:endParaRPr lang="ru-RU" sz="2800" dirty="0"/>
          </a:p>
          <a:p>
            <a:r>
              <a:rPr lang="uk-UA" sz="2800" dirty="0"/>
              <a:t>Бульвар                             озеро</a:t>
            </a:r>
            <a:endParaRPr lang="ru-RU" sz="2800" dirty="0"/>
          </a:p>
          <a:p>
            <a:r>
              <a:rPr lang="uk-UA" sz="2800" dirty="0"/>
              <a:t>Поема                                Львів</a:t>
            </a:r>
            <a:endParaRPr lang="ru-RU" sz="2800" dirty="0"/>
          </a:p>
          <a:p>
            <a:r>
              <a:rPr lang="uk-UA" sz="2800" dirty="0"/>
              <a:t>Світязь                              герой</a:t>
            </a:r>
            <a:endParaRPr lang="ru-RU" sz="2800" dirty="0"/>
          </a:p>
          <a:p>
            <a:r>
              <a:rPr lang="uk-UA" sz="2800" dirty="0"/>
              <a:t>Конкурс                           «Тополя»</a:t>
            </a:r>
            <a:endParaRPr lang="ru-RU" sz="2800" dirty="0"/>
          </a:p>
          <a:p>
            <a:r>
              <a:rPr lang="uk-UA" sz="2800" dirty="0"/>
              <a:t>місто                                Тараса Шевченка</a:t>
            </a:r>
            <a:endParaRPr lang="ru-RU" sz="2800" dirty="0"/>
          </a:p>
          <a:p>
            <a:r>
              <a:rPr lang="uk-UA" sz="2800" dirty="0"/>
              <a:t> </a:t>
            </a:r>
            <a:endParaRPr lang="ru-RU" sz="28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547664" y="1844824"/>
            <a:ext cx="7715200" cy="475256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just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sz="2400" b="1" i="1" dirty="0" smtClean="0">
                <a:solidFill>
                  <a:sysClr val="window" lastClr="FFFFFF"/>
                </a:solidFill>
                <a:latin typeface="Times New Roman"/>
                <a:ea typeface="Times New Roman"/>
              </a:rPr>
              <a:t>.</a:t>
            </a:r>
            <a:endParaRPr lang="ru-RU" sz="2400" dirty="0">
              <a:solidFill>
                <a:sysClr val="window" lastClr="FFFFFF"/>
              </a:solidFill>
              <a:latin typeface="Times New Roman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91580" y="557436"/>
            <a:ext cx="5867400" cy="990600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Вправа «Прямо в ціль»</a:t>
            </a:r>
            <a:endParaRPr lang="ru-RU" sz="4000" b="1" i="1" dirty="0" smtClean="0">
              <a:solidFill>
                <a:schemeClr val="accent6">
                  <a:lumMod val="75000"/>
                </a:scheme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9125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719572" y="482246"/>
            <a:ext cx="5939408" cy="1021488"/>
          </a:xfrm>
          <a:prstGeom prst="flowChartPunchedTape">
            <a:avLst/>
          </a:prstGeom>
          <a:solidFill>
            <a:srgbClr val="FFFFB7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475655" y="872935"/>
            <a:ext cx="7305115" cy="5976226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800" dirty="0" smtClean="0">
                <a:solidFill>
                  <a:prstClr val="black"/>
                </a:solidFill>
              </a:rPr>
              <a:t>     </a:t>
            </a:r>
            <a:r>
              <a:rPr lang="uk-UA" sz="2800" b="1" i="1" dirty="0" smtClean="0">
                <a:solidFill>
                  <a:prstClr val="black"/>
                </a:solidFill>
              </a:rPr>
              <a:t>З</a:t>
            </a:r>
            <a:r>
              <a:rPr lang="ru-RU" sz="2800" b="1" i="1" dirty="0">
                <a:solidFill>
                  <a:prstClr val="black"/>
                </a:solidFill>
              </a:rPr>
              <a:t>’</a:t>
            </a:r>
            <a:r>
              <a:rPr lang="uk-UA" sz="2800" b="1" i="1" dirty="0">
                <a:solidFill>
                  <a:prstClr val="black"/>
                </a:solidFill>
              </a:rPr>
              <a:t>єднайте стрілочками означувані слова і прикладки</a:t>
            </a:r>
            <a:endParaRPr lang="ru-RU" sz="2800" b="1" i="1" dirty="0">
              <a:solidFill>
                <a:prstClr val="black"/>
              </a:solidFill>
            </a:endParaRPr>
          </a:p>
          <a:p>
            <a:r>
              <a:rPr lang="uk-UA" sz="2800" dirty="0">
                <a:solidFill>
                  <a:prstClr val="black"/>
                </a:solidFill>
              </a:rPr>
              <a:t>Воїн                                    «Соняшник»</a:t>
            </a:r>
            <a:endParaRPr lang="ru-RU" sz="2800" dirty="0">
              <a:solidFill>
                <a:prstClr val="black"/>
              </a:solidFill>
            </a:endParaRPr>
          </a:p>
          <a:p>
            <a:r>
              <a:rPr lang="uk-UA" sz="2800" dirty="0">
                <a:solidFill>
                  <a:prstClr val="black"/>
                </a:solidFill>
              </a:rPr>
              <a:t>Бульвар                             озеро</a:t>
            </a:r>
            <a:endParaRPr lang="ru-RU" sz="2800" dirty="0">
              <a:solidFill>
                <a:prstClr val="black"/>
              </a:solidFill>
            </a:endParaRPr>
          </a:p>
          <a:p>
            <a:r>
              <a:rPr lang="uk-UA" sz="2800" dirty="0">
                <a:solidFill>
                  <a:prstClr val="black"/>
                </a:solidFill>
              </a:rPr>
              <a:t>Поема                                Львів</a:t>
            </a:r>
            <a:endParaRPr lang="ru-RU" sz="2800" dirty="0">
              <a:solidFill>
                <a:prstClr val="black"/>
              </a:solidFill>
            </a:endParaRPr>
          </a:p>
          <a:p>
            <a:r>
              <a:rPr lang="uk-UA" sz="2800" dirty="0">
                <a:solidFill>
                  <a:prstClr val="black"/>
                </a:solidFill>
              </a:rPr>
              <a:t>Світязь                              герой</a:t>
            </a:r>
            <a:endParaRPr lang="ru-RU" sz="2800" dirty="0">
              <a:solidFill>
                <a:prstClr val="black"/>
              </a:solidFill>
            </a:endParaRPr>
          </a:p>
          <a:p>
            <a:r>
              <a:rPr lang="uk-UA" sz="2800" dirty="0">
                <a:solidFill>
                  <a:prstClr val="black"/>
                </a:solidFill>
              </a:rPr>
              <a:t>Конкурс                           «Тополя»</a:t>
            </a:r>
            <a:endParaRPr lang="ru-RU" sz="2800" dirty="0">
              <a:solidFill>
                <a:prstClr val="black"/>
              </a:solidFill>
            </a:endParaRPr>
          </a:p>
          <a:p>
            <a:r>
              <a:rPr lang="uk-UA" sz="2800" dirty="0">
                <a:solidFill>
                  <a:prstClr val="black"/>
                </a:solidFill>
              </a:rPr>
              <a:t>місто                                Тараса Шевченка</a:t>
            </a:r>
            <a:endParaRPr lang="ru-RU" sz="2800" dirty="0">
              <a:solidFill>
                <a:prstClr val="black"/>
              </a:solidFill>
            </a:endParaRPr>
          </a:p>
          <a:p>
            <a:r>
              <a:rPr lang="uk-UA" sz="2800" dirty="0">
                <a:solidFill>
                  <a:prstClr val="black"/>
                </a:solidFill>
              </a:rPr>
              <a:t> 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547664" y="1844824"/>
            <a:ext cx="7715200" cy="475256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just">
              <a:buClr>
                <a:sysClr val="window" lastClr="FFFFFF">
                  <a:shade val="95000"/>
                </a:sysClr>
              </a:buClr>
              <a:buFont typeface="Wingdings 2"/>
              <a:buNone/>
              <a:defRPr/>
            </a:pPr>
            <a:r>
              <a:rPr lang="uk-UA" sz="2400" b="1" i="1" dirty="0" smtClean="0">
                <a:solidFill>
                  <a:sysClr val="window" lastClr="FFFFFF"/>
                </a:solidFill>
                <a:latin typeface="Times New Roman"/>
                <a:ea typeface="Times New Roman"/>
              </a:rPr>
              <a:t>.</a:t>
            </a:r>
            <a:endParaRPr lang="ru-RU" sz="2400" dirty="0">
              <a:solidFill>
                <a:sysClr val="window" lastClr="FFFFFF"/>
              </a:solidFill>
              <a:latin typeface="Times New Roman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91580" y="557436"/>
            <a:ext cx="5867400" cy="990600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uk-UA" sz="4000" b="1" i="1" dirty="0" smtClean="0">
                <a:solidFill>
                  <a:srgbClr val="F79646">
                    <a:lumMod val="75000"/>
                  </a:srgbClr>
                </a:solidFill>
                <a:latin typeface="Times New Roman"/>
              </a:rPr>
              <a:t>Вправа «Прямо в ціль»</a:t>
            </a:r>
            <a:endParaRPr lang="ru-RU" sz="4000" b="1" i="1" dirty="0" smtClean="0">
              <a:solidFill>
                <a:srgbClr val="F79646">
                  <a:lumMod val="75000"/>
                </a:srgbClr>
              </a:solidFill>
              <a:latin typeface="Times New Roman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131840" y="3212976"/>
            <a:ext cx="2592288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563888" y="3645024"/>
            <a:ext cx="2160240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347864" y="4040849"/>
            <a:ext cx="2304256" cy="9723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491880" y="3645024"/>
            <a:ext cx="2232248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491880" y="3212976"/>
            <a:ext cx="2376264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131840" y="4040849"/>
            <a:ext cx="2736304" cy="14043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121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1223</TotalTime>
  <Words>784</Words>
  <Application>Microsoft Office PowerPoint</Application>
  <PresentationFormat>Экран (4:3)</PresentationFormat>
  <Paragraphs>167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3_Тема Office</vt:lpstr>
      <vt:lpstr>5_Тема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Igor</dc:creator>
  <cp:lastModifiedBy>DNA7 X64</cp:lastModifiedBy>
  <cp:revision>92</cp:revision>
  <dcterms:created xsi:type="dcterms:W3CDTF">2013-02-19T16:06:14Z</dcterms:created>
  <dcterms:modified xsi:type="dcterms:W3CDTF">2014-12-05T20:40:19Z</dcterms:modified>
</cp:coreProperties>
</file>