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0"/>
  </p:notesMasterIdLst>
  <p:sldIdLst>
    <p:sldId id="256" r:id="rId2"/>
    <p:sldId id="263" r:id="rId3"/>
    <p:sldId id="279" r:id="rId4"/>
    <p:sldId id="261" r:id="rId5"/>
    <p:sldId id="264" r:id="rId6"/>
    <p:sldId id="265" r:id="rId7"/>
    <p:sldId id="280" r:id="rId8"/>
    <p:sldId id="262" r:id="rId9"/>
    <p:sldId id="266" r:id="rId10"/>
    <p:sldId id="267" r:id="rId11"/>
    <p:sldId id="281" r:id="rId12"/>
    <p:sldId id="257" r:id="rId13"/>
    <p:sldId id="268" r:id="rId14"/>
    <p:sldId id="269" r:id="rId15"/>
    <p:sldId id="282" r:id="rId16"/>
    <p:sldId id="258" r:id="rId17"/>
    <p:sldId id="270" r:id="rId18"/>
    <p:sldId id="271" r:id="rId19"/>
    <p:sldId id="283" r:id="rId20"/>
    <p:sldId id="259" r:id="rId21"/>
    <p:sldId id="272" r:id="rId22"/>
    <p:sldId id="260" r:id="rId23"/>
    <p:sldId id="273" r:id="rId24"/>
    <p:sldId id="275" r:id="rId25"/>
    <p:sldId id="274" r:id="rId26"/>
    <p:sldId id="278" r:id="rId27"/>
    <p:sldId id="276" r:id="rId28"/>
    <p:sldId id="27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65" d="100"/>
          <a:sy n="65" d="100"/>
        </p:scale>
        <p:origin x="-144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837F92-0353-4E22-80F6-4167FA39995E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1B8122-B149-4D70-A197-1812A728C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1B8122-B149-4D70-A197-1812A728C001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sum.in.ua/p/10/564/2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sum.in.ua/p/2/41/2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sum.in.ua/p/10/574/1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sum.in.ua/p/1/7/2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sum.in.ua/p/1/58/2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sum.in.ua/p/2/351/2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sum.in.ua/p/4/760/1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sum.in.ua/p/10/238/2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russian.rt.com/article/10581" TargetMode="External"/><Relationship Id="rId13" Type="http://schemas.openxmlformats.org/officeDocument/2006/relationships/hyperlink" Target="http://gromrada.rv.ua/page/37/" TargetMode="External"/><Relationship Id="rId3" Type="http://schemas.openxmlformats.org/officeDocument/2006/relationships/hyperlink" Target="http://art.forblabla.com/blog/45366424723/Korabl-v-iskusstve" TargetMode="External"/><Relationship Id="rId7" Type="http://schemas.openxmlformats.org/officeDocument/2006/relationships/hyperlink" Target="http://je-nny.dreamwidth.org/1385886.html" TargetMode="External"/><Relationship Id="rId12" Type="http://schemas.openxmlformats.org/officeDocument/2006/relationships/hyperlink" Target="http://hayinfo.ru/ru/press/96080.html" TargetMode="External"/><Relationship Id="rId2" Type="http://schemas.openxmlformats.org/officeDocument/2006/relationships/hyperlink" Target="http://900igr.net/kartinki/istorija/Mongolskoe-nashestvie-na-Rus/018-V&#8230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therforum.ru/igry-ot-skuki-soobscheniya-ne-uchityvayutsya/6613-igra-v-slova-s-kartinkami-156.html" TargetMode="External"/><Relationship Id="rId11" Type="http://schemas.openxmlformats.org/officeDocument/2006/relationships/hyperlink" Target="http://legendlegacyofdragons.rolka.su/viewtopic.php?id=107" TargetMode="External"/><Relationship Id="rId5" Type="http://schemas.openxmlformats.org/officeDocument/2006/relationships/hyperlink" Target="http://www.1zoom.ru/&#1040;&#1088;&#1084;&#1080;&#1103;/&#1086;&#1073;&#1086;&#1080;/230629/z709.8/" TargetMode="External"/><Relationship Id="rId10" Type="http://schemas.openxmlformats.org/officeDocument/2006/relationships/hyperlink" Target="http://www.zakon.kz/4456834-blogger-obnaruzhil-na-rossijjskojj.html" TargetMode="External"/><Relationship Id="rId4" Type="http://schemas.openxmlformats.org/officeDocument/2006/relationships/hyperlink" Target="http://ufa-prizyv.ru/exhibits/show_e.php?n=1" TargetMode="External"/><Relationship Id="rId9" Type="http://schemas.openxmlformats.org/officeDocument/2006/relationships/hyperlink" Target="http://www.trendhunter.com/trends/bullet-flight-100-the-next-iphone-killer-application" TargetMode="External"/><Relationship Id="rId14" Type="http://schemas.openxmlformats.org/officeDocument/2006/relationships/hyperlink" Target="http://fxgeneral.com/forum/index.php?showtopic=254&amp;st=11860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sum.in.ua/p/4/72/2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sum.in.ua/p/9/8/2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sum.in.ua/p/8/490/2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ПОДОРОЖ У СВІТ ВІЙСЬКОВОЇ ТЕРМІНОЛОГІЇ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СЛОВА ІНШОМОВНОГО ПОХОДЖЕННЯ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88640"/>
            <a:ext cx="8712968" cy="6480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b="1" dirty="0" smtClean="0"/>
              <a:t>ФАРВА́ТЕР</a:t>
            </a:r>
            <a:r>
              <a:rPr lang="vi-VN" dirty="0" smtClean="0"/>
              <a:t>, у, чол.</a:t>
            </a:r>
          </a:p>
          <a:p>
            <a:pPr>
              <a:buNone/>
            </a:pPr>
            <a:r>
              <a:rPr lang="vi-VN" b="1" dirty="0" smtClean="0"/>
              <a:t>1.</a:t>
            </a:r>
            <a:r>
              <a:rPr lang="vi-VN" dirty="0" smtClean="0"/>
              <a:t> Найзручніший і найбезпечніший водний шлях для плавання суден, позначений сигнальними знаками.</a:t>
            </a:r>
            <a:endParaRPr lang="uk-UA" dirty="0" smtClean="0"/>
          </a:p>
          <a:p>
            <a:r>
              <a:rPr lang="vi-VN" dirty="0" smtClean="0"/>
              <a:t> Барки щасливо пройшли через Ненаситець, а один із плотів, збившись з бистрини (фарватеру), трапив між каміння(Олекса Стороженко, </a:t>
            </a:r>
            <a:r>
              <a:rPr lang="en-US" dirty="0" smtClean="0"/>
              <a:t>I, 1957, 241); </a:t>
            </a:r>
            <a:endParaRPr lang="uk-UA" dirty="0" smtClean="0"/>
          </a:p>
          <a:p>
            <a:r>
              <a:rPr lang="vi-VN" dirty="0" smtClean="0"/>
              <a:t>Серединою ріки по ясному спокійному фарватеру ще де-не-де снували своїми легкими човниками бакенщики, гасили померклі вже ледве помітні сигнальні вогні (Олесь Гончар, Новели, 1954, 80); </a:t>
            </a:r>
            <a:endParaRPr lang="uk-UA" dirty="0" smtClean="0"/>
          </a:p>
          <a:p>
            <a:r>
              <a:rPr lang="vi-VN" dirty="0" smtClean="0"/>
              <a:t>Поперед «Тоболу» йшли легкі човни на веслах і виміряли фарватер (Видатні вітчизняні географи.., 1954, 30).</a:t>
            </a:r>
            <a:endParaRPr lang="uk-UA" dirty="0" smtClean="0"/>
          </a:p>
          <a:p>
            <a:pPr>
              <a:buNone/>
            </a:pPr>
            <a:r>
              <a:rPr lang="ru-RU" i="1" dirty="0" smtClean="0">
                <a:hlinkClick r:id="rId2"/>
              </a:rPr>
              <a:t>Словник </a:t>
            </a:r>
            <a:r>
              <a:rPr lang="ru-RU" i="1" dirty="0" err="1" smtClean="0">
                <a:hlinkClick r:id="rId2"/>
              </a:rPr>
              <a:t>української</a:t>
            </a:r>
            <a:r>
              <a:rPr lang="ru-RU" i="1" dirty="0" smtClean="0">
                <a:hlinkClick r:id="rId2"/>
              </a:rPr>
              <a:t> </a:t>
            </a:r>
            <a:r>
              <a:rPr lang="ru-RU" i="1" dirty="0" err="1" smtClean="0">
                <a:hlinkClick r:id="rId2"/>
              </a:rPr>
              <a:t>мови</a:t>
            </a:r>
            <a:r>
              <a:rPr lang="ru-RU" i="1" dirty="0" smtClean="0">
                <a:hlinkClick r:id="rId2"/>
              </a:rPr>
              <a:t>: в 11 томах. — Том 10, 1979. — </a:t>
            </a:r>
            <a:r>
              <a:rPr lang="ru-RU" i="1" dirty="0" err="1" smtClean="0">
                <a:hlinkClick r:id="rId2"/>
              </a:rPr>
              <a:t>Стор</a:t>
            </a:r>
            <a:r>
              <a:rPr lang="ru-RU" i="1" dirty="0" smtClean="0">
                <a:hlinkClick r:id="rId2"/>
              </a:rPr>
              <a:t>. 564.</a:t>
            </a:r>
            <a:endParaRPr lang="vi-VN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dirty="0" smtClean="0"/>
              <a:t>Германія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7" name="Содержимое 6" descr="германия карта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389973"/>
            <a:ext cx="4490906" cy="4775331"/>
          </a:xfrm>
        </p:spPr>
      </p:pic>
      <p:pic>
        <p:nvPicPr>
          <p:cNvPr id="8" name="Содержимое 7" descr="германия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764021" y="0"/>
            <a:ext cx="4379979" cy="3284984"/>
          </a:xfrm>
        </p:spPr>
      </p:pic>
      <p:pic>
        <p:nvPicPr>
          <p:cNvPr id="3074" name="Picture 2" descr="F:\РАБОЧИЙ СТОЛ\ВІДКРИТІ УРОКИ\українська мова\слова іншомовного походження\картинки\bVNH_0BRg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345152"/>
            <a:ext cx="4355976" cy="32732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r>
              <a:rPr lang="uk-UA" b="1" dirty="0" smtClean="0"/>
              <a:t>Німецька військова термінологія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бруствер, </a:t>
            </a:r>
            <a:r>
              <a:rPr lang="ru-RU" sz="3600" dirty="0" err="1" smtClean="0"/>
              <a:t>гаубиця</a:t>
            </a:r>
            <a:r>
              <a:rPr lang="ru-RU" sz="3600" dirty="0" smtClean="0"/>
              <a:t>, </a:t>
            </a:r>
            <a:r>
              <a:rPr lang="ru-RU" sz="3600" dirty="0" smtClean="0">
                <a:solidFill>
                  <a:srgbClr val="FF0000"/>
                </a:solidFill>
              </a:rPr>
              <a:t>гауптвахта,</a:t>
            </a:r>
            <a:r>
              <a:rPr lang="ru-RU" sz="3600" dirty="0" smtClean="0"/>
              <a:t> </a:t>
            </a:r>
            <a:r>
              <a:rPr lang="ru-RU" sz="3600" dirty="0" err="1" smtClean="0"/>
              <a:t>єфрейтор</a:t>
            </a:r>
            <a:r>
              <a:rPr lang="ru-RU" sz="3600" dirty="0" smtClean="0"/>
              <a:t>, </a:t>
            </a:r>
            <a:r>
              <a:rPr lang="ru-RU" sz="3600" dirty="0" err="1" smtClean="0"/>
              <a:t>офіцер</a:t>
            </a:r>
            <a:r>
              <a:rPr lang="ru-RU" sz="3600" dirty="0" smtClean="0"/>
              <a:t>, солдат, </a:t>
            </a:r>
            <a:r>
              <a:rPr lang="ru-RU" sz="3600" dirty="0" smtClean="0">
                <a:solidFill>
                  <a:srgbClr val="FF0000"/>
                </a:solidFill>
              </a:rPr>
              <a:t>фельдмаршал,</a:t>
            </a:r>
            <a:r>
              <a:rPr lang="ru-RU" sz="3600" dirty="0" smtClean="0"/>
              <a:t> фланг, штаб, штурм</a:t>
            </a:r>
            <a:endParaRPr lang="ru-RU" sz="3600" dirty="0"/>
          </a:p>
        </p:txBody>
      </p:sp>
      <p:pic>
        <p:nvPicPr>
          <p:cNvPr id="5" name="Содержимое 4" descr="1 бруствер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923928" y="980728"/>
            <a:ext cx="3749675" cy="2572277"/>
          </a:xfrm>
        </p:spPr>
      </p:pic>
      <p:pic>
        <p:nvPicPr>
          <p:cNvPr id="1026" name="Picture 2" descr="C:\Users\packard bell\Desktop\слова іншомовного походження\картинки\1 пушка-гаубиц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627022"/>
            <a:ext cx="4016896" cy="3012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179512" y="188640"/>
            <a:ext cx="8784976" cy="6408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vi-VN" sz="3200" b="1" dirty="0" smtClean="0"/>
              <a:t>ГАУПТВА́ХТА</a:t>
            </a:r>
            <a:r>
              <a:rPr lang="vi-VN" sz="3200" dirty="0" smtClean="0"/>
              <a:t>, и, жін.</a:t>
            </a:r>
          </a:p>
          <a:p>
            <a:pPr>
              <a:buNone/>
            </a:pPr>
            <a:r>
              <a:rPr lang="vi-VN" sz="3200" b="1" dirty="0" smtClean="0"/>
              <a:t>1.</a:t>
            </a:r>
            <a:r>
              <a:rPr lang="vi-VN" sz="3200" dirty="0" smtClean="0"/>
              <a:t> Приміщення для заарештованих військовослужбовців.</a:t>
            </a:r>
            <a:endParaRPr lang="uk-UA" sz="3200" dirty="0" smtClean="0"/>
          </a:p>
          <a:p>
            <a:r>
              <a:rPr lang="vi-VN" sz="3200" dirty="0" smtClean="0"/>
              <a:t>Коли Володимир Іванович з братом, показавши вартовому перепустку, прийшли на гауптвахту, Волька.. сидів на нарах і щось мугикав під ніс (Олександр Ільченко, Звич. хлопець, 1947, 93); </a:t>
            </a:r>
            <a:endParaRPr lang="uk-UA" sz="3200" dirty="0" smtClean="0"/>
          </a:p>
          <a:p>
            <a:r>
              <a:rPr lang="vi-VN" sz="3200" dirty="0" smtClean="0"/>
              <a:t>Безшабашний виріс [брат], севастопольська гауптвахта від нього не прочахала, та й зараз з ним клопоту доволі (Олесь Гончар, Таврія.., 1957, 406). </a:t>
            </a:r>
            <a:endParaRPr lang="uk-UA" sz="3200" dirty="0" smtClean="0"/>
          </a:p>
          <a:p>
            <a:pPr>
              <a:buNone/>
            </a:pPr>
            <a:r>
              <a:rPr lang="ru-RU" i="1" dirty="0" smtClean="0">
                <a:hlinkClick r:id="rId2"/>
              </a:rPr>
              <a:t>Словник </a:t>
            </a:r>
            <a:r>
              <a:rPr lang="ru-RU" i="1" dirty="0" err="1" smtClean="0">
                <a:hlinkClick r:id="rId2"/>
              </a:rPr>
              <a:t>української</a:t>
            </a:r>
            <a:r>
              <a:rPr lang="ru-RU" i="1" dirty="0" smtClean="0">
                <a:hlinkClick r:id="rId2"/>
              </a:rPr>
              <a:t> </a:t>
            </a:r>
            <a:r>
              <a:rPr lang="ru-RU" i="1" dirty="0" err="1" smtClean="0">
                <a:hlinkClick r:id="rId2"/>
              </a:rPr>
              <a:t>мови</a:t>
            </a:r>
            <a:r>
              <a:rPr lang="ru-RU" i="1" dirty="0" smtClean="0">
                <a:hlinkClick r:id="rId2"/>
              </a:rPr>
              <a:t>: в 11 томах. — Том 2, 1971. — </a:t>
            </a:r>
            <a:r>
              <a:rPr lang="ru-RU" i="1" dirty="0" err="1" smtClean="0">
                <a:hlinkClick r:id="rId2"/>
              </a:rPr>
              <a:t>Стор</a:t>
            </a:r>
            <a:r>
              <a:rPr lang="ru-RU" i="1" dirty="0" smtClean="0">
                <a:hlinkClick r:id="rId2"/>
              </a:rPr>
              <a:t>. 41.</a:t>
            </a:r>
            <a:endParaRPr lang="vi-VN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88640"/>
            <a:ext cx="8496944" cy="64087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vi-VN" sz="3200" b="1" dirty="0" smtClean="0"/>
              <a:t>ФЕЛЬДМА́РШАЛ</a:t>
            </a:r>
            <a:r>
              <a:rPr lang="vi-VN" sz="3200" dirty="0" smtClean="0"/>
              <a:t>, а, чол. </a:t>
            </a:r>
            <a:endParaRPr lang="uk-UA" sz="3200" dirty="0" smtClean="0"/>
          </a:p>
          <a:p>
            <a:pPr>
              <a:buNone/>
            </a:pPr>
            <a:r>
              <a:rPr lang="vi-VN" sz="3200" dirty="0" smtClean="0"/>
              <a:t>У царській армії та в деяких сучасних іноземних арміях — найвищий генеральський чин; особа, яка має цей чин.</a:t>
            </a:r>
            <a:endParaRPr lang="uk-UA" sz="3200" dirty="0" smtClean="0"/>
          </a:p>
          <a:p>
            <a:r>
              <a:rPr lang="vi-VN" sz="3200" dirty="0" smtClean="0"/>
              <a:t> — Частіше, частіше нагадуйте бійцям слова фельдмаршала Суворова: «Де олень пройде, там і наш солдат пройде. Де олень не пройде, і там наш солдат пройде!.-» (Олесь Гончар, </a:t>
            </a:r>
            <a:r>
              <a:rPr lang="en-US" sz="3200" dirty="0" smtClean="0"/>
              <a:t>III, 1959, 98);</a:t>
            </a:r>
            <a:endParaRPr lang="uk-UA" sz="3200" dirty="0" smtClean="0"/>
          </a:p>
          <a:p>
            <a:r>
              <a:rPr lang="vi-VN" sz="3200" dirty="0" smtClean="0"/>
              <a:t>Руки піднявши вже не для погроз, 3 льохів сталінградського універмагу Німецький фельдмаршал пройшов на мороз(Леонід Первомайський</a:t>
            </a:r>
            <a:r>
              <a:rPr lang="vi-VN" sz="2800" dirty="0" smtClean="0"/>
              <a:t>, </a:t>
            </a:r>
            <a:r>
              <a:rPr lang="en-US" sz="2800" dirty="0" smtClean="0"/>
              <a:t>II, 1958, 427).</a:t>
            </a:r>
            <a:endParaRPr lang="uk-UA" sz="2800" dirty="0" smtClean="0"/>
          </a:p>
          <a:p>
            <a:pPr>
              <a:buNone/>
            </a:pPr>
            <a:r>
              <a:rPr lang="ru-RU" i="1" u="sng" dirty="0" smtClean="0">
                <a:hlinkClick r:id="rId2"/>
              </a:rPr>
              <a:t>Словник </a:t>
            </a:r>
            <a:r>
              <a:rPr lang="ru-RU" i="1" u="sng" dirty="0" err="1" smtClean="0">
                <a:hlinkClick r:id="rId2"/>
              </a:rPr>
              <a:t>української</a:t>
            </a:r>
            <a:r>
              <a:rPr lang="ru-RU" i="1" u="sng" dirty="0" smtClean="0">
                <a:hlinkClick r:id="rId2"/>
              </a:rPr>
              <a:t> </a:t>
            </a:r>
            <a:r>
              <a:rPr lang="ru-RU" i="1" u="sng" dirty="0" err="1" smtClean="0">
                <a:hlinkClick r:id="rId2"/>
              </a:rPr>
              <a:t>мови</a:t>
            </a:r>
            <a:r>
              <a:rPr lang="ru-RU" i="1" u="sng" dirty="0" smtClean="0">
                <a:hlinkClick r:id="rId2"/>
              </a:rPr>
              <a:t>: в 11 томах. — Том 10, 1979. — </a:t>
            </a:r>
            <a:r>
              <a:rPr lang="ru-RU" i="1" u="sng" dirty="0" err="1" smtClean="0">
                <a:hlinkClick r:id="rId2"/>
              </a:rPr>
              <a:t>Стор</a:t>
            </a:r>
            <a:r>
              <a:rPr lang="ru-RU" i="1" u="sng" dirty="0" smtClean="0">
                <a:hlinkClick r:id="rId2"/>
              </a:rPr>
              <a:t>. 574.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dirty="0" smtClean="0"/>
              <a:t>Франція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7" name="Содержимое 6" descr="іранція карта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700808"/>
            <a:ext cx="4519376" cy="4320480"/>
          </a:xfrm>
        </p:spPr>
      </p:pic>
      <p:pic>
        <p:nvPicPr>
          <p:cNvPr id="8" name="Содержимое 7" descr="франція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860033" y="188640"/>
            <a:ext cx="4283968" cy="3216272"/>
          </a:xfrm>
        </p:spPr>
      </p:pic>
      <p:pic>
        <p:nvPicPr>
          <p:cNvPr id="4098" name="Picture 2" descr="F:\РАБОЧИЙ СТОЛ\ВІДКРИТІ УРОКИ\українська мова\слова іншомовного походження\картинки\франція пізвнська баш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1421" y="4005064"/>
            <a:ext cx="4312578" cy="2852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Військова лексика, запозичена із французької мови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447800"/>
            <a:ext cx="3240360" cy="514955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авангард, </a:t>
            </a:r>
            <a:r>
              <a:rPr lang="ru-RU" sz="3600" dirty="0" err="1" smtClean="0">
                <a:solidFill>
                  <a:srgbClr val="FF0000"/>
                </a:solidFill>
              </a:rPr>
              <a:t>ар'єргард</a:t>
            </a:r>
            <a:r>
              <a:rPr lang="ru-RU" sz="3600" dirty="0" smtClean="0"/>
              <a:t>, амбразура, арсенал, </a:t>
            </a:r>
            <a:r>
              <a:rPr lang="ru-RU" sz="3600" u="sng" dirty="0" smtClean="0"/>
              <a:t>бригада,</a:t>
            </a:r>
            <a:r>
              <a:rPr lang="ru-RU" sz="3600" dirty="0" smtClean="0"/>
              <a:t> </a:t>
            </a:r>
            <a:r>
              <a:rPr lang="ru-RU" sz="3600" u="sng" dirty="0" err="1" smtClean="0"/>
              <a:t>гарнізон</a:t>
            </a:r>
            <a:r>
              <a:rPr lang="ru-RU" sz="3600" u="sng" dirty="0" smtClean="0"/>
              <a:t>,</a:t>
            </a:r>
            <a:r>
              <a:rPr lang="ru-RU" sz="3600" dirty="0" smtClean="0"/>
              <a:t> </a:t>
            </a:r>
            <a:r>
              <a:rPr lang="ru-RU" sz="3600" u="sng" dirty="0" smtClean="0"/>
              <a:t>дирижабль</a:t>
            </a:r>
            <a:r>
              <a:rPr lang="ru-RU" sz="3600" dirty="0" smtClean="0"/>
              <a:t>, </a:t>
            </a:r>
            <a:r>
              <a:rPr lang="ru-RU" sz="3600" dirty="0" err="1" smtClean="0"/>
              <a:t>парашут</a:t>
            </a:r>
            <a:r>
              <a:rPr lang="ru-RU" sz="3600" dirty="0" smtClean="0"/>
              <a:t>, </a:t>
            </a:r>
            <a:r>
              <a:rPr lang="ru-RU" sz="3600" u="sng" dirty="0" smtClean="0"/>
              <a:t>партизан</a:t>
            </a:r>
            <a:endParaRPr lang="ru-RU" sz="3600" u="sng" dirty="0"/>
          </a:p>
        </p:txBody>
      </p:sp>
      <p:pic>
        <p:nvPicPr>
          <p:cNvPr id="5" name="Содержимое 4" descr="1 амбразура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6012160" y="764704"/>
            <a:ext cx="2885579" cy="2164184"/>
          </a:xfrm>
        </p:spPr>
      </p:pic>
      <p:pic>
        <p:nvPicPr>
          <p:cNvPr id="2050" name="Picture 2" descr="C:\Users\packard bell\Desktop\слова іншомовного походження\картинки\1 дирижаб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492896"/>
            <a:ext cx="3385071" cy="2478488"/>
          </a:xfrm>
          <a:prstGeom prst="rect">
            <a:avLst/>
          </a:prstGeom>
          <a:noFill/>
        </p:spPr>
      </p:pic>
      <p:pic>
        <p:nvPicPr>
          <p:cNvPr id="2051" name="Picture 3" descr="C:\Users\packard bell\Desktop\слова іншомовного походження\картинки\1 парашу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652918"/>
            <a:ext cx="3020100" cy="20164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179512" y="188640"/>
            <a:ext cx="8964488" cy="6480720"/>
          </a:xfrm>
        </p:spPr>
        <p:txBody>
          <a:bodyPr/>
          <a:lstStyle/>
          <a:p>
            <a:pPr>
              <a:buNone/>
            </a:pPr>
            <a:r>
              <a:rPr lang="vi-VN" sz="3200" b="1" dirty="0" smtClean="0"/>
              <a:t>АВАНГА́РД</a:t>
            </a:r>
            <a:r>
              <a:rPr lang="vi-VN" sz="3200" dirty="0" smtClean="0"/>
              <a:t>, у, чол.</a:t>
            </a:r>
          </a:p>
          <a:p>
            <a:pPr>
              <a:buNone/>
            </a:pPr>
            <a:r>
              <a:rPr lang="vi-VN" sz="3200" b="1" dirty="0" smtClean="0"/>
              <a:t>1.</a:t>
            </a:r>
            <a:r>
              <a:rPr lang="vi-VN" sz="3200" dirty="0" smtClean="0"/>
              <a:t> Частина військ (або флоту), що йде попереду головних сил. </a:t>
            </a:r>
            <a:endParaRPr lang="uk-UA" sz="3200" dirty="0" smtClean="0"/>
          </a:p>
          <a:p>
            <a:r>
              <a:rPr lang="vi-VN" sz="3200" dirty="0" smtClean="0"/>
              <a:t>Обвішаний патронами авангард був наче з заліза. Чубенко дивився на карту і вів далі (Юрій Яновський, </a:t>
            </a:r>
            <a:r>
              <a:rPr lang="en-US" sz="3200" dirty="0" smtClean="0"/>
              <a:t>I, 1954, 284);</a:t>
            </a:r>
            <a:endParaRPr lang="uk-UA" sz="3200" dirty="0" smtClean="0"/>
          </a:p>
          <a:p>
            <a:r>
              <a:rPr lang="vi-VN" sz="3200" dirty="0" smtClean="0"/>
              <a:t>В районі Каховки килигеївці безпосередньо зіткнулися з денікінськими авангардами (Олесь Гончар, Таврія.., 1957, 381).</a:t>
            </a:r>
          </a:p>
          <a:p>
            <a:pPr>
              <a:buNone/>
            </a:pPr>
            <a:r>
              <a:rPr lang="ru-RU" i="1" dirty="0" smtClean="0">
                <a:hlinkClick r:id="rId2"/>
              </a:rPr>
              <a:t>Словник </a:t>
            </a:r>
            <a:r>
              <a:rPr lang="ru-RU" i="1" dirty="0" err="1" smtClean="0">
                <a:hlinkClick r:id="rId2"/>
              </a:rPr>
              <a:t>української</a:t>
            </a:r>
            <a:r>
              <a:rPr lang="ru-RU" i="1" dirty="0" smtClean="0">
                <a:hlinkClick r:id="rId2"/>
              </a:rPr>
              <a:t> </a:t>
            </a:r>
            <a:r>
              <a:rPr lang="ru-RU" i="1" dirty="0" err="1" smtClean="0">
                <a:hlinkClick r:id="rId2"/>
              </a:rPr>
              <a:t>мови</a:t>
            </a:r>
            <a:r>
              <a:rPr lang="ru-RU" i="1" dirty="0" smtClean="0">
                <a:hlinkClick r:id="rId2"/>
              </a:rPr>
              <a:t>: в 11 томах. — Том 1, 1970. — </a:t>
            </a:r>
            <a:r>
              <a:rPr lang="ru-RU" i="1" dirty="0" err="1" smtClean="0">
                <a:hlinkClick r:id="rId2"/>
              </a:rPr>
              <a:t>Стор</a:t>
            </a:r>
            <a:r>
              <a:rPr lang="ru-RU" i="1" dirty="0" smtClean="0">
                <a:hlinkClick r:id="rId2"/>
              </a:rPr>
              <a:t>. 7.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260648"/>
            <a:ext cx="8892480" cy="6597352"/>
          </a:xfrm>
        </p:spPr>
        <p:txBody>
          <a:bodyPr/>
          <a:lstStyle/>
          <a:p>
            <a:pPr>
              <a:buNone/>
            </a:pPr>
            <a:r>
              <a:rPr lang="vi-VN" sz="3200" b="1" dirty="0" smtClean="0"/>
              <a:t>АР'ЄРГА́РД</a:t>
            </a:r>
            <a:r>
              <a:rPr lang="vi-VN" sz="3200" dirty="0" smtClean="0"/>
              <a:t>, у, чол. </a:t>
            </a:r>
            <a:endParaRPr lang="uk-UA" sz="3200" dirty="0" smtClean="0"/>
          </a:p>
          <a:p>
            <a:pPr>
              <a:buNone/>
            </a:pPr>
            <a:r>
              <a:rPr lang="vi-VN" sz="3200" dirty="0" smtClean="0"/>
              <a:t>Частина війська або флоту, яка під час походу йде позаду головних сил з метою охорони їх від нападу; протилежне авангард. </a:t>
            </a:r>
            <a:endParaRPr lang="uk-UA" sz="3200" dirty="0" smtClean="0"/>
          </a:p>
          <a:p>
            <a:r>
              <a:rPr lang="vi-VN" sz="3200" dirty="0" smtClean="0"/>
              <a:t>Товариш Данило пливе в ар'єргарді десантного флоту, виконуючи наказ штабарма (Юрій Яновський, </a:t>
            </a:r>
            <a:r>
              <a:rPr lang="en-US" sz="3200" dirty="0" smtClean="0"/>
              <a:t>II, 1958, 197); </a:t>
            </a:r>
            <a:endParaRPr lang="uk-UA" sz="3200" dirty="0" smtClean="0"/>
          </a:p>
          <a:p>
            <a:r>
              <a:rPr lang="vi-VN" sz="3200" dirty="0" smtClean="0"/>
              <a:t>Полк ішов правим берегом Дніпра по п'ятах денікінських ар'єргардів(Олесь Гончар, Таврія.., 1957, 419).</a:t>
            </a:r>
            <a:endParaRPr lang="uk-UA" sz="3200" dirty="0" smtClean="0"/>
          </a:p>
          <a:p>
            <a:pPr>
              <a:buNone/>
            </a:pPr>
            <a:r>
              <a:rPr lang="ru-RU" i="1" u="sng" dirty="0" smtClean="0">
                <a:hlinkClick r:id="rId2"/>
              </a:rPr>
              <a:t>Словник </a:t>
            </a:r>
            <a:r>
              <a:rPr lang="ru-RU" i="1" u="sng" dirty="0" err="1" smtClean="0">
                <a:hlinkClick r:id="rId2"/>
              </a:rPr>
              <a:t>української</a:t>
            </a:r>
            <a:r>
              <a:rPr lang="ru-RU" i="1" u="sng" dirty="0" smtClean="0">
                <a:hlinkClick r:id="rId2"/>
              </a:rPr>
              <a:t> </a:t>
            </a:r>
            <a:r>
              <a:rPr lang="ru-RU" i="1" u="sng" dirty="0" err="1" smtClean="0">
                <a:hlinkClick r:id="rId2"/>
              </a:rPr>
              <a:t>мови</a:t>
            </a:r>
            <a:r>
              <a:rPr lang="ru-RU" i="1" u="sng" dirty="0" smtClean="0">
                <a:hlinkClick r:id="rId2"/>
              </a:rPr>
              <a:t>: в 11 томах. — Том 1, 1970. — </a:t>
            </a:r>
            <a:r>
              <a:rPr lang="ru-RU" i="1" u="sng" dirty="0" err="1" smtClean="0">
                <a:hlinkClick r:id="rId2"/>
              </a:rPr>
              <a:t>Стор</a:t>
            </a:r>
            <a:r>
              <a:rPr lang="ru-RU" i="1" u="sng" dirty="0" smtClean="0">
                <a:hlinkClick r:id="rId2"/>
              </a:rPr>
              <a:t>. 58.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/>
              <a:t>Англія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7" name="Содержимое 6" descr="карта англии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1268760"/>
            <a:ext cx="4507091" cy="5589240"/>
          </a:xfrm>
        </p:spPr>
      </p:pic>
      <p:pic>
        <p:nvPicPr>
          <p:cNvPr id="8" name="Содержимое 7" descr="замки англии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3212976"/>
            <a:ext cx="4572000" cy="3429000"/>
          </a:xfrm>
        </p:spPr>
      </p:pic>
      <p:pic>
        <p:nvPicPr>
          <p:cNvPr id="5122" name="Picture 2" descr="F:\РАБОЧИЙ СТОЛ\ВІДКРИТІ УРОКИ\українська мова\слова іншомовного походження\картинки\англия зам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60648"/>
            <a:ext cx="4572000" cy="26840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Власне українські військові терміни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124744"/>
            <a:ext cx="9144000" cy="5544616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err="1" smtClean="0"/>
              <a:t>генеральна</a:t>
            </a:r>
            <a:r>
              <a:rPr lang="ru-RU" i="1" dirty="0" smtClean="0"/>
              <a:t> старшина, </a:t>
            </a:r>
            <a:r>
              <a:rPr lang="ru-RU" i="1" dirty="0" err="1" smtClean="0"/>
              <a:t>генеральний</a:t>
            </a:r>
            <a:r>
              <a:rPr lang="ru-RU" i="1" dirty="0" smtClean="0"/>
              <a:t> </a:t>
            </a:r>
            <a:r>
              <a:rPr lang="ru-RU" i="1" dirty="0" err="1" smtClean="0"/>
              <a:t>писар</a:t>
            </a:r>
            <a:r>
              <a:rPr lang="ru-RU" i="1" dirty="0" smtClean="0"/>
              <a:t>, </a:t>
            </a:r>
            <a:r>
              <a:rPr lang="ru-RU" i="1" dirty="0" err="1" smtClean="0"/>
              <a:t>генеральний</a:t>
            </a:r>
            <a:r>
              <a:rPr lang="ru-RU" i="1" dirty="0" smtClean="0"/>
              <a:t> «</a:t>
            </a:r>
            <a:r>
              <a:rPr lang="ru-RU" i="1" dirty="0" err="1" smtClean="0"/>
              <a:t>есауль</a:t>
            </a:r>
            <a:r>
              <a:rPr lang="ru-RU" i="1" dirty="0" smtClean="0"/>
              <a:t>», </a:t>
            </a:r>
            <a:r>
              <a:rPr lang="ru-RU" i="1" dirty="0" err="1" smtClean="0"/>
              <a:t>генеральний</a:t>
            </a:r>
            <a:r>
              <a:rPr lang="ru-RU" i="1" dirty="0" smtClean="0"/>
              <a:t> «</a:t>
            </a:r>
            <a:r>
              <a:rPr lang="ru-RU" i="1" dirty="0" err="1" smtClean="0"/>
              <a:t>бунчучний</a:t>
            </a:r>
            <a:r>
              <a:rPr lang="ru-RU" i="1" dirty="0" smtClean="0"/>
              <a:t>», </a:t>
            </a:r>
            <a:r>
              <a:rPr lang="ru-RU" i="1" dirty="0" err="1" smtClean="0"/>
              <a:t>генеральний</a:t>
            </a:r>
            <a:r>
              <a:rPr lang="ru-RU" i="1" dirty="0" smtClean="0"/>
              <a:t> </a:t>
            </a:r>
            <a:r>
              <a:rPr lang="ru-RU" i="1" dirty="0" err="1" smtClean="0"/>
              <a:t>суддя</a:t>
            </a:r>
            <a:r>
              <a:rPr lang="ru-RU" i="1" dirty="0" smtClean="0"/>
              <a:t>, </a:t>
            </a:r>
            <a:r>
              <a:rPr lang="ru-RU" i="1" dirty="0" err="1" smtClean="0"/>
              <a:t>генеральний</a:t>
            </a:r>
            <a:r>
              <a:rPr lang="ru-RU" i="1" dirty="0" smtClean="0"/>
              <a:t> </a:t>
            </a:r>
            <a:r>
              <a:rPr lang="ru-RU" i="1" dirty="0" err="1" smtClean="0"/>
              <a:t>обозний</a:t>
            </a:r>
            <a:r>
              <a:rPr lang="ru-RU" i="1" dirty="0" smtClean="0"/>
              <a:t>; </a:t>
            </a:r>
            <a:r>
              <a:rPr lang="ru-RU" i="1" dirty="0" err="1" smtClean="0"/>
              <a:t>полкові</a:t>
            </a:r>
            <a:r>
              <a:rPr lang="ru-RU" i="1" dirty="0" smtClean="0"/>
              <a:t> </a:t>
            </a:r>
            <a:r>
              <a:rPr lang="ru-RU" i="1" dirty="0" err="1" smtClean="0"/>
              <a:t>старшини</a:t>
            </a:r>
            <a:r>
              <a:rPr lang="ru-RU" i="1" dirty="0" smtClean="0"/>
              <a:t>: </a:t>
            </a:r>
            <a:r>
              <a:rPr lang="ru-RU" i="1" dirty="0" err="1" smtClean="0"/>
              <a:t>обозний</a:t>
            </a:r>
            <a:r>
              <a:rPr lang="ru-RU" i="1" dirty="0" smtClean="0"/>
              <a:t>, </a:t>
            </a:r>
            <a:r>
              <a:rPr lang="ru-RU" i="1" dirty="0" err="1" smtClean="0"/>
              <a:t>суддя</a:t>
            </a:r>
            <a:r>
              <a:rPr lang="ru-RU" i="1" dirty="0" smtClean="0"/>
              <a:t>, </a:t>
            </a:r>
            <a:r>
              <a:rPr lang="ru-RU" i="1" dirty="0" err="1" smtClean="0"/>
              <a:t>писар</a:t>
            </a:r>
            <a:r>
              <a:rPr lang="ru-RU" i="1" dirty="0" smtClean="0"/>
              <a:t>, «</a:t>
            </a:r>
            <a:r>
              <a:rPr lang="ru-RU" i="1" dirty="0" err="1" smtClean="0"/>
              <a:t>есауль</a:t>
            </a:r>
            <a:r>
              <a:rPr lang="ru-RU" i="1" dirty="0" smtClean="0"/>
              <a:t>», «</a:t>
            </a:r>
            <a:r>
              <a:rPr lang="ru-RU" i="1" dirty="0" err="1" smtClean="0"/>
              <a:t>хорунжій</a:t>
            </a:r>
            <a:r>
              <a:rPr lang="ru-RU" i="1" dirty="0" smtClean="0"/>
              <a:t>», </a:t>
            </a:r>
            <a:r>
              <a:rPr lang="ru-RU" dirty="0" err="1" smtClean="0"/>
              <a:t>або</a:t>
            </a:r>
            <a:r>
              <a:rPr lang="ru-RU" i="1" dirty="0" smtClean="0"/>
              <a:t> «</a:t>
            </a:r>
            <a:r>
              <a:rPr lang="ru-RU" i="1" dirty="0" err="1" smtClean="0"/>
              <a:t>хоронжій</a:t>
            </a:r>
            <a:r>
              <a:rPr lang="ru-RU" i="1" dirty="0" smtClean="0"/>
              <a:t>»</a:t>
            </a:r>
          </a:p>
          <a:p>
            <a:r>
              <a:rPr lang="ru-RU" dirty="0" err="1" smtClean="0"/>
              <a:t>патронтаж</a:t>
            </a:r>
            <a:r>
              <a:rPr lang="ru-RU" dirty="0" smtClean="0"/>
              <a:t> (</a:t>
            </a:r>
            <a:r>
              <a:rPr lang="ru-RU" dirty="0" err="1" smtClean="0"/>
              <a:t>укр</a:t>
            </a:r>
            <a:r>
              <a:rPr lang="ru-RU" dirty="0" smtClean="0"/>
              <a:t>. </a:t>
            </a:r>
            <a:r>
              <a:rPr lang="ru-RU" dirty="0" err="1" smtClean="0"/>
              <a:t>набійниця</a:t>
            </a:r>
            <a:r>
              <a:rPr lang="ru-RU" dirty="0" smtClean="0"/>
              <a:t>), плащ-палатка (</a:t>
            </a:r>
            <a:r>
              <a:rPr lang="ru-RU" dirty="0" err="1" smtClean="0"/>
              <a:t>укр</a:t>
            </a:r>
            <a:r>
              <a:rPr lang="ru-RU" dirty="0" smtClean="0"/>
              <a:t>. плащ-намет, плащ-накидка) </a:t>
            </a:r>
            <a:r>
              <a:rPr lang="ru-RU" dirty="0" err="1" smtClean="0"/>
              <a:t>розводящий</a:t>
            </a:r>
            <a:r>
              <a:rPr lang="ru-RU" dirty="0" smtClean="0"/>
              <a:t> (</a:t>
            </a:r>
            <a:r>
              <a:rPr lang="ru-RU" dirty="0" err="1" smtClean="0"/>
              <a:t>укр</a:t>
            </a:r>
            <a:r>
              <a:rPr lang="ru-RU" dirty="0" smtClean="0"/>
              <a:t>. </a:t>
            </a:r>
            <a:r>
              <a:rPr lang="ru-RU" dirty="0" err="1" smtClean="0"/>
              <a:t>розвідний</a:t>
            </a:r>
            <a:r>
              <a:rPr lang="ru-RU" dirty="0" smtClean="0"/>
              <a:t>), срочна служба (</a:t>
            </a:r>
            <a:r>
              <a:rPr lang="ru-RU" dirty="0" err="1" smtClean="0"/>
              <a:t>укр</a:t>
            </a:r>
            <a:r>
              <a:rPr lang="ru-RU" dirty="0" smtClean="0"/>
              <a:t>. </a:t>
            </a:r>
            <a:r>
              <a:rPr lang="ru-RU" dirty="0" err="1" smtClean="0"/>
              <a:t>строкова</a:t>
            </a:r>
            <a:r>
              <a:rPr lang="ru-RU" dirty="0" smtClean="0"/>
              <a:t> служба), стать в строй (</a:t>
            </a:r>
            <a:r>
              <a:rPr lang="ru-RU" dirty="0" err="1" smtClean="0"/>
              <a:t>укр</a:t>
            </a:r>
            <a:r>
              <a:rPr lang="ru-RU" dirty="0" smtClean="0"/>
              <a:t>. стати у ряд), </a:t>
            </a:r>
            <a:r>
              <a:rPr lang="ru-RU" dirty="0" err="1" smtClean="0"/>
              <a:t>стройова</a:t>
            </a:r>
            <a:r>
              <a:rPr lang="ru-RU" dirty="0" smtClean="0"/>
              <a:t> </a:t>
            </a:r>
            <a:r>
              <a:rPr lang="ru-RU" dirty="0" err="1" smtClean="0"/>
              <a:t>підготовка</a:t>
            </a:r>
            <a:r>
              <a:rPr lang="ru-RU" dirty="0" smtClean="0"/>
              <a:t> (</a:t>
            </a:r>
            <a:r>
              <a:rPr lang="ru-RU" dirty="0" err="1" smtClean="0"/>
              <a:t>укр</a:t>
            </a:r>
            <a:r>
              <a:rPr lang="ru-RU" dirty="0" smtClean="0"/>
              <a:t>. </a:t>
            </a:r>
            <a:r>
              <a:rPr lang="ru-RU" dirty="0" err="1" smtClean="0"/>
              <a:t>вишкільна</a:t>
            </a:r>
            <a:r>
              <a:rPr lang="ru-RU" dirty="0" smtClean="0"/>
              <a:t> </a:t>
            </a:r>
            <a:r>
              <a:rPr lang="ru-RU" dirty="0" err="1" smtClean="0"/>
              <a:t>злагодженість</a:t>
            </a:r>
            <a:r>
              <a:rPr lang="ru-RU" dirty="0" smtClean="0"/>
              <a:t>). </a:t>
            </a:r>
          </a:p>
          <a:p>
            <a:r>
              <a:rPr lang="ru-RU" dirty="0" err="1" smtClean="0"/>
              <a:t>Наведені</a:t>
            </a:r>
            <a:r>
              <a:rPr lang="ru-RU" dirty="0" smtClean="0"/>
              <a:t> </a:t>
            </a:r>
            <a:r>
              <a:rPr lang="ru-RU" dirty="0" err="1" smtClean="0"/>
              <a:t>українські</a:t>
            </a:r>
            <a:r>
              <a:rPr lang="ru-RU" dirty="0" smtClean="0"/>
              <a:t> </a:t>
            </a:r>
            <a:r>
              <a:rPr lang="ru-RU" dirty="0" err="1" smtClean="0"/>
              <a:t>терміни</a:t>
            </a:r>
            <a:r>
              <a:rPr lang="ru-RU" dirty="0" smtClean="0"/>
              <a:t> </a:t>
            </a:r>
            <a:r>
              <a:rPr lang="ru-RU" dirty="0" err="1" smtClean="0"/>
              <a:t>поступово</a:t>
            </a:r>
            <a:r>
              <a:rPr lang="ru-RU" dirty="0" smtClean="0"/>
              <a:t> </a:t>
            </a:r>
            <a:r>
              <a:rPr lang="ru-RU" dirty="0" err="1" smtClean="0"/>
              <a:t>входять</a:t>
            </a:r>
            <a:r>
              <a:rPr lang="ru-RU" dirty="0" smtClean="0"/>
              <a:t> у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українського</a:t>
            </a:r>
            <a:r>
              <a:rPr lang="ru-RU" dirty="0" smtClean="0"/>
              <a:t> </a:t>
            </a:r>
            <a:r>
              <a:rPr lang="ru-RU" dirty="0" err="1" smtClean="0"/>
              <a:t>війська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Вони </a:t>
            </a:r>
            <a:r>
              <a:rPr lang="ru-RU" dirty="0" err="1" smtClean="0"/>
              <a:t>зафіксовані</a:t>
            </a:r>
            <a:r>
              <a:rPr lang="ru-RU" dirty="0" smtClean="0"/>
              <a:t> в </a:t>
            </a:r>
            <a:r>
              <a:rPr lang="ru-RU" dirty="0" err="1" smtClean="0"/>
              <a:t>підготованому</a:t>
            </a:r>
            <a:r>
              <a:rPr lang="ru-RU" dirty="0" smtClean="0"/>
              <a:t> до </a:t>
            </a:r>
            <a:r>
              <a:rPr lang="ru-RU" dirty="0" err="1" smtClean="0"/>
              <a:t>друку</a:t>
            </a:r>
            <a:r>
              <a:rPr lang="ru-RU" dirty="0" smtClean="0"/>
              <a:t> Словнику </a:t>
            </a:r>
            <a:r>
              <a:rPr lang="ru-RU" dirty="0" err="1" smtClean="0"/>
              <a:t>військових</a:t>
            </a:r>
            <a:r>
              <a:rPr lang="ru-RU" dirty="0" smtClean="0"/>
              <a:t> </a:t>
            </a:r>
            <a:r>
              <a:rPr lang="ru-RU" dirty="0" err="1" smtClean="0"/>
              <a:t>термінів</a:t>
            </a:r>
            <a:r>
              <a:rPr lang="ru-RU" dirty="0" smtClean="0"/>
              <a:t> (</a:t>
            </a:r>
            <a:r>
              <a:rPr lang="ru-RU" dirty="0" err="1" smtClean="0"/>
              <a:t>укладачі</a:t>
            </a:r>
            <a:r>
              <a:rPr lang="ru-RU" dirty="0" smtClean="0"/>
              <a:t> М. </a:t>
            </a:r>
            <a:r>
              <a:rPr lang="ru-RU" dirty="0" err="1" smtClean="0"/>
              <a:t>Демський</a:t>
            </a:r>
            <a:r>
              <a:rPr lang="ru-RU" dirty="0" smtClean="0"/>
              <a:t> Б. Якимович, А. Бурячок). </a:t>
            </a:r>
          </a:p>
          <a:p>
            <a:r>
              <a:rPr lang="ru-RU" dirty="0" err="1" smtClean="0"/>
              <a:t>Відповідно</a:t>
            </a:r>
            <a:r>
              <a:rPr lang="ru-RU" dirty="0" smtClean="0"/>
              <a:t> до </a:t>
            </a:r>
            <a:r>
              <a:rPr lang="ru-RU" dirty="0" err="1" smtClean="0"/>
              <a:t>структури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мови</a:t>
            </a:r>
            <a:r>
              <a:rPr lang="ru-RU" dirty="0" smtClean="0"/>
              <a:t> </a:t>
            </a:r>
            <a:r>
              <a:rPr lang="ru-RU" dirty="0" err="1" smtClean="0"/>
              <a:t>зазнають</a:t>
            </a:r>
            <a:r>
              <a:rPr lang="ru-RU" dirty="0" smtClean="0"/>
              <a:t> </a:t>
            </a:r>
            <a:r>
              <a:rPr lang="ru-RU" dirty="0" err="1" smtClean="0"/>
              <a:t>змін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повної</a:t>
            </a:r>
            <a:r>
              <a:rPr lang="ru-RU" dirty="0" smtClean="0"/>
              <a:t> </a:t>
            </a:r>
            <a:r>
              <a:rPr lang="ru-RU" dirty="0" err="1" smtClean="0"/>
              <a:t>заміни</a:t>
            </a:r>
            <a:r>
              <a:rPr lang="ru-RU" dirty="0" smtClean="0"/>
              <a:t> </a:t>
            </a:r>
            <a:r>
              <a:rPr lang="ru-RU" dirty="0" err="1" smtClean="0"/>
              <a:t>виразники</a:t>
            </a:r>
            <a:r>
              <a:rPr lang="ru-RU" dirty="0" smtClean="0"/>
              <a:t> </a:t>
            </a:r>
            <a:r>
              <a:rPr lang="ru-RU" dirty="0" err="1" smtClean="0"/>
              <a:t>деяких</a:t>
            </a:r>
            <a:r>
              <a:rPr lang="ru-RU" dirty="0" smtClean="0"/>
              <a:t> </a:t>
            </a:r>
            <a:r>
              <a:rPr lang="ru-RU" dirty="0" err="1" smtClean="0"/>
              <a:t>військових</a:t>
            </a:r>
            <a:r>
              <a:rPr lang="ru-RU" dirty="0" smtClean="0"/>
              <a:t> команд </a:t>
            </a:r>
            <a:r>
              <a:rPr lang="ru-RU" dirty="0" err="1" smtClean="0"/>
              <a:t>термінологічного</a:t>
            </a:r>
            <a:r>
              <a:rPr lang="ru-RU" dirty="0" smtClean="0"/>
              <a:t> характеру: направо — </a:t>
            </a:r>
            <a:r>
              <a:rPr lang="ru-RU" dirty="0" err="1" smtClean="0"/>
              <a:t>праворуч</a:t>
            </a:r>
            <a:r>
              <a:rPr lang="ru-RU" dirty="0" smtClean="0"/>
              <a:t>, становись — </a:t>
            </a:r>
            <a:r>
              <a:rPr lang="ru-RU" dirty="0" err="1" smtClean="0"/>
              <a:t>збірка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Поняття мореплавства і військової справи, що прийшли в українську мову з англійської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447800"/>
            <a:ext cx="3096344" cy="5149552"/>
          </a:xfrm>
        </p:spPr>
        <p:txBody>
          <a:bodyPr>
            <a:normAutofit fontScale="92500" lnSpcReduction="20000"/>
          </a:bodyPr>
          <a:lstStyle/>
          <a:p>
            <a:r>
              <a:rPr lang="ru-RU" sz="4400" dirty="0" err="1" smtClean="0"/>
              <a:t>браунінг</a:t>
            </a:r>
            <a:r>
              <a:rPr lang="ru-RU" sz="4400" dirty="0" smtClean="0"/>
              <a:t>, бункер, </a:t>
            </a:r>
            <a:r>
              <a:rPr lang="ru-RU" sz="4400" dirty="0" smtClean="0">
                <a:solidFill>
                  <a:srgbClr val="FF0000"/>
                </a:solidFill>
              </a:rPr>
              <a:t>докер,</a:t>
            </a:r>
            <a:r>
              <a:rPr lang="ru-RU" sz="4400" dirty="0" smtClean="0"/>
              <a:t> катер, </a:t>
            </a:r>
            <a:r>
              <a:rPr lang="ru-RU" sz="4400" dirty="0" err="1" smtClean="0">
                <a:solidFill>
                  <a:srgbClr val="FF0000"/>
                </a:solidFill>
              </a:rPr>
              <a:t>мічман</a:t>
            </a:r>
            <a:r>
              <a:rPr lang="ru-RU" sz="4400" dirty="0" smtClean="0">
                <a:solidFill>
                  <a:srgbClr val="FF0000"/>
                </a:solidFill>
              </a:rPr>
              <a:t>,</a:t>
            </a:r>
            <a:r>
              <a:rPr lang="ru-RU" sz="4400" dirty="0" smtClean="0"/>
              <a:t> снайпер, танк, </a:t>
            </a:r>
            <a:r>
              <a:rPr lang="ru-RU" sz="4400" dirty="0" smtClean="0">
                <a:solidFill>
                  <a:srgbClr val="FF0000"/>
                </a:solidFill>
              </a:rPr>
              <a:t>траулер,</a:t>
            </a:r>
            <a:r>
              <a:rPr lang="ru-RU" sz="4400" dirty="0" smtClean="0"/>
              <a:t> шрапнель</a:t>
            </a:r>
            <a:endParaRPr lang="ru-RU" sz="4400" dirty="0"/>
          </a:p>
        </p:txBody>
      </p:sp>
      <p:pic>
        <p:nvPicPr>
          <p:cNvPr id="5" name="Содержимое 4" descr="1 снайпер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340768"/>
            <a:ext cx="3749675" cy="2812256"/>
          </a:xfrm>
        </p:spPr>
      </p:pic>
      <p:pic>
        <p:nvPicPr>
          <p:cNvPr id="3074" name="Picture 2" descr="C:\Users\packard bell\Desktop\слова іншомовного походження\картинки\1 тан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973560"/>
            <a:ext cx="3963935" cy="2551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23528" y="260648"/>
            <a:ext cx="8568952" cy="6336704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/>
              <a:t>ДО́КЕР</a:t>
            </a:r>
            <a:r>
              <a:rPr lang="ru-RU" sz="3200" dirty="0" smtClean="0"/>
              <a:t>, а, </a:t>
            </a:r>
            <a:r>
              <a:rPr lang="ru-RU" sz="3200" dirty="0" err="1" smtClean="0"/>
              <a:t>чол</a:t>
            </a:r>
            <a:r>
              <a:rPr lang="ru-RU" sz="3200" dirty="0" smtClean="0"/>
              <a:t>. </a:t>
            </a:r>
          </a:p>
          <a:p>
            <a:pPr>
              <a:buNone/>
            </a:pPr>
            <a:r>
              <a:rPr lang="ru-RU" sz="3200" dirty="0" err="1" smtClean="0"/>
              <a:t>Портовий</a:t>
            </a:r>
            <a:r>
              <a:rPr lang="ru-RU" sz="3200" dirty="0" smtClean="0"/>
              <a:t> </a:t>
            </a:r>
            <a:r>
              <a:rPr lang="ru-RU" sz="3200" dirty="0" err="1" smtClean="0"/>
              <a:t>вантажник</a:t>
            </a:r>
            <a:r>
              <a:rPr lang="ru-RU" sz="3200" dirty="0" smtClean="0"/>
              <a:t> у </a:t>
            </a:r>
            <a:r>
              <a:rPr lang="ru-RU" sz="3200" dirty="0" err="1" smtClean="0"/>
              <a:t>капіталістичних</a:t>
            </a:r>
            <a:r>
              <a:rPr lang="ru-RU" sz="3200" dirty="0" smtClean="0"/>
              <a:t> </a:t>
            </a:r>
            <a:r>
              <a:rPr lang="ru-RU" sz="3200" dirty="0" err="1" smtClean="0"/>
              <a:t>країнах</a:t>
            </a:r>
            <a:r>
              <a:rPr lang="ru-RU" sz="3200" dirty="0" smtClean="0"/>
              <a:t>. </a:t>
            </a:r>
          </a:p>
          <a:p>
            <a:r>
              <a:rPr lang="ru-RU" sz="3200" dirty="0" err="1" smtClean="0"/>
              <a:t>Відважна</a:t>
            </a:r>
            <a:r>
              <a:rPr lang="ru-RU" sz="3200" dirty="0" smtClean="0"/>
              <a:t> </a:t>
            </a:r>
            <a:r>
              <a:rPr lang="ru-RU" sz="3200" dirty="0" err="1" smtClean="0"/>
              <a:t>дівчина</a:t>
            </a:r>
            <a:r>
              <a:rPr lang="ru-RU" sz="3200" dirty="0" smtClean="0"/>
              <a:t> </a:t>
            </a:r>
            <a:r>
              <a:rPr lang="ru-RU" sz="3200" dirty="0" err="1" smtClean="0"/>
              <a:t>з</a:t>
            </a:r>
            <a:r>
              <a:rPr lang="ru-RU" sz="3200" dirty="0" smtClean="0"/>
              <a:t> портового </a:t>
            </a:r>
            <a:r>
              <a:rPr lang="ru-RU" sz="3200" dirty="0" err="1" smtClean="0"/>
              <a:t>міста</a:t>
            </a:r>
            <a:r>
              <a:rPr lang="ru-RU" sz="3200" dirty="0" smtClean="0"/>
              <a:t> Кале разом </a:t>
            </a:r>
            <a:r>
              <a:rPr lang="ru-RU" sz="3200" dirty="0" err="1" smtClean="0"/>
              <a:t>з</a:t>
            </a:r>
            <a:r>
              <a:rPr lang="ru-RU" sz="3200" dirty="0" smtClean="0"/>
              <a:t> докерами кричала </a:t>
            </a:r>
            <a:r>
              <a:rPr lang="ru-RU" sz="3200" dirty="0" err="1" smtClean="0"/>
              <a:t>зухвалим</a:t>
            </a:r>
            <a:r>
              <a:rPr lang="ru-RU" sz="3200" dirty="0" smtClean="0"/>
              <a:t> </a:t>
            </a:r>
            <a:r>
              <a:rPr lang="ru-RU" sz="3200" dirty="0" err="1" smtClean="0"/>
              <a:t>чужинцям</a:t>
            </a:r>
            <a:r>
              <a:rPr lang="ru-RU" sz="3200" dirty="0" smtClean="0"/>
              <a:t>: «</a:t>
            </a:r>
            <a:r>
              <a:rPr lang="ru-RU" sz="3200" dirty="0" err="1" smtClean="0"/>
              <a:t>Янкі</a:t>
            </a:r>
            <a:r>
              <a:rPr lang="ru-RU" sz="3200" dirty="0" smtClean="0"/>
              <a:t>, забирайтесь </a:t>
            </a:r>
            <a:r>
              <a:rPr lang="ru-RU" sz="3200" dirty="0" err="1" smtClean="0"/>
              <a:t>геть</a:t>
            </a:r>
            <a:r>
              <a:rPr lang="ru-RU" sz="3200" dirty="0" smtClean="0"/>
              <a:t>!» (Семен </a:t>
            </a:r>
            <a:r>
              <a:rPr lang="ru-RU" sz="3200" dirty="0" err="1" smtClean="0"/>
              <a:t>Журахович</a:t>
            </a:r>
            <a:r>
              <a:rPr lang="ru-RU" sz="3200" dirty="0" smtClean="0"/>
              <a:t>, </a:t>
            </a:r>
            <a:r>
              <a:rPr lang="ru-RU" sz="3200" dirty="0" err="1" smtClean="0"/>
              <a:t>Вечір</a:t>
            </a:r>
            <a:r>
              <a:rPr lang="ru-RU" sz="3200" dirty="0" smtClean="0"/>
              <a:t>.., 1958, 242); </a:t>
            </a:r>
          </a:p>
          <a:p>
            <a:r>
              <a:rPr lang="ru-RU" sz="3200" dirty="0" smtClean="0"/>
              <a:t>Треба </a:t>
            </a:r>
            <a:r>
              <a:rPr lang="ru-RU" sz="3200" dirty="0" err="1" smtClean="0"/>
              <a:t>мати</a:t>
            </a:r>
            <a:r>
              <a:rPr lang="ru-RU" sz="3200" dirty="0" smtClean="0"/>
              <a:t> </a:t>
            </a:r>
            <a:r>
              <a:rPr lang="ru-RU" sz="3200" dirty="0" err="1" smtClean="0"/>
              <a:t>хист</a:t>
            </a:r>
            <a:r>
              <a:rPr lang="ru-RU" sz="3200" dirty="0" smtClean="0"/>
              <a:t> докера, </a:t>
            </a:r>
            <a:r>
              <a:rPr lang="ru-RU" sz="3200" dirty="0" err="1" smtClean="0"/>
              <a:t>щоб</a:t>
            </a:r>
            <a:r>
              <a:rPr lang="ru-RU" sz="3200" dirty="0" smtClean="0"/>
              <a:t> понести на </a:t>
            </a:r>
            <a:r>
              <a:rPr lang="ru-RU" sz="3200" dirty="0" err="1" smtClean="0"/>
              <a:t>собі</a:t>
            </a:r>
            <a:r>
              <a:rPr lang="ru-RU" sz="3200" dirty="0" smtClean="0"/>
              <a:t> </a:t>
            </a:r>
            <a:r>
              <a:rPr lang="ru-RU" sz="3200" dirty="0" err="1" smtClean="0"/>
              <a:t>такий</a:t>
            </a:r>
            <a:r>
              <a:rPr lang="ru-RU" sz="3200" dirty="0" smtClean="0"/>
              <a:t> </a:t>
            </a:r>
            <a:r>
              <a:rPr lang="ru-RU" sz="3200" dirty="0" err="1" smtClean="0"/>
              <a:t>тягар</a:t>
            </a:r>
            <a:r>
              <a:rPr lang="ru-RU" sz="3200" dirty="0" smtClean="0"/>
              <a:t> (</a:t>
            </a:r>
            <a:r>
              <a:rPr lang="ru-RU" sz="3200" dirty="0" err="1" smtClean="0"/>
              <a:t>Юрій</a:t>
            </a:r>
            <a:r>
              <a:rPr lang="ru-RU" sz="3200" dirty="0" smtClean="0"/>
              <a:t> Смолич, V, 1959, 35).</a:t>
            </a:r>
          </a:p>
          <a:p>
            <a:pPr>
              <a:buNone/>
            </a:pPr>
            <a:r>
              <a:rPr lang="ru-RU" sz="2800" i="1" dirty="0" smtClean="0">
                <a:hlinkClick r:id="rId2"/>
              </a:rPr>
              <a:t>Словник </a:t>
            </a:r>
            <a:r>
              <a:rPr lang="ru-RU" sz="2800" i="1" dirty="0" err="1" smtClean="0">
                <a:hlinkClick r:id="rId2"/>
              </a:rPr>
              <a:t>української</a:t>
            </a:r>
            <a:r>
              <a:rPr lang="ru-RU" sz="2800" i="1" dirty="0" smtClean="0">
                <a:hlinkClick r:id="rId2"/>
              </a:rPr>
              <a:t> </a:t>
            </a:r>
            <a:r>
              <a:rPr lang="ru-RU" sz="2800" i="1" dirty="0" err="1" smtClean="0">
                <a:hlinkClick r:id="rId2"/>
              </a:rPr>
              <a:t>мови</a:t>
            </a:r>
            <a:r>
              <a:rPr lang="ru-RU" sz="2800" i="1" dirty="0" smtClean="0">
                <a:hlinkClick r:id="rId2"/>
              </a:rPr>
              <a:t>: в 11 томах. — Том 2, 1971. — </a:t>
            </a:r>
            <a:r>
              <a:rPr lang="ru-RU" sz="2800" i="1" dirty="0" err="1" smtClean="0">
                <a:hlinkClick r:id="rId2"/>
              </a:rPr>
              <a:t>Стор</a:t>
            </a:r>
            <a:r>
              <a:rPr lang="ru-RU" sz="2800" i="1" dirty="0" smtClean="0">
                <a:hlinkClick r:id="rId2"/>
              </a:rPr>
              <a:t>. 351.</a:t>
            </a:r>
            <a:endParaRPr lang="ru-RU" sz="2800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5973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sz="2800" b="1" dirty="0" smtClean="0"/>
              <a:t>МІ́ЧМАН</a:t>
            </a:r>
            <a:r>
              <a:rPr lang="vi-VN" sz="2800" dirty="0" smtClean="0"/>
              <a:t>, а, чол.</a:t>
            </a:r>
          </a:p>
          <a:p>
            <a:pPr>
              <a:buNone/>
            </a:pPr>
            <a:r>
              <a:rPr lang="vi-VN" sz="2800" b="1" dirty="0" smtClean="0"/>
              <a:t>1.</a:t>
            </a:r>
            <a:r>
              <a:rPr lang="vi-VN" sz="2800" dirty="0" smtClean="0"/>
              <a:t> Перший офіцерський чин морського флоту царської Росії та особа, яка мала цей чин. [Кобза:] І взагалі, я спів люблю, не можу не любити, пане мічман (Олександр Корнійчук, </a:t>
            </a:r>
            <a:r>
              <a:rPr lang="en-US" sz="2800" dirty="0" smtClean="0"/>
              <a:t>I, 1955, 34).</a:t>
            </a:r>
          </a:p>
          <a:p>
            <a:r>
              <a:rPr lang="en-US" sz="2800" b="1" dirty="0" smtClean="0"/>
              <a:t>2.</a:t>
            </a:r>
            <a:r>
              <a:rPr lang="en-US" sz="2800" dirty="0" smtClean="0"/>
              <a:t> </a:t>
            </a:r>
            <a:r>
              <a:rPr lang="vi-VN" sz="2800" dirty="0" smtClean="0"/>
              <a:t>Вище старшинське звання у Військово-морському флоті СРСР до 1972 р. та особа, що мала це звання. З берега драбиною піднімаються Степан у формі мічмана і Сергій у формі капітана (Яків Баш, П'єси, 1958, 77).</a:t>
            </a:r>
          </a:p>
          <a:p>
            <a:r>
              <a:rPr lang="vi-VN" sz="2800" b="1" dirty="0" smtClean="0"/>
              <a:t>3.</a:t>
            </a:r>
            <a:r>
              <a:rPr lang="vi-VN" sz="2800" dirty="0" smtClean="0"/>
              <a:t> З 1972 р. — звання у Військово-морському флоті СРСР, проміжне між старшинським і офіцерським, та особа, що має це звання.</a:t>
            </a:r>
          </a:p>
          <a:p>
            <a:pPr>
              <a:buNone/>
            </a:pPr>
            <a:r>
              <a:rPr lang="vi-VN" i="1" dirty="0" smtClean="0">
                <a:hlinkClick r:id="rId2"/>
              </a:rPr>
              <a:t>Словник української мови: в 11 томах. — Том 4, 1973. — Стор. 760.</a:t>
            </a:r>
            <a:endParaRPr lang="vi-VN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568952" cy="626469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200" b="1" dirty="0" smtClean="0"/>
              <a:t>ТРА́УЛЕР</a:t>
            </a:r>
            <a:r>
              <a:rPr lang="ru-RU" sz="3200" dirty="0" smtClean="0"/>
              <a:t>, а, </a:t>
            </a:r>
            <a:r>
              <a:rPr lang="ru-RU" sz="3200" dirty="0" err="1" smtClean="0"/>
              <a:t>чол</a:t>
            </a:r>
            <a:r>
              <a:rPr lang="ru-RU" sz="3200" dirty="0" smtClean="0"/>
              <a:t>. </a:t>
            </a:r>
          </a:p>
          <a:p>
            <a:pPr>
              <a:buNone/>
            </a:pPr>
            <a:r>
              <a:rPr lang="ru-RU" sz="3200" dirty="0" err="1" smtClean="0"/>
              <a:t>Морське</a:t>
            </a:r>
            <a:r>
              <a:rPr lang="ru-RU" sz="3200" dirty="0" smtClean="0"/>
              <a:t> судно для </a:t>
            </a:r>
            <a:r>
              <a:rPr lang="ru-RU" sz="3200" dirty="0" err="1" smtClean="0"/>
              <a:t>механізованої</a:t>
            </a:r>
            <a:r>
              <a:rPr lang="ru-RU" sz="3200" dirty="0" smtClean="0"/>
              <a:t> </a:t>
            </a:r>
            <a:r>
              <a:rPr lang="ru-RU" sz="3200" dirty="0" err="1" smtClean="0"/>
              <a:t>ловлі</a:t>
            </a:r>
            <a:r>
              <a:rPr lang="ru-RU" sz="3200" dirty="0" smtClean="0"/>
              <a:t> </a:t>
            </a:r>
            <a:r>
              <a:rPr lang="ru-RU" sz="3200" dirty="0" err="1" smtClean="0"/>
              <a:t>риби</a:t>
            </a:r>
            <a:r>
              <a:rPr lang="ru-RU" sz="3200" dirty="0" smtClean="0"/>
              <a:t> тралом та </a:t>
            </a:r>
            <a:r>
              <a:rPr lang="ru-RU" sz="3200" dirty="0" err="1" smtClean="0"/>
              <a:t>первісної</a:t>
            </a:r>
            <a:r>
              <a:rPr lang="ru-RU" sz="3200" dirty="0" smtClean="0"/>
              <a:t> </a:t>
            </a:r>
            <a:r>
              <a:rPr lang="ru-RU" sz="3200" dirty="0" err="1" smtClean="0"/>
              <a:t>її</a:t>
            </a:r>
            <a:r>
              <a:rPr lang="ru-RU" sz="3200" dirty="0" smtClean="0"/>
              <a:t> </a:t>
            </a:r>
            <a:r>
              <a:rPr lang="ru-RU" sz="3200" dirty="0" err="1" smtClean="0"/>
              <a:t>обробки</a:t>
            </a:r>
            <a:r>
              <a:rPr lang="ru-RU" sz="3200" dirty="0" smtClean="0"/>
              <a:t>. </a:t>
            </a:r>
          </a:p>
          <a:p>
            <a:r>
              <a:rPr lang="ru-RU" sz="3200" dirty="0" err="1" smtClean="0"/>
              <a:t>Вже</a:t>
            </a:r>
            <a:r>
              <a:rPr lang="ru-RU" sz="3200" dirty="0" smtClean="0"/>
              <a:t> не один десяток </a:t>
            </a:r>
            <a:r>
              <a:rPr lang="ru-RU" sz="3200" dirty="0" err="1" smtClean="0"/>
              <a:t>київських</a:t>
            </a:r>
            <a:r>
              <a:rPr lang="ru-RU" sz="3200" dirty="0" smtClean="0"/>
              <a:t> </a:t>
            </a:r>
            <a:r>
              <a:rPr lang="ru-RU" sz="3200" dirty="0" err="1" smtClean="0"/>
              <a:t>траулерів</a:t>
            </a:r>
            <a:r>
              <a:rPr lang="ru-RU" sz="3200" dirty="0" smtClean="0"/>
              <a:t> ходить у морях, </a:t>
            </a:r>
            <a:r>
              <a:rPr lang="ru-RU" sz="3200" dirty="0" err="1" smtClean="0"/>
              <a:t>це</a:t>
            </a:r>
            <a:r>
              <a:rPr lang="ru-RU" sz="3200" dirty="0" smtClean="0"/>
              <a:t> </a:t>
            </a:r>
            <a:r>
              <a:rPr lang="ru-RU" sz="3200" dirty="0" err="1" smtClean="0"/>
              <a:t>надійні</a:t>
            </a:r>
            <a:r>
              <a:rPr lang="ru-RU" sz="3200" dirty="0" smtClean="0"/>
              <a:t> судна, </a:t>
            </a:r>
            <a:r>
              <a:rPr lang="ru-RU" sz="3200" dirty="0" err="1" smtClean="0"/>
              <a:t>працювати</a:t>
            </a:r>
            <a:r>
              <a:rPr lang="ru-RU" sz="3200" dirty="0" smtClean="0"/>
              <a:t> на них </a:t>
            </a:r>
            <a:r>
              <a:rPr lang="ru-RU" sz="3200" dirty="0" err="1" smtClean="0"/>
              <a:t>безпечно</a:t>
            </a:r>
            <a:r>
              <a:rPr lang="ru-RU" sz="3200" dirty="0" smtClean="0"/>
              <a:t> </a:t>
            </a:r>
            <a:r>
              <a:rPr lang="ru-RU" sz="3200" dirty="0" err="1" smtClean="0"/>
              <a:t>і</a:t>
            </a:r>
            <a:r>
              <a:rPr lang="ru-RU" sz="3200" dirty="0" smtClean="0"/>
              <a:t> </a:t>
            </a:r>
            <a:r>
              <a:rPr lang="ru-RU" sz="3200" dirty="0" err="1" smtClean="0"/>
              <a:t>зручно</a:t>
            </a:r>
            <a:r>
              <a:rPr lang="ru-RU" sz="3200" dirty="0" smtClean="0"/>
              <a:t> (Вадим </a:t>
            </a:r>
            <a:r>
              <a:rPr lang="ru-RU" sz="3200" dirty="0" err="1" smtClean="0"/>
              <a:t>Собко</a:t>
            </a:r>
            <a:r>
              <a:rPr lang="ru-RU" sz="3200" dirty="0" smtClean="0"/>
              <a:t>, </a:t>
            </a:r>
            <a:r>
              <a:rPr lang="ru-RU" sz="3200" dirty="0" err="1" smtClean="0"/>
              <a:t>Матв</a:t>
            </a:r>
            <a:r>
              <a:rPr lang="ru-RU" sz="3200" dirty="0" smtClean="0"/>
              <a:t>. затока, 1962, 37);</a:t>
            </a:r>
          </a:p>
          <a:p>
            <a:r>
              <a:rPr lang="ru-RU" sz="3200" dirty="0" err="1" smtClean="0"/>
              <a:t>Колектив</a:t>
            </a:r>
            <a:r>
              <a:rPr lang="ru-RU" sz="3200" dirty="0" smtClean="0"/>
              <a:t> </a:t>
            </a:r>
            <a:r>
              <a:rPr lang="ru-RU" sz="3200" dirty="0" err="1" smtClean="0"/>
              <a:t>технологів</a:t>
            </a:r>
            <a:r>
              <a:rPr lang="ru-RU" sz="3200" dirty="0" smtClean="0"/>
              <a:t>.. </a:t>
            </a:r>
            <a:r>
              <a:rPr lang="ru-RU" sz="3200" dirty="0" err="1" smtClean="0"/>
              <a:t>розробив</a:t>
            </a:r>
            <a:r>
              <a:rPr lang="ru-RU" sz="3200" dirty="0" smtClean="0"/>
              <a:t> </a:t>
            </a:r>
            <a:r>
              <a:rPr lang="ru-RU" sz="3200" dirty="0" err="1" smtClean="0"/>
              <a:t>серійну</a:t>
            </a:r>
            <a:r>
              <a:rPr lang="ru-RU" sz="3200" dirty="0" smtClean="0"/>
              <a:t> систему </a:t>
            </a:r>
            <a:r>
              <a:rPr lang="ru-RU" sz="3200" dirty="0" err="1" smtClean="0"/>
              <a:t>спорудження</a:t>
            </a:r>
            <a:r>
              <a:rPr lang="ru-RU" sz="3200" dirty="0" smtClean="0"/>
              <a:t> </a:t>
            </a:r>
            <a:r>
              <a:rPr lang="ru-RU" sz="3200" dirty="0" err="1" smtClean="0"/>
              <a:t>риболовних</a:t>
            </a:r>
            <a:r>
              <a:rPr lang="ru-RU" sz="3200" dirty="0" smtClean="0"/>
              <a:t> </a:t>
            </a:r>
            <a:r>
              <a:rPr lang="ru-RU" sz="3200" dirty="0" err="1" smtClean="0"/>
              <a:t>траулерів</a:t>
            </a:r>
            <a:r>
              <a:rPr lang="ru-RU" sz="3200" dirty="0" smtClean="0"/>
              <a:t> </a:t>
            </a:r>
            <a:r>
              <a:rPr lang="ru-RU" sz="3200" dirty="0" err="1" smtClean="0"/>
              <a:t>поточним</a:t>
            </a:r>
            <a:r>
              <a:rPr lang="ru-RU" sz="3200" dirty="0" smtClean="0"/>
              <a:t> </a:t>
            </a:r>
            <a:r>
              <a:rPr lang="ru-RU" sz="3200" dirty="0" err="1" smtClean="0"/>
              <a:t>великоблочним</a:t>
            </a:r>
            <a:r>
              <a:rPr lang="ru-RU" sz="3200" dirty="0" smtClean="0"/>
              <a:t> методом (Наука </a:t>
            </a:r>
            <a:r>
              <a:rPr lang="ru-RU" sz="3200" dirty="0" err="1" smtClean="0"/>
              <a:t>і</a:t>
            </a:r>
            <a:r>
              <a:rPr lang="ru-RU" sz="3200" dirty="0" smtClean="0"/>
              <a:t> </a:t>
            </a:r>
            <a:r>
              <a:rPr lang="ru-RU" sz="3200" dirty="0" err="1" smtClean="0"/>
              <a:t>життя</a:t>
            </a:r>
            <a:r>
              <a:rPr lang="ru-RU" sz="3200" dirty="0" smtClean="0"/>
              <a:t>, 2, 1957, 17).</a:t>
            </a:r>
          </a:p>
          <a:p>
            <a:pPr>
              <a:buNone/>
            </a:pPr>
            <a:r>
              <a:rPr lang="ru-RU" i="1" dirty="0" smtClean="0">
                <a:hlinkClick r:id="rId2"/>
              </a:rPr>
              <a:t>Словник </a:t>
            </a:r>
            <a:r>
              <a:rPr lang="ru-RU" i="1" dirty="0" err="1" smtClean="0">
                <a:hlinkClick r:id="rId2"/>
              </a:rPr>
              <a:t>української</a:t>
            </a:r>
            <a:r>
              <a:rPr lang="ru-RU" i="1" dirty="0" smtClean="0">
                <a:hlinkClick r:id="rId2"/>
              </a:rPr>
              <a:t> </a:t>
            </a:r>
            <a:r>
              <a:rPr lang="ru-RU" i="1" dirty="0" err="1" smtClean="0">
                <a:hlinkClick r:id="rId2"/>
              </a:rPr>
              <a:t>мови</a:t>
            </a:r>
            <a:r>
              <a:rPr lang="ru-RU" i="1" dirty="0" smtClean="0">
                <a:hlinkClick r:id="rId2"/>
              </a:rPr>
              <a:t>: в 11 томах. — Том 10, 1979. — </a:t>
            </a:r>
            <a:r>
              <a:rPr lang="ru-RU" i="1" dirty="0" err="1" smtClean="0">
                <a:hlinkClick r:id="rId2"/>
              </a:rPr>
              <a:t>Стор</a:t>
            </a:r>
            <a:r>
              <a:rPr lang="ru-RU" i="1" dirty="0" smtClean="0">
                <a:hlinkClick r:id="rId2"/>
              </a:rPr>
              <a:t>. 238.</a:t>
            </a:r>
            <a:endParaRPr lang="ru-RU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090466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Чи набули Ви нових знань з української мови?</a:t>
            </a:r>
            <a:br>
              <a:rPr lang="uk-UA" b="1" dirty="0" smtClean="0"/>
            </a:br>
            <a:r>
              <a:rPr lang="uk-UA" b="1" dirty="0" smtClean="0"/>
              <a:t>А з військової справи?</a:t>
            </a:r>
            <a:br>
              <a:rPr lang="uk-UA" b="1" dirty="0" smtClean="0"/>
            </a:br>
            <a:r>
              <a:rPr lang="uk-UA" b="1" dirty="0" smtClean="0"/>
              <a:t>Чи знадобляться знання, отримані на сьогоднішньому уроці, у Вашому житті?</a:t>
            </a:r>
            <a:br>
              <a:rPr lang="uk-UA" b="1" dirty="0" smtClean="0"/>
            </a:br>
            <a:r>
              <a:rPr lang="uk-UA" b="1" dirty="0" smtClean="0"/>
              <a:t>Як Ви оцінюєте свою роботу на уроці?</a:t>
            </a:r>
            <a:br>
              <a:rPr lang="uk-UA" b="1" dirty="0" smtClean="0"/>
            </a:br>
            <a:endParaRPr lang="ru-RU" b="1" dirty="0"/>
          </a:p>
        </p:txBody>
      </p:sp>
      <p:pic>
        <p:nvPicPr>
          <p:cNvPr id="5" name="Содержимое 4" descr="vopros_jpg_1319708275.jpg$default$332$204$$$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3716542"/>
            <a:ext cx="5112568" cy="31414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ВІТАЮ! ВИ СКЛАЛИ ІСПИТ НА ЗНАННЯ ВІЙСЬКОВОЇ ТЕРМІНОЛОГІЇ!</a:t>
            </a:r>
            <a:endParaRPr lang="ru-RU" b="1" dirty="0"/>
          </a:p>
        </p:txBody>
      </p:sp>
      <p:pic>
        <p:nvPicPr>
          <p:cNvPr id="4" name="Содержимое 3" descr="c_682_dmvs02c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8558776" cy="53444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ДОМАШНЄ ЗАВДАННЯ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І. Із роману Льва Толстого </a:t>
            </a:r>
            <a:r>
              <a:rPr lang="uk-UA" dirty="0" err="1" smtClean="0"/>
              <a:t>“Війна</a:t>
            </a:r>
            <a:r>
              <a:rPr lang="uk-UA" dirty="0" smtClean="0"/>
              <a:t> і </a:t>
            </a:r>
            <a:r>
              <a:rPr lang="uk-UA" dirty="0" err="1" smtClean="0"/>
              <a:t>мир”</a:t>
            </a:r>
            <a:r>
              <a:rPr lang="uk-UA" dirty="0" smtClean="0"/>
              <a:t> виписати два речення з використаною військовою термінологією.</a:t>
            </a:r>
          </a:p>
          <a:p>
            <a:r>
              <a:rPr lang="uk-UA" dirty="0" smtClean="0"/>
              <a:t>Визначити їх походження за тлумачним словником.</a:t>
            </a:r>
          </a:p>
          <a:p>
            <a:r>
              <a:rPr lang="uk-UA" dirty="0" smtClean="0"/>
              <a:t>Перекласти речення українською мовою.</a:t>
            </a:r>
          </a:p>
          <a:p>
            <a:endParaRPr lang="uk-UA" dirty="0" smtClean="0"/>
          </a:p>
          <a:p>
            <a:pPr>
              <a:buNone/>
            </a:pPr>
            <a:r>
              <a:rPr lang="uk-UA" dirty="0" smtClean="0"/>
              <a:t>ІІ. Створити словник військових термінів, до якого внести слова вашого щоденного вжитку.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Використані </a:t>
            </a:r>
            <a:r>
              <a:rPr lang="uk-UA" b="1" dirty="0" err="1" smtClean="0"/>
              <a:t>інтернет-джерела</a:t>
            </a:r>
            <a:r>
              <a:rPr lang="uk-UA" b="1" dirty="0" smtClean="0"/>
              <a:t> (картинки)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sz="2300" u="sng" dirty="0" smtClean="0">
                <a:hlinkClick r:id="rId2"/>
              </a:rPr>
              <a:t>http://900igr.net/kartinki/istorija/Mongolskoe-nashestvie-na-Rus/018-V…</a:t>
            </a:r>
            <a:endParaRPr lang="ru-RU" sz="2300" dirty="0" smtClean="0"/>
          </a:p>
          <a:p>
            <a:pPr lvl="0"/>
            <a:r>
              <a:rPr lang="ru-RU" sz="2300" u="sng" dirty="0" smtClean="0">
                <a:hlinkClick r:id="rId3"/>
              </a:rPr>
              <a:t>http://art.forblabla.com/blog/45366424723/Korabl-v-iskusstve</a:t>
            </a:r>
            <a:endParaRPr lang="ru-RU" sz="2300" dirty="0" smtClean="0"/>
          </a:p>
          <a:p>
            <a:r>
              <a:rPr lang="ru-RU" sz="2300" u="sng" dirty="0" smtClean="0">
                <a:hlinkClick r:id="rId4"/>
              </a:rPr>
              <a:t>http://ufa-prizyv.ru/exhibits/show_e.php?n=1</a:t>
            </a:r>
            <a:endParaRPr lang="ru-RU" sz="2300" u="sng" dirty="0" smtClean="0"/>
          </a:p>
          <a:p>
            <a:r>
              <a:rPr lang="ru-RU" sz="2300" u="sng" dirty="0" smtClean="0">
                <a:hlinkClick r:id="rId5"/>
              </a:rPr>
              <a:t>http://www.1zoom.ru/Армия/обои/230629/z709.8/</a:t>
            </a:r>
            <a:endParaRPr lang="ru-RU" sz="2300" u="sng" dirty="0" smtClean="0"/>
          </a:p>
          <a:p>
            <a:pPr lvl="0"/>
            <a:r>
              <a:rPr lang="ru-RU" sz="2300" u="sng" dirty="0" smtClean="0">
                <a:hlinkClick r:id="rId6"/>
              </a:rPr>
              <a:t>http://otherforum.ru/igry-ot-skuki-soobscheniya-ne-uchityvayutsya/6613…</a:t>
            </a:r>
            <a:endParaRPr lang="ru-RU" sz="2300" dirty="0" smtClean="0"/>
          </a:p>
          <a:p>
            <a:r>
              <a:rPr lang="ru-RU" sz="2300" dirty="0" smtClean="0">
                <a:hlinkClick r:id="rId7"/>
              </a:rPr>
              <a:t>http://je-nny.dreamwidth.org/1385886.html</a:t>
            </a:r>
            <a:endParaRPr lang="ru-RU" sz="2300" dirty="0" smtClean="0"/>
          </a:p>
          <a:p>
            <a:pPr lvl="0"/>
            <a:r>
              <a:rPr lang="ru-RU" sz="2300" u="sng" dirty="0" smtClean="0">
                <a:hlinkClick r:id="rId8"/>
              </a:rPr>
              <a:t>http://russian.rt.com/article/10581</a:t>
            </a:r>
            <a:endParaRPr lang="ru-RU" sz="2300" dirty="0" smtClean="0"/>
          </a:p>
          <a:p>
            <a:pPr lvl="0"/>
            <a:r>
              <a:rPr lang="ru-RU" sz="2300" u="sng" dirty="0" smtClean="0">
                <a:hlinkClick r:id="rId9"/>
              </a:rPr>
              <a:t>http://www.trendhunter.com/trends/bullet-flight-100-the-next-iphone-ki…</a:t>
            </a:r>
            <a:endParaRPr lang="ru-RU" sz="2300" dirty="0" smtClean="0"/>
          </a:p>
          <a:p>
            <a:r>
              <a:rPr lang="ru-RU" sz="2300" u="sng" dirty="0" smtClean="0">
                <a:hlinkClick r:id="rId10"/>
              </a:rPr>
              <a:t>http://www.zakon.kz/4456834-blogger-obnaruzhil-na-rossijjskojj.html</a:t>
            </a:r>
            <a:endParaRPr lang="ru-RU" sz="2300" u="sng" dirty="0" smtClean="0"/>
          </a:p>
          <a:p>
            <a:r>
              <a:rPr lang="ru-RU" sz="2300" dirty="0" smtClean="0">
                <a:hlinkClick r:id="rId11"/>
              </a:rPr>
              <a:t>http://legendlegacyofdragons.rolka.su/viewtopic.php?id=107</a:t>
            </a:r>
            <a:endParaRPr lang="ru-RU" sz="2300" dirty="0" smtClean="0"/>
          </a:p>
          <a:p>
            <a:pPr lvl="0"/>
            <a:r>
              <a:rPr lang="uk-UA" sz="2300" dirty="0" smtClean="0">
                <a:hlinkClick r:id="rId12"/>
              </a:rPr>
              <a:t>http://hayinfo.ru/ru/press/96080.html</a:t>
            </a:r>
            <a:endParaRPr lang="uk-UA" sz="2300" dirty="0" smtClean="0"/>
          </a:p>
          <a:p>
            <a:r>
              <a:rPr lang="ru-RU" sz="2300" dirty="0" smtClean="0">
                <a:hlinkClick r:id="rId13"/>
              </a:rPr>
              <a:t>http://gromrada.rv.ua/page/37/</a:t>
            </a:r>
            <a:endParaRPr lang="ru-RU" sz="2300" dirty="0" smtClean="0"/>
          </a:p>
          <a:p>
            <a:r>
              <a:rPr lang="en-US" sz="2300" dirty="0" smtClean="0">
                <a:latin typeface="Cambria" pitchFamily="18" charset="0"/>
                <a:hlinkClick r:id="rId14"/>
              </a:rPr>
              <a:t>http://fxgeneral.com/forum/index.php?showtopic=254&amp;s</a:t>
            </a:r>
            <a:r>
              <a:rPr lang="en-US" dirty="0" smtClean="0">
                <a:latin typeface="Cambria" pitchFamily="18" charset="0"/>
                <a:hlinkClick r:id="rId14"/>
              </a:rPr>
              <a:t>t=11860</a:t>
            </a:r>
            <a:endParaRPr lang="uk-UA" dirty="0" smtClean="0">
              <a:latin typeface="Cambria" pitchFamily="18" charset="0"/>
            </a:endParaRP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lvl="0"/>
            <a:endParaRPr lang="ru-RU" dirty="0" smtClean="0"/>
          </a:p>
          <a:p>
            <a:endParaRPr lang="ru-RU" u="sng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ВСЬОГО ДОБРОГО! ДО ЗУСТРІЧІ В НОВІЙ ПОДОРОЖІ!</a:t>
            </a:r>
            <a:endParaRPr lang="ru-RU" b="1" dirty="0"/>
          </a:p>
        </p:txBody>
      </p:sp>
      <p:pic>
        <p:nvPicPr>
          <p:cNvPr id="4" name="Содержимое 3" descr="ПОКА!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858962"/>
            <a:ext cx="3749675" cy="3749675"/>
          </a:xfrm>
        </p:spPr>
      </p:pic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З повагою, учитель української мови та літератури </a:t>
            </a:r>
          </a:p>
          <a:p>
            <a:pPr>
              <a:buNone/>
            </a:pPr>
            <a:r>
              <a:rPr lang="uk-UA" dirty="0" smtClean="0"/>
              <a:t>    Перепелиця Л.В.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dirty="0" smtClean="0"/>
              <a:t>Османи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" name="Содержимое 3" descr="1316449706_he224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420888"/>
            <a:ext cx="4638204" cy="3235147"/>
          </a:xfrm>
        </p:spPr>
      </p:pic>
      <p:pic>
        <p:nvPicPr>
          <p:cNvPr id="1026" name="Picture 2" descr="F:\РАБОЧИЙ СТОЛ\ВІДКРИТІ УРОКИ\українська мова\слова іншомовного походження\картинки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3519" y="332656"/>
            <a:ext cx="4320481" cy="2880320"/>
          </a:xfrm>
          <a:prstGeom prst="rect">
            <a:avLst/>
          </a:prstGeom>
          <a:noFill/>
        </p:spPr>
      </p:pic>
      <p:pic>
        <p:nvPicPr>
          <p:cNvPr id="10" name="Содержимое 9" descr="1.jpg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4825640" y="3696053"/>
            <a:ext cx="4318360" cy="2893301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Тюркізми</a:t>
            </a:r>
            <a:r>
              <a:rPr lang="ru-RU" b="1" dirty="0" smtClean="0"/>
              <a:t>, </a:t>
            </a:r>
            <a:r>
              <a:rPr lang="ru-RU" b="1" dirty="0" err="1" smtClean="0"/>
              <a:t>засвоєння</a:t>
            </a:r>
            <a:r>
              <a:rPr lang="ru-RU" b="1" dirty="0" smtClean="0"/>
              <a:t> </a:t>
            </a:r>
            <a:r>
              <a:rPr lang="ru-RU" b="1" dirty="0" err="1" smtClean="0"/>
              <a:t>яких</a:t>
            </a:r>
            <a:r>
              <a:rPr lang="ru-RU" b="1" dirty="0" smtClean="0"/>
              <a:t> </a:t>
            </a:r>
            <a:r>
              <a:rPr lang="ru-RU" b="1" dirty="0" err="1" smtClean="0"/>
              <a:t>почалося</a:t>
            </a:r>
            <a:r>
              <a:rPr lang="ru-RU" b="1" dirty="0" smtClean="0"/>
              <a:t> </a:t>
            </a:r>
            <a:r>
              <a:rPr lang="ru-RU" b="1" dirty="0" err="1" smtClean="0"/>
              <a:t>ще</a:t>
            </a:r>
            <a:r>
              <a:rPr lang="ru-RU" b="1" dirty="0" smtClean="0"/>
              <a:t> в </a:t>
            </a:r>
            <a:r>
              <a:rPr lang="ru-RU" b="1" dirty="0" err="1" smtClean="0"/>
              <a:t>дописемний</a:t>
            </a:r>
            <a:r>
              <a:rPr lang="ru-RU" b="1" dirty="0" smtClean="0"/>
              <a:t> </a:t>
            </a:r>
            <a:r>
              <a:rPr lang="ru-RU" b="1" dirty="0" err="1" smtClean="0"/>
              <a:t>період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800" dirty="0" err="1" smtClean="0">
                <a:solidFill>
                  <a:srgbClr val="FF0000"/>
                </a:solidFill>
              </a:rPr>
              <a:t>кайдани</a:t>
            </a:r>
            <a:r>
              <a:rPr lang="ru-RU" sz="4800" dirty="0" smtClean="0">
                <a:solidFill>
                  <a:srgbClr val="FF0000"/>
                </a:solidFill>
              </a:rPr>
              <a:t>,</a:t>
            </a:r>
            <a:r>
              <a:rPr lang="ru-RU" sz="4800" dirty="0" smtClean="0"/>
              <a:t> </a:t>
            </a:r>
            <a:r>
              <a:rPr lang="ru-RU" sz="4800" dirty="0" err="1" smtClean="0"/>
              <a:t>кинджал</a:t>
            </a:r>
            <a:r>
              <a:rPr lang="ru-RU" sz="4800" dirty="0" smtClean="0"/>
              <a:t>, орда, </a:t>
            </a:r>
            <a:r>
              <a:rPr lang="ru-RU" sz="4800" dirty="0" err="1" smtClean="0"/>
              <a:t>осавул</a:t>
            </a:r>
            <a:r>
              <a:rPr lang="ru-RU" sz="4800" dirty="0" smtClean="0"/>
              <a:t>, </a:t>
            </a:r>
            <a:r>
              <a:rPr lang="ru-RU" sz="4800" dirty="0" err="1" smtClean="0"/>
              <a:t>отаман</a:t>
            </a:r>
            <a:r>
              <a:rPr lang="ru-RU" sz="4800" dirty="0" smtClean="0"/>
              <a:t>, </a:t>
            </a:r>
            <a:r>
              <a:rPr lang="ru-RU" sz="4800" dirty="0" smtClean="0">
                <a:solidFill>
                  <a:srgbClr val="FF0000"/>
                </a:solidFill>
              </a:rPr>
              <a:t>сагайдак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5508104" y="908720"/>
            <a:ext cx="3277673" cy="57359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251520" y="188640"/>
            <a:ext cx="8640960" cy="6408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b="1" dirty="0" smtClean="0"/>
              <a:t>КАЙДА́НИ</a:t>
            </a:r>
            <a:r>
              <a:rPr lang="vi-VN" dirty="0" smtClean="0"/>
              <a:t>, ів, мн.</a:t>
            </a:r>
          </a:p>
          <a:p>
            <a:pPr>
              <a:buNone/>
            </a:pPr>
            <a:r>
              <a:rPr lang="vi-VN" b="1" dirty="0" smtClean="0"/>
              <a:t>1.</a:t>
            </a:r>
            <a:r>
              <a:rPr lang="vi-VN" dirty="0" smtClean="0"/>
              <a:t> Залізні ланцюги з кільцями, що їх заклепують або замикають на руках чи ногах арештованого, в'язня. </a:t>
            </a:r>
            <a:endParaRPr lang="uk-UA" dirty="0" smtClean="0"/>
          </a:p>
          <a:p>
            <a:r>
              <a:rPr lang="vi-VN" dirty="0" smtClean="0"/>
              <a:t>Серед тюрми сидить гетьман Байда, прикований до стовпа; на ногах у його залізні кайдани (Нечуй-Левицький, </a:t>
            </a:r>
            <a:r>
              <a:rPr lang="en-US" dirty="0" smtClean="0"/>
              <a:t>II, 1956, 457);</a:t>
            </a:r>
            <a:endParaRPr lang="uk-UA" dirty="0" smtClean="0"/>
          </a:p>
          <a:p>
            <a:r>
              <a:rPr lang="en-US" dirty="0" smtClean="0"/>
              <a:t> </a:t>
            </a:r>
            <a:r>
              <a:rPr lang="vi-VN" dirty="0" smtClean="0"/>
              <a:t>Як той дуб ти гордо стій. Хай ні зради, ні догани, Ані муки, ні кайдани — Дух зломить не зможуть твій (Борис Грінченко, </a:t>
            </a:r>
            <a:r>
              <a:rPr lang="en-US" dirty="0" smtClean="0"/>
              <a:t>I, 1963, 125); </a:t>
            </a:r>
            <a:endParaRPr lang="uk-UA" dirty="0" smtClean="0"/>
          </a:p>
          <a:p>
            <a:r>
              <a:rPr lang="vi-VN" dirty="0" smtClean="0"/>
              <a:t>Кармелюк стояв з шматками розірваних кайданів на ногах (Василь Кучер, Пов. і опов., 1949, 77). </a:t>
            </a:r>
            <a:endParaRPr lang="uk-UA" dirty="0" smtClean="0"/>
          </a:p>
          <a:p>
            <a:pPr>
              <a:buNone/>
            </a:pPr>
            <a:r>
              <a:rPr lang="ru-RU" i="1" u="sng" dirty="0" smtClean="0">
                <a:hlinkClick r:id="rId2"/>
              </a:rPr>
              <a:t>Словник </a:t>
            </a:r>
            <a:r>
              <a:rPr lang="ru-RU" i="1" u="sng" dirty="0" err="1" smtClean="0">
                <a:hlinkClick r:id="rId2"/>
              </a:rPr>
              <a:t>української</a:t>
            </a:r>
            <a:r>
              <a:rPr lang="ru-RU" i="1" u="sng" dirty="0" smtClean="0">
                <a:hlinkClick r:id="rId2"/>
              </a:rPr>
              <a:t> </a:t>
            </a:r>
            <a:r>
              <a:rPr lang="ru-RU" i="1" u="sng" dirty="0" err="1" smtClean="0">
                <a:hlinkClick r:id="rId2"/>
              </a:rPr>
              <a:t>мови</a:t>
            </a:r>
            <a:r>
              <a:rPr lang="ru-RU" i="1" u="sng" dirty="0" smtClean="0">
                <a:hlinkClick r:id="rId2"/>
              </a:rPr>
              <a:t>: в 11 томах. — Том 4, 1973. — </a:t>
            </a:r>
            <a:r>
              <a:rPr lang="ru-RU" i="1" u="sng" dirty="0" err="1" smtClean="0">
                <a:hlinkClick r:id="rId2"/>
              </a:rPr>
              <a:t>Стор</a:t>
            </a:r>
            <a:r>
              <a:rPr lang="ru-RU" i="1" u="sng" dirty="0" smtClean="0">
                <a:hlinkClick r:id="rId2"/>
              </a:rPr>
              <a:t>. 72.</a:t>
            </a:r>
            <a:endParaRPr lang="vi-VN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88640"/>
            <a:ext cx="8712968" cy="6408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vi-VN" b="1" dirty="0" smtClean="0"/>
              <a:t>САГАЙДА́К</a:t>
            </a:r>
            <a:r>
              <a:rPr lang="vi-VN" dirty="0" smtClean="0"/>
              <a:t>, а, чол.</a:t>
            </a:r>
          </a:p>
          <a:p>
            <a:pPr>
              <a:buNone/>
            </a:pPr>
            <a:r>
              <a:rPr lang="vi-VN" b="1" dirty="0" smtClean="0"/>
              <a:t>1.</a:t>
            </a:r>
            <a:r>
              <a:rPr lang="vi-VN" dirty="0" smtClean="0"/>
              <a:t> Шкіряна сумка або дерев'яний футляр для стріл. </a:t>
            </a:r>
            <a:endParaRPr lang="uk-UA" dirty="0" smtClean="0"/>
          </a:p>
          <a:p>
            <a:r>
              <a:rPr lang="vi-VN" dirty="0" smtClean="0"/>
              <a:t>З черепів убитих вони [скіфи] робили чаші для вина, а здерту шкіру вживали на виготовлення сагайдаків (Історія СРСР, </a:t>
            </a:r>
            <a:r>
              <a:rPr lang="en-US" dirty="0" smtClean="0"/>
              <a:t>I, 1956, 15); </a:t>
            </a:r>
            <a:endParaRPr lang="uk-UA" dirty="0" smtClean="0"/>
          </a:p>
          <a:p>
            <a:r>
              <a:rPr lang="vi-VN" dirty="0" smtClean="0"/>
              <a:t>До пояса [воїна] були прив'язані меч і дерев'яний сагайдак, оздоблений бронзовою бляхою (Наука і життя, 7, 1968, 32); </a:t>
            </a:r>
            <a:endParaRPr lang="uk-UA" dirty="0" smtClean="0"/>
          </a:p>
          <a:p>
            <a:r>
              <a:rPr lang="vi-VN" dirty="0" smtClean="0"/>
              <a:t>Схопився [цар] з місця, взяв свій лук і сагайдак зо стрілами (Іван Франко, </a:t>
            </a:r>
            <a:r>
              <a:rPr lang="en-US" dirty="0" smtClean="0"/>
              <a:t>IV, 1950, 141); </a:t>
            </a:r>
            <a:endParaRPr lang="uk-UA" dirty="0" smtClean="0"/>
          </a:p>
          <a:p>
            <a:r>
              <a:rPr lang="vi-VN" dirty="0" smtClean="0"/>
              <a:t>З ранніх літ бродив Віктор по городах і гайках з луком і сагайдаком, усе мітив попасти стрілою в чорну ворону (Павло Автомонов, Коли розлуч. двоє, 1959, 86).</a:t>
            </a:r>
          </a:p>
          <a:p>
            <a:pPr>
              <a:buNone/>
            </a:pPr>
            <a:r>
              <a:rPr lang="ru-RU" i="1" dirty="0" smtClean="0">
                <a:hlinkClick r:id="rId2"/>
              </a:rPr>
              <a:t>Словник </a:t>
            </a:r>
            <a:r>
              <a:rPr lang="ru-RU" i="1" dirty="0" err="1" smtClean="0">
                <a:hlinkClick r:id="rId2"/>
              </a:rPr>
              <a:t>української</a:t>
            </a:r>
            <a:r>
              <a:rPr lang="ru-RU" i="1" dirty="0" smtClean="0">
                <a:hlinkClick r:id="rId2"/>
              </a:rPr>
              <a:t> </a:t>
            </a:r>
            <a:r>
              <a:rPr lang="ru-RU" i="1" dirty="0" err="1" smtClean="0">
                <a:hlinkClick r:id="rId2"/>
              </a:rPr>
              <a:t>мови</a:t>
            </a:r>
            <a:r>
              <a:rPr lang="ru-RU" i="1" dirty="0" smtClean="0">
                <a:hlinkClick r:id="rId2"/>
              </a:rPr>
              <a:t>: в 11 томах. — Том 9, 1978. — </a:t>
            </a:r>
            <a:r>
              <a:rPr lang="ru-RU" i="1" dirty="0" err="1" smtClean="0">
                <a:hlinkClick r:id="rId2"/>
              </a:rPr>
              <a:t>Стор</a:t>
            </a:r>
            <a:r>
              <a:rPr lang="ru-RU" i="1" dirty="0" smtClean="0">
                <a:hlinkClick r:id="rId2"/>
              </a:rPr>
              <a:t>. 8.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dirty="0" smtClean="0"/>
              <a:t>Голландія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7" name="Содержимое 6" descr="голландія карта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4871762" cy="5589240"/>
          </a:xfrm>
        </p:spPr>
      </p:pic>
      <p:pic>
        <p:nvPicPr>
          <p:cNvPr id="8" name="Содержимое 7" descr="Голландія тюльпани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5" y="3535213"/>
            <a:ext cx="4355976" cy="3322787"/>
          </a:xfrm>
        </p:spPr>
      </p:pic>
      <p:pic>
        <p:nvPicPr>
          <p:cNvPr id="2050" name="Picture 2" descr="F:\РАБОЧИЙ СТОЛ\ВІДКРИТІ УРОКИ\українська мова\слова іншомовного походження\картинки\голландія вод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0490" y="1"/>
            <a:ext cx="4293508" cy="321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924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/>
              <a:t>Запозичення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голландської</a:t>
            </a:r>
            <a:r>
              <a:rPr lang="ru-RU" b="1" dirty="0" smtClean="0"/>
              <a:t> </a:t>
            </a:r>
            <a:r>
              <a:rPr lang="ru-RU" b="1" dirty="0" err="1" smtClean="0"/>
              <a:t>мови</a:t>
            </a:r>
            <a:r>
              <a:rPr lang="ru-RU" b="1" dirty="0" smtClean="0"/>
              <a:t> -  </a:t>
            </a:r>
            <a:r>
              <a:rPr lang="ru-RU" b="1" dirty="0" err="1" smtClean="0"/>
              <a:t>терміни</a:t>
            </a:r>
            <a:r>
              <a:rPr lang="ru-RU" b="1" dirty="0" smtClean="0"/>
              <a:t> </a:t>
            </a:r>
            <a:r>
              <a:rPr lang="ru-RU" b="1" dirty="0" err="1" smtClean="0"/>
              <a:t>мореплавства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суднобудування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4139952" cy="4853136"/>
          </a:xfrm>
        </p:spPr>
        <p:txBody>
          <a:bodyPr>
            <a:noAutofit/>
          </a:bodyPr>
          <a:lstStyle/>
          <a:p>
            <a:r>
              <a:rPr lang="ru-RU" sz="4400" dirty="0" smtClean="0"/>
              <a:t>гавань, шлюпка, матрос, боцман, </a:t>
            </a:r>
            <a:r>
              <a:rPr lang="ru-RU" sz="4400" dirty="0" smtClean="0">
                <a:solidFill>
                  <a:srgbClr val="FF0000"/>
                </a:solidFill>
              </a:rPr>
              <a:t>рейд,</a:t>
            </a:r>
            <a:r>
              <a:rPr lang="ru-RU" sz="4400" dirty="0" smtClean="0"/>
              <a:t> </a:t>
            </a:r>
            <a:r>
              <a:rPr lang="ru-RU" sz="4400" dirty="0" err="1" smtClean="0"/>
              <a:t>верф</a:t>
            </a:r>
            <a:r>
              <a:rPr lang="ru-RU" sz="4400" dirty="0" smtClean="0"/>
              <a:t>, дамба, </a:t>
            </a:r>
            <a:r>
              <a:rPr lang="ru-RU" sz="4400" dirty="0" smtClean="0">
                <a:solidFill>
                  <a:srgbClr val="FF0000"/>
                </a:solidFill>
              </a:rPr>
              <a:t>фарватер, </a:t>
            </a:r>
            <a:r>
              <a:rPr lang="ru-RU" sz="4400" dirty="0" smtClean="0"/>
              <a:t>руль</a:t>
            </a:r>
            <a:endParaRPr lang="ru-RU" sz="4400" dirty="0"/>
          </a:p>
        </p:txBody>
      </p:sp>
      <p:pic>
        <p:nvPicPr>
          <p:cNvPr id="5" name="Содержимое 4" descr="2 голландія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779912" y="3356992"/>
            <a:ext cx="5087010" cy="3285425"/>
          </a:xfrm>
        </p:spPr>
      </p:pic>
      <p:pic>
        <p:nvPicPr>
          <p:cNvPr id="1026" name="Picture 2" descr="F:\РАБОЧИЙ СТОЛ\ВІДКРИТІ УРОКИ\українська мова\слова іншомовного походження\картинки\матрос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340768"/>
            <a:ext cx="2616035" cy="19672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251520" y="188640"/>
            <a:ext cx="8712968" cy="6408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РЕЙД</a:t>
            </a:r>
            <a:r>
              <a:rPr lang="ru-RU" dirty="0" smtClean="0"/>
              <a:t> 2, у, </a:t>
            </a:r>
            <a:r>
              <a:rPr lang="ru-RU" dirty="0" err="1" smtClean="0"/>
              <a:t>чол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/>
              <a:t>1.</a:t>
            </a:r>
            <a:r>
              <a:rPr lang="ru-RU" dirty="0" smtClean="0"/>
              <a:t> </a:t>
            </a:r>
            <a:r>
              <a:rPr lang="ru-RU" dirty="0" err="1" smtClean="0"/>
              <a:t>військ</a:t>
            </a:r>
            <a:r>
              <a:rPr lang="ru-RU" dirty="0" smtClean="0"/>
              <a:t>. </a:t>
            </a:r>
            <a:r>
              <a:rPr lang="ru-RU" dirty="0" err="1" smtClean="0"/>
              <a:t>Проникнення</a:t>
            </a:r>
            <a:r>
              <a:rPr lang="ru-RU" dirty="0" smtClean="0"/>
              <a:t> </a:t>
            </a:r>
            <a:r>
              <a:rPr lang="ru-RU" dirty="0" err="1" smtClean="0"/>
              <a:t>військових</a:t>
            </a:r>
            <a:r>
              <a:rPr lang="ru-RU" dirty="0" smtClean="0"/>
              <a:t> </a:t>
            </a:r>
            <a:r>
              <a:rPr lang="ru-RU" dirty="0" err="1" smtClean="0"/>
              <a:t>частин</a:t>
            </a:r>
            <a:r>
              <a:rPr lang="ru-RU" dirty="0" smtClean="0"/>
              <a:t> у </a:t>
            </a:r>
            <a:r>
              <a:rPr lang="ru-RU" dirty="0" err="1" smtClean="0"/>
              <a:t>тил</a:t>
            </a:r>
            <a:r>
              <a:rPr lang="ru-RU" dirty="0" smtClean="0"/>
              <a:t> ворога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певною</a:t>
            </a:r>
            <a:r>
              <a:rPr lang="ru-RU" dirty="0" smtClean="0"/>
              <a:t> метою. </a:t>
            </a:r>
          </a:p>
          <a:p>
            <a:r>
              <a:rPr lang="ru-RU" dirty="0" err="1" smtClean="0"/>
              <a:t>Підпільний</a:t>
            </a:r>
            <a:r>
              <a:rPr lang="ru-RU" dirty="0" smtClean="0"/>
              <a:t> обком </a:t>
            </a:r>
            <a:r>
              <a:rPr lang="ru-RU" dirty="0" err="1" smtClean="0"/>
              <a:t>і</a:t>
            </a:r>
            <a:r>
              <a:rPr lang="ru-RU" dirty="0" smtClean="0"/>
              <a:t> райком разом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командуванням</a:t>
            </a:r>
            <a:r>
              <a:rPr lang="ru-RU" dirty="0" smtClean="0"/>
              <a:t> загону </a:t>
            </a:r>
            <a:r>
              <a:rPr lang="ru-RU" dirty="0" err="1" smtClean="0"/>
              <a:t>розробили</a:t>
            </a:r>
            <a:r>
              <a:rPr lang="ru-RU" dirty="0" smtClean="0"/>
              <a:t> план рейду в </a:t>
            </a:r>
            <a:r>
              <a:rPr lang="ru-RU" dirty="0" err="1" smtClean="0"/>
              <a:t>західні</a:t>
            </a:r>
            <a:r>
              <a:rPr lang="ru-RU" dirty="0" smtClean="0"/>
              <a:t> </a:t>
            </a:r>
            <a:r>
              <a:rPr lang="ru-RU" dirty="0" err="1" smtClean="0"/>
              <a:t>області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 (Михайло Стельмах, Вел. </a:t>
            </a:r>
            <a:r>
              <a:rPr lang="ru-RU" dirty="0" err="1" smtClean="0"/>
              <a:t>рідня</a:t>
            </a:r>
            <a:r>
              <a:rPr lang="ru-RU" dirty="0" smtClean="0"/>
              <a:t>, 1951, 757);</a:t>
            </a:r>
          </a:p>
          <a:p>
            <a:r>
              <a:rPr lang="ru-RU" dirty="0" err="1" smtClean="0"/>
              <a:t>Пригадувалися</a:t>
            </a:r>
            <a:r>
              <a:rPr lang="ru-RU" dirty="0" smtClean="0"/>
              <a:t> </a:t>
            </a:r>
            <a:r>
              <a:rPr lang="ru-RU" dirty="0" err="1" smtClean="0"/>
              <a:t>інші</a:t>
            </a:r>
            <a:r>
              <a:rPr lang="ru-RU" dirty="0" smtClean="0"/>
              <a:t> </a:t>
            </a:r>
            <a:r>
              <a:rPr lang="ru-RU" dirty="0" err="1" smtClean="0"/>
              <a:t>розмерзлі</a:t>
            </a:r>
            <a:r>
              <a:rPr lang="ru-RU" dirty="0" smtClean="0"/>
              <a:t> шляхи — наш </a:t>
            </a:r>
            <a:r>
              <a:rPr lang="ru-RU" dirty="0" err="1" smtClean="0"/>
              <a:t>танковий</a:t>
            </a:r>
            <a:r>
              <a:rPr lang="ru-RU" dirty="0" smtClean="0"/>
              <a:t> рейд на Одесу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Нижнього</a:t>
            </a:r>
            <a:r>
              <a:rPr lang="ru-RU" dirty="0" smtClean="0"/>
              <a:t> </a:t>
            </a:r>
            <a:r>
              <a:rPr lang="ru-RU" dirty="0" err="1" smtClean="0"/>
              <a:t>Дніпра</a:t>
            </a:r>
            <a:r>
              <a:rPr lang="ru-RU" dirty="0" smtClean="0"/>
              <a:t> (</a:t>
            </a:r>
            <a:r>
              <a:rPr lang="ru-RU" dirty="0" err="1" smtClean="0"/>
              <a:t>Микола</a:t>
            </a:r>
            <a:r>
              <a:rPr lang="ru-RU" dirty="0" smtClean="0"/>
              <a:t> </a:t>
            </a:r>
            <a:r>
              <a:rPr lang="ru-RU" dirty="0" err="1" smtClean="0"/>
              <a:t>Рудь</a:t>
            </a:r>
            <a:r>
              <a:rPr lang="ru-RU" dirty="0" smtClean="0"/>
              <a:t>, </a:t>
            </a:r>
            <a:r>
              <a:rPr lang="ru-RU" dirty="0" err="1" smtClean="0"/>
              <a:t>Гомін</a:t>
            </a:r>
            <a:r>
              <a:rPr lang="ru-RU" dirty="0" smtClean="0"/>
              <a:t>.., 1959, 163);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Ліс</a:t>
            </a:r>
            <a:r>
              <a:rPr lang="ru-RU" dirty="0" smtClean="0"/>
              <a:t> — </a:t>
            </a:r>
            <a:r>
              <a:rPr lang="ru-RU" dirty="0" err="1" smtClean="0"/>
              <a:t>найнадійніший</a:t>
            </a:r>
            <a:r>
              <a:rPr lang="ru-RU" dirty="0" smtClean="0"/>
              <a:t> друг </a:t>
            </a:r>
            <a:r>
              <a:rPr lang="ru-RU" dirty="0" err="1" smtClean="0"/>
              <a:t>партизанів</a:t>
            </a:r>
            <a:r>
              <a:rPr lang="ru-RU" dirty="0" smtClean="0"/>
              <a:t>. </a:t>
            </a:r>
            <a:r>
              <a:rPr lang="ru-RU" dirty="0" err="1" smtClean="0"/>
              <a:t>Звідси</a:t>
            </a:r>
            <a:r>
              <a:rPr lang="ru-RU" dirty="0" smtClean="0"/>
              <a:t> вони </a:t>
            </a:r>
            <a:r>
              <a:rPr lang="ru-RU" dirty="0" err="1" smtClean="0"/>
              <a:t>щодня</a:t>
            </a:r>
            <a:r>
              <a:rPr lang="ru-RU" dirty="0" smtClean="0"/>
              <a:t> </a:t>
            </a:r>
            <a:r>
              <a:rPr lang="ru-RU" dirty="0" err="1" smtClean="0"/>
              <a:t>робили</a:t>
            </a:r>
            <a:r>
              <a:rPr lang="ru-RU" dirty="0" smtClean="0"/>
              <a:t> </a:t>
            </a:r>
            <a:r>
              <a:rPr lang="ru-RU" dirty="0" err="1" smtClean="0"/>
              <a:t>рейди</a:t>
            </a:r>
            <a:r>
              <a:rPr lang="ru-RU" dirty="0" smtClean="0"/>
              <a:t>, </a:t>
            </a:r>
            <a:r>
              <a:rPr lang="ru-RU" dirty="0" err="1" smtClean="0"/>
              <a:t>підстерігаючи</a:t>
            </a:r>
            <a:r>
              <a:rPr lang="ru-RU" dirty="0" smtClean="0"/>
              <a:t> на шляхах </a:t>
            </a:r>
            <a:r>
              <a:rPr lang="ru-RU" dirty="0" err="1" smtClean="0"/>
              <a:t>обози</a:t>
            </a:r>
            <a:r>
              <a:rPr lang="ru-RU" dirty="0" smtClean="0"/>
              <a:t>, нападали на </a:t>
            </a:r>
            <a:r>
              <a:rPr lang="ru-RU" dirty="0" err="1" smtClean="0"/>
              <a:t>французів</a:t>
            </a:r>
            <a:r>
              <a:rPr lang="ru-RU" dirty="0" smtClean="0"/>
              <a:t> (</a:t>
            </a:r>
            <a:r>
              <a:rPr lang="ru-RU" dirty="0" err="1" smtClean="0"/>
              <a:t>Панас</a:t>
            </a:r>
            <a:r>
              <a:rPr lang="ru-RU" dirty="0" smtClean="0"/>
              <a:t> </a:t>
            </a:r>
            <a:r>
              <a:rPr lang="ru-RU" dirty="0" err="1" smtClean="0"/>
              <a:t>Кочура</a:t>
            </a:r>
            <a:r>
              <a:rPr lang="ru-RU" dirty="0" smtClean="0"/>
              <a:t>, Зол. грамота, 1960, 368).</a:t>
            </a:r>
          </a:p>
          <a:p>
            <a:pPr>
              <a:buNone/>
            </a:pPr>
            <a:r>
              <a:rPr lang="ru-RU" i="1" u="sng" dirty="0" smtClean="0">
                <a:hlinkClick r:id="rId2"/>
              </a:rPr>
              <a:t>Словник </a:t>
            </a:r>
            <a:r>
              <a:rPr lang="ru-RU" i="1" u="sng" dirty="0" err="1" smtClean="0">
                <a:hlinkClick r:id="rId2"/>
              </a:rPr>
              <a:t>української</a:t>
            </a:r>
            <a:r>
              <a:rPr lang="ru-RU" i="1" u="sng" dirty="0" smtClean="0">
                <a:hlinkClick r:id="rId2"/>
              </a:rPr>
              <a:t> </a:t>
            </a:r>
            <a:r>
              <a:rPr lang="ru-RU" i="1" u="sng" dirty="0" err="1" smtClean="0">
                <a:hlinkClick r:id="rId2"/>
              </a:rPr>
              <a:t>мови</a:t>
            </a:r>
            <a:r>
              <a:rPr lang="ru-RU" i="1" u="sng" dirty="0" smtClean="0">
                <a:hlinkClick r:id="rId2"/>
              </a:rPr>
              <a:t>: в 11 томах. — Том 8, 1977. — </a:t>
            </a:r>
            <a:r>
              <a:rPr lang="ru-RU" i="1" u="sng" dirty="0" err="1" smtClean="0">
                <a:hlinkClick r:id="rId2"/>
              </a:rPr>
              <a:t>Стор</a:t>
            </a:r>
            <a:r>
              <a:rPr lang="ru-RU" i="1" u="sng" dirty="0" smtClean="0">
                <a:hlinkClick r:id="rId2"/>
              </a:rPr>
              <a:t>. 490.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671</TotalTime>
  <Words>354</Words>
  <Application>Microsoft Office PowerPoint</Application>
  <PresentationFormat>Экран (4:3)</PresentationFormat>
  <Paragraphs>119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Справедливость</vt:lpstr>
      <vt:lpstr>СЛОВА ІНШОМОВНОГО ПОХОДЖЕННЯ</vt:lpstr>
      <vt:lpstr>Власне українські військові терміни</vt:lpstr>
      <vt:lpstr>Османи </vt:lpstr>
      <vt:lpstr>Тюркізми, засвоєння яких почалося ще в дописемний період</vt:lpstr>
      <vt:lpstr> </vt:lpstr>
      <vt:lpstr>Слайд 6</vt:lpstr>
      <vt:lpstr>Голландія </vt:lpstr>
      <vt:lpstr>Запозичення з голландської мови -  терміни мореплавства і суднобудування </vt:lpstr>
      <vt:lpstr>Слайд 9</vt:lpstr>
      <vt:lpstr>Слайд 10</vt:lpstr>
      <vt:lpstr>Германія </vt:lpstr>
      <vt:lpstr>Німецька військова термінологія</vt:lpstr>
      <vt:lpstr>Слайд 13</vt:lpstr>
      <vt:lpstr>Слайд 14</vt:lpstr>
      <vt:lpstr>Франція </vt:lpstr>
      <vt:lpstr>Військова лексика, запозичена із французької мови</vt:lpstr>
      <vt:lpstr>Слайд 17</vt:lpstr>
      <vt:lpstr>Слайд 18</vt:lpstr>
      <vt:lpstr>Англія </vt:lpstr>
      <vt:lpstr>Поняття мореплавства і військової справи, що прийшли в українську мову з англійської</vt:lpstr>
      <vt:lpstr>Слайд 21</vt:lpstr>
      <vt:lpstr>Слайд 22</vt:lpstr>
      <vt:lpstr>Слайд 23</vt:lpstr>
      <vt:lpstr>Чи набули Ви нових знань з української мови? А з військової справи? Чи знадобляться знання, отримані на сьогоднішньому уроці, у Вашому житті? Як Ви оцінюєте свою роботу на уроці? </vt:lpstr>
      <vt:lpstr>ВІТАЮ! ВИ СКЛАЛИ ІСПИТ НА ЗНАННЯ ВІЙСЬКОВОЇ ТЕРМІНОЛОГІЇ!</vt:lpstr>
      <vt:lpstr>ДОМАШНЄ ЗАВДАННЯ</vt:lpstr>
      <vt:lpstr>Використані інтернет-джерела (картинки)</vt:lpstr>
      <vt:lpstr>ВСЬОГО ДОБРОГО! ДО ЗУСТРІЧІ В НОВІЙ ПОДОРОЖІ!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packard bell</dc:creator>
  <cp:lastModifiedBy>Я</cp:lastModifiedBy>
  <cp:revision>5</cp:revision>
  <dcterms:created xsi:type="dcterms:W3CDTF">2014-11-29T21:42:55Z</dcterms:created>
  <dcterms:modified xsi:type="dcterms:W3CDTF">2014-12-14T19:58:01Z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877345</vt:lpwstr>
  </property>
  <property fmtid="{D5CDD505-2E9C-101B-9397-08002B2CF9AE}" name="NXPowerLiteVersion" pid="3">
    <vt:lpwstr>D4.1.4</vt:lpwstr>
  </property>
</Properties>
</file>