
<file path=[Content_Types].xml><?xml version="1.0" encoding="utf-8"?>
<Types xmlns="http://schemas.openxmlformats.org/package/2006/content-types">
  <Default ContentType="image/png" Extension="png"/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67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15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22.12.2014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22.12.2014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22.12.2014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22.12.2014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22.12.2014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22.12.2014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22.12.2014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 ?><Relationships xmlns="http://schemas.openxmlformats.org/package/2006/relationships"><Relationship Id="rId3" Target="../media/image10.jpeg" Type="http://schemas.openxmlformats.org/officeDocument/2006/relationships/image"/><Relationship Id="rId2" Target="../media/image9.jpeg" Type="http://schemas.openxmlformats.org/officeDocument/2006/relationships/image"/><Relationship Id="rId1" Target="../slideLayouts/slideLayout2.xml" Type="http://schemas.openxmlformats.org/officeDocument/2006/relationships/slideLayout"/><Relationship Id="rId6" Target="../media/image13.jpeg" Type="http://schemas.openxmlformats.org/officeDocument/2006/relationships/image"/><Relationship Id="rId5" Target="../media/image12.jpeg" Type="http://schemas.openxmlformats.org/officeDocument/2006/relationships/image"/><Relationship Id="rId4" Target="../media/image11.jpeg" Type="http://schemas.openxmlformats.org/officeDocument/2006/relationships/image"/></Relationships>
</file>

<file path=ppt/slides/_rels/slide8.xml.rels><?xml version="1.0" encoding="UTF-8" standalone="yes" ?><Relationships xmlns="http://schemas.openxmlformats.org/package/2006/relationships"><Relationship Id="rId3" Target="../media/image15.jpeg" Type="http://schemas.openxmlformats.org/officeDocument/2006/relationships/image"/><Relationship Id="rId2" Target="../media/image14.jpeg" Type="http://schemas.openxmlformats.org/officeDocument/2006/relationships/image"/><Relationship Id="rId1" Target="../slideLayouts/slideLayout2.xml" Type="http://schemas.openxmlformats.org/officeDocument/2006/relationships/slideLayout"/><Relationship Id="rId5" Target="../media/image17.jpeg" Type="http://schemas.openxmlformats.org/officeDocument/2006/relationships/image"/><Relationship Id="rId4" Target="../media/image16.jpeg" Type="http://schemas.openxmlformats.org/officeDocument/2006/relationships/image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7544" y="5052545"/>
            <a:ext cx="7344815" cy="1112759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88640"/>
            <a:ext cx="8242300" cy="2736304"/>
          </a:xfrm>
        </p:spPr>
        <p:txBody>
          <a:bodyPr/>
          <a:lstStyle/>
          <a:p>
            <a:pPr marL="182880" indent="0" algn="ctr">
              <a:buNone/>
            </a:pPr>
            <a:r>
              <a:rPr lang="uk-UA" sz="4000" dirty="0" smtClean="0"/>
              <a:t>Написання И та І  в кінці прислівників</a:t>
            </a:r>
            <a:br>
              <a:rPr lang="uk-UA" sz="4000" dirty="0" smtClean="0"/>
            </a:br>
            <a:r>
              <a:rPr lang="uk-UA" sz="4000" dirty="0"/>
              <a:t/>
            </a:r>
            <a:br>
              <a:rPr lang="uk-UA" sz="4000" dirty="0"/>
            </a:br>
            <a:r>
              <a:rPr lang="uk-UA" sz="2800" dirty="0" smtClean="0"/>
              <a:t>До Дня народження Т. Г. Шевченка</a:t>
            </a:r>
            <a:endParaRPr lang="ru-RU" sz="2800" dirty="0"/>
          </a:p>
        </p:txBody>
      </p:sp>
      <p:pic>
        <p:nvPicPr>
          <p:cNvPr id="4" name="Picture 6" descr="http://podil.kievcity.gov.ua/files/2014/1/10/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3068960"/>
            <a:ext cx="7848872" cy="3542411"/>
          </a:xfrm>
          <a:prstGeom prst="rect">
            <a:avLst/>
          </a:prstGeom>
          <a:noFill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2300" y="6289"/>
            <a:ext cx="9017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7241045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813376" cy="4209648"/>
          </a:xfrm>
        </p:spPr>
        <p:txBody>
          <a:bodyPr>
            <a:normAutofit fontScale="92500"/>
          </a:bodyPr>
          <a:lstStyle/>
          <a:p>
            <a:pPr marL="45720" indent="0">
              <a:buNone/>
            </a:pPr>
            <a:r>
              <a:rPr lang="uk-UA" sz="4300" b="1" dirty="0"/>
              <a:t>«Лови помилку</a:t>
            </a:r>
            <a:r>
              <a:rPr lang="uk-UA" sz="4300" b="1" dirty="0" smtClean="0"/>
              <a:t>»</a:t>
            </a:r>
            <a:endParaRPr lang="ru-RU" sz="4300" dirty="0"/>
          </a:p>
          <a:p>
            <a:pPr marL="45720" indent="0">
              <a:buNone/>
            </a:pPr>
            <a:endParaRPr lang="uk-UA" dirty="0" smtClean="0"/>
          </a:p>
          <a:p>
            <a:pPr marL="45720" indent="0">
              <a:buNone/>
            </a:pPr>
            <a:r>
              <a:rPr lang="uk-UA" dirty="0" smtClean="0"/>
              <a:t>Записати речення. Знайти помилки </a:t>
            </a:r>
            <a:r>
              <a:rPr lang="uk-UA" dirty="0"/>
              <a:t>в </a:t>
            </a:r>
            <a:r>
              <a:rPr lang="uk-UA" dirty="0" smtClean="0"/>
              <a:t>словах</a:t>
            </a:r>
            <a:endParaRPr lang="ru-RU" dirty="0"/>
          </a:p>
          <a:p>
            <a:pPr marL="45720" indent="0">
              <a:buNone/>
            </a:pPr>
            <a:r>
              <a:rPr lang="ru-RU" i="1" dirty="0" smtClean="0"/>
              <a:t>1</a:t>
            </a:r>
            <a:r>
              <a:rPr lang="uk-UA" i="1" dirty="0" err="1"/>
              <a:t>.Пішла</a:t>
            </a:r>
            <a:r>
              <a:rPr lang="uk-UA" i="1" dirty="0"/>
              <a:t> </a:t>
            </a:r>
            <a:r>
              <a:rPr lang="uk-UA" b="1" i="1" dirty="0"/>
              <a:t>в </a:t>
            </a:r>
            <a:r>
              <a:rPr lang="uk-UA" b="1" i="1" dirty="0" err="1"/>
              <a:t>ноч</a:t>
            </a:r>
            <a:r>
              <a:rPr lang="uk-UA" b="1" i="1" dirty="0"/>
              <a:t>..</a:t>
            </a:r>
            <a:r>
              <a:rPr lang="uk-UA" i="1" dirty="0"/>
              <a:t> до ворожки, щоб поворожити, чи довго їй одинокій на сім світі жити?</a:t>
            </a:r>
            <a:endParaRPr lang="ru-RU" dirty="0"/>
          </a:p>
          <a:p>
            <a:pPr marL="45720" indent="0">
              <a:buNone/>
            </a:pPr>
            <a:r>
              <a:rPr lang="uk-UA" i="1" dirty="0"/>
              <a:t>2. Прийшла…вмилась, напилася, тихо усміхнулась </a:t>
            </a:r>
            <a:r>
              <a:rPr lang="uk-UA" i="1" dirty="0" smtClean="0"/>
              <a:t>,</a:t>
            </a:r>
          </a:p>
          <a:p>
            <a:pPr marL="45720" indent="0">
              <a:buNone/>
            </a:pPr>
            <a:r>
              <a:rPr lang="uk-UA" b="1" i="1" dirty="0" smtClean="0"/>
              <a:t>в </a:t>
            </a:r>
            <a:r>
              <a:rPr lang="uk-UA" b="1" i="1" dirty="0"/>
              <a:t>друге,  в третє</a:t>
            </a:r>
            <a:r>
              <a:rPr lang="uk-UA" i="1" dirty="0"/>
              <a:t> напилася і не оглянулась.</a:t>
            </a:r>
            <a:endParaRPr lang="ru-RU" dirty="0"/>
          </a:p>
          <a:p>
            <a:pPr marL="45720" indent="0">
              <a:buNone/>
            </a:pPr>
            <a:r>
              <a:rPr lang="uk-UA" i="1" dirty="0"/>
              <a:t>3</a:t>
            </a:r>
            <a:r>
              <a:rPr lang="uk-UA" i="1" dirty="0" smtClean="0"/>
              <a:t>. </a:t>
            </a:r>
            <a:r>
              <a:rPr lang="uk-UA" i="1" dirty="0"/>
              <a:t>Плавай, </a:t>
            </a:r>
            <a:r>
              <a:rPr lang="uk-UA" i="1" dirty="0" err="1"/>
              <a:t>плавай</a:t>
            </a:r>
            <a:r>
              <a:rPr lang="uk-UA" i="1" dirty="0"/>
              <a:t>, лебедонько, по синьому морю – рости, </a:t>
            </a:r>
            <a:r>
              <a:rPr lang="uk-UA" i="1" dirty="0" err="1"/>
              <a:t>рости</a:t>
            </a:r>
            <a:r>
              <a:rPr lang="uk-UA" i="1" dirty="0"/>
              <a:t>, </a:t>
            </a:r>
            <a:r>
              <a:rPr lang="uk-UA" i="1" dirty="0" err="1"/>
              <a:t>тополенько</a:t>
            </a:r>
            <a:r>
              <a:rPr lang="uk-UA" i="1" dirty="0"/>
              <a:t>, все </a:t>
            </a:r>
            <a:r>
              <a:rPr lang="uk-UA" b="1" i="1" dirty="0"/>
              <a:t>в гору</a:t>
            </a:r>
            <a:r>
              <a:rPr lang="uk-UA" i="1" dirty="0"/>
              <a:t> та </a:t>
            </a:r>
            <a:r>
              <a:rPr lang="uk-UA" b="1" dirty="0"/>
              <a:t>в гору</a:t>
            </a:r>
            <a:r>
              <a:rPr lang="uk-UA" i="1" dirty="0"/>
              <a:t>.</a:t>
            </a:r>
            <a:endParaRPr lang="ru-RU" dirty="0"/>
          </a:p>
          <a:p>
            <a:pPr marL="45720" indent="0">
              <a:buNone/>
            </a:pPr>
            <a:endParaRPr lang="ru-RU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15" y="0"/>
            <a:ext cx="9017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30725" y="3175"/>
            <a:ext cx="9017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755425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3599349337"/>
              </p:ext>
            </p:extLst>
          </p:nvPr>
        </p:nvGraphicFramePr>
        <p:xfrm>
          <a:off x="971600" y="1726491"/>
          <a:ext cx="7776864" cy="435547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269818"/>
                <a:gridCol w="4507046"/>
              </a:tblGrid>
              <a:tr h="43554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 err="1">
                          <a:effectLst/>
                        </a:rPr>
                        <a:t>Що</a:t>
                      </a:r>
                      <a:r>
                        <a:rPr lang="ru-RU" sz="1200" dirty="0">
                          <a:effectLst/>
                        </a:rPr>
                        <a:t> </a:t>
                      </a:r>
                      <a:r>
                        <a:rPr lang="ru-RU" sz="1200" dirty="0" err="1">
                          <a:effectLst/>
                        </a:rPr>
                        <a:t>маєш</a:t>
                      </a:r>
                      <a:r>
                        <a:rPr lang="ru-RU" sz="1200" dirty="0">
                          <a:effectLst/>
                        </a:rPr>
                        <a:t> </a:t>
                      </a:r>
                      <a:r>
                        <a:rPr lang="ru-RU" sz="1200" dirty="0" err="1">
                          <a:effectLst/>
                        </a:rPr>
                        <a:t>робити</a:t>
                      </a:r>
                      <a:r>
                        <a:rPr lang="ru-RU" sz="1200" dirty="0">
                          <a:effectLst/>
                        </a:rPr>
                        <a:t>, …</a:t>
                      </a:r>
                      <a:endParaRPr lang="ru-RU" sz="11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effectLst/>
                        </a:rPr>
                        <a:t>Без </a:t>
                      </a:r>
                      <a:r>
                        <a:rPr lang="ru-RU" sz="1200" dirty="0" err="1">
                          <a:effectLst/>
                        </a:rPr>
                        <a:t>діла</a:t>
                      </a:r>
                      <a:r>
                        <a:rPr lang="ru-RU" sz="1200" dirty="0">
                          <a:effectLst/>
                        </a:rPr>
                        <a:t> жить — …</a:t>
                      </a:r>
                      <a:endParaRPr lang="ru-RU" sz="11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 err="1">
                          <a:effectLst/>
                        </a:rPr>
                        <a:t>Хто</a:t>
                      </a:r>
                      <a:r>
                        <a:rPr lang="ru-RU" sz="1200" dirty="0">
                          <a:effectLst/>
                        </a:rPr>
                        <a:t> </a:t>
                      </a:r>
                      <a:r>
                        <a:rPr lang="ru-RU" sz="1200" dirty="0" err="1">
                          <a:effectLst/>
                        </a:rPr>
                        <a:t>спішить</a:t>
                      </a:r>
                      <a:r>
                        <a:rPr lang="ru-RU" sz="1200" dirty="0">
                          <a:effectLst/>
                        </a:rPr>
                        <a:t>, …</a:t>
                      </a:r>
                      <a:endParaRPr lang="ru-RU" sz="11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 err="1">
                          <a:effectLst/>
                        </a:rPr>
                        <a:t>Лінивому</a:t>
                      </a:r>
                      <a:r>
                        <a:rPr lang="ru-RU" sz="1200" dirty="0">
                          <a:effectLst/>
                        </a:rPr>
                        <a:t> …</a:t>
                      </a:r>
                      <a:endParaRPr lang="ru-RU" sz="11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 err="1">
                          <a:effectLst/>
                        </a:rPr>
                        <a:t>Грамоті</a:t>
                      </a:r>
                      <a:r>
                        <a:rPr lang="ru-RU" sz="1200" dirty="0">
                          <a:effectLst/>
                        </a:rPr>
                        <a:t> </a:t>
                      </a:r>
                      <a:r>
                        <a:rPr lang="ru-RU" sz="1200" dirty="0" err="1">
                          <a:effectLst/>
                        </a:rPr>
                        <a:t>вчиться</a:t>
                      </a:r>
                      <a:r>
                        <a:rPr lang="ru-RU" sz="1200" dirty="0">
                          <a:effectLst/>
                        </a:rPr>
                        <a:t> — …</a:t>
                      </a:r>
                      <a:endParaRPr lang="ru-RU" sz="11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 err="1">
                          <a:effectLst/>
                        </a:rPr>
                        <a:t>Письменний</a:t>
                      </a:r>
                      <a:r>
                        <a:rPr lang="ru-RU" sz="1200" dirty="0">
                          <a:effectLst/>
                        </a:rPr>
                        <a:t> </a:t>
                      </a:r>
                      <a:r>
                        <a:rPr lang="ru-RU" sz="1200" dirty="0" err="1">
                          <a:effectLst/>
                        </a:rPr>
                        <a:t>бачить</a:t>
                      </a:r>
                      <a:r>
                        <a:rPr lang="ru-RU" sz="1200" dirty="0">
                          <a:effectLst/>
                        </a:rPr>
                        <a:t> </a:t>
                      </a:r>
                      <a:r>
                        <a:rPr lang="ru-RU" sz="1600" dirty="0" err="1">
                          <a:effectLst/>
                        </a:rPr>
                        <a:t>поноч</a:t>
                      </a:r>
                      <a:r>
                        <a:rPr lang="ru-RU" sz="1600" dirty="0">
                          <a:effectLst/>
                        </a:rPr>
                        <a:t>(</a:t>
                      </a:r>
                      <a:r>
                        <a:rPr lang="ru-RU" sz="1600" dirty="0" err="1">
                          <a:effectLst/>
                        </a:rPr>
                        <a:t>и,і</a:t>
                      </a:r>
                      <a:r>
                        <a:rPr lang="ru-RU" sz="1600" dirty="0">
                          <a:effectLst/>
                        </a:rPr>
                        <a:t>)</a:t>
                      </a:r>
                      <a:r>
                        <a:rPr lang="ru-RU" sz="1200" dirty="0">
                          <a:effectLst/>
                        </a:rPr>
                        <a:t> </a:t>
                      </a:r>
                      <a:r>
                        <a:rPr lang="ru-RU" sz="1200" dirty="0" err="1">
                          <a:effectLst/>
                        </a:rPr>
                        <a:t>більше</a:t>
                      </a:r>
                      <a:r>
                        <a:rPr lang="ru-RU" sz="1200" dirty="0">
                          <a:effectLst/>
                        </a:rPr>
                        <a:t>, …</a:t>
                      </a:r>
                      <a:endParaRPr lang="ru-RU" sz="11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 err="1">
                          <a:effectLst/>
                        </a:rPr>
                        <a:t>Хто</a:t>
                      </a:r>
                      <a:r>
                        <a:rPr lang="ru-RU" sz="1200" dirty="0">
                          <a:effectLst/>
                        </a:rPr>
                        <a:t> </a:t>
                      </a:r>
                      <a:r>
                        <a:rPr lang="ru-RU" sz="1200" dirty="0" err="1">
                          <a:effectLst/>
                        </a:rPr>
                        <a:t>нічого</a:t>
                      </a:r>
                      <a:r>
                        <a:rPr lang="ru-RU" sz="1200" dirty="0">
                          <a:effectLst/>
                        </a:rPr>
                        <a:t> не </a:t>
                      </a:r>
                      <a:r>
                        <a:rPr lang="ru-RU" sz="1200" dirty="0" err="1">
                          <a:effectLst/>
                        </a:rPr>
                        <a:t>робить</a:t>
                      </a:r>
                      <a:r>
                        <a:rPr lang="ru-RU" sz="1200" dirty="0">
                          <a:effectLst/>
                        </a:rPr>
                        <a:t>, …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effectLst/>
                        </a:rPr>
                        <a:t>все </a:t>
                      </a:r>
                      <a:r>
                        <a:rPr lang="ru-RU" sz="1200" dirty="0" err="1">
                          <a:effectLst/>
                        </a:rPr>
                        <a:t>нікол</a:t>
                      </a:r>
                      <a:r>
                        <a:rPr lang="ru-RU" sz="1200" dirty="0">
                          <a:effectLst/>
                        </a:rPr>
                        <a:t>(</a:t>
                      </a:r>
                      <a:r>
                        <a:rPr lang="ru-RU" sz="1200" dirty="0" err="1">
                          <a:effectLst/>
                        </a:rPr>
                        <a:t>и,і</a:t>
                      </a:r>
                      <a:r>
                        <a:rPr lang="ru-RU" sz="1200" dirty="0">
                          <a:effectLst/>
                        </a:rPr>
                        <a:t>).</a:t>
                      </a:r>
                      <a:endParaRPr lang="ru-RU" sz="11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effectLst/>
                        </a:rPr>
                        <a:t>той </a:t>
                      </a:r>
                      <a:r>
                        <a:rPr lang="ru-RU" sz="1200" dirty="0" err="1">
                          <a:effectLst/>
                        </a:rPr>
                        <a:t>нікол</a:t>
                      </a:r>
                      <a:r>
                        <a:rPr lang="ru-RU" sz="1200" dirty="0">
                          <a:effectLst/>
                        </a:rPr>
                        <a:t>(</a:t>
                      </a:r>
                      <a:r>
                        <a:rPr lang="ru-RU" sz="1200" dirty="0" err="1">
                          <a:effectLst/>
                        </a:rPr>
                        <a:t>и,і</a:t>
                      </a:r>
                      <a:r>
                        <a:rPr lang="ru-RU" sz="1200" dirty="0">
                          <a:effectLst/>
                        </a:rPr>
                        <a:t>) не </a:t>
                      </a:r>
                      <a:r>
                        <a:rPr lang="ru-RU" sz="1200" dirty="0" err="1">
                          <a:effectLst/>
                        </a:rPr>
                        <a:t>має</a:t>
                      </a:r>
                      <a:r>
                        <a:rPr lang="ru-RU" sz="1200" dirty="0">
                          <a:effectLst/>
                        </a:rPr>
                        <a:t> часу.</a:t>
                      </a:r>
                      <a:endParaRPr lang="ru-RU" sz="11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 err="1">
                          <a:effectLst/>
                        </a:rPr>
                        <a:t>завжд</a:t>
                      </a:r>
                      <a:r>
                        <a:rPr lang="ru-RU" sz="1200" dirty="0">
                          <a:effectLst/>
                        </a:rPr>
                        <a:t>(</a:t>
                      </a:r>
                      <a:r>
                        <a:rPr lang="ru-RU" sz="1200" dirty="0" err="1">
                          <a:effectLst/>
                        </a:rPr>
                        <a:t>и,і</a:t>
                      </a:r>
                      <a:r>
                        <a:rPr lang="ru-RU" sz="1200" dirty="0">
                          <a:effectLst/>
                        </a:rPr>
                        <a:t>) пригодиться.</a:t>
                      </a:r>
                      <a:endParaRPr lang="ru-RU" sz="11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effectLst/>
                        </a:rPr>
                        <a:t>то </a:t>
                      </a:r>
                      <a:r>
                        <a:rPr lang="ru-RU" sz="1200" dirty="0" err="1">
                          <a:effectLst/>
                        </a:rPr>
                        <a:t>зроби</a:t>
                      </a:r>
                      <a:r>
                        <a:rPr lang="ru-RU" sz="1200" dirty="0">
                          <a:effectLst/>
                        </a:rPr>
                        <a:t> </a:t>
                      </a:r>
                      <a:r>
                        <a:rPr lang="ru-RU" sz="1200" dirty="0" err="1">
                          <a:effectLst/>
                        </a:rPr>
                        <a:t>сьогодн</a:t>
                      </a:r>
                      <a:r>
                        <a:rPr lang="ru-RU" sz="1200" dirty="0">
                          <a:effectLst/>
                        </a:rPr>
                        <a:t>(</a:t>
                      </a:r>
                      <a:r>
                        <a:rPr lang="ru-RU" sz="1200" dirty="0" err="1">
                          <a:effectLst/>
                        </a:rPr>
                        <a:t>и,і</a:t>
                      </a:r>
                      <a:r>
                        <a:rPr lang="ru-RU" sz="1200" dirty="0">
                          <a:effectLst/>
                        </a:rPr>
                        <a:t>).</a:t>
                      </a:r>
                      <a:endParaRPr lang="ru-RU" sz="11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effectLst/>
                        </a:rPr>
                        <a:t>як </a:t>
                      </a:r>
                      <a:r>
                        <a:rPr lang="ru-RU" sz="1200" dirty="0" err="1">
                          <a:effectLst/>
                        </a:rPr>
                        <a:t>неписьменний</a:t>
                      </a:r>
                      <a:r>
                        <a:rPr lang="ru-RU" sz="1200" dirty="0">
                          <a:effectLst/>
                        </a:rPr>
                        <a:t> </a:t>
                      </a:r>
                      <a:r>
                        <a:rPr lang="ru-RU" sz="1200" dirty="0" err="1">
                          <a:effectLst/>
                        </a:rPr>
                        <a:t>удень</a:t>
                      </a:r>
                      <a:r>
                        <a:rPr lang="ru-RU" sz="1200" dirty="0">
                          <a:effectLst/>
                        </a:rPr>
                        <a:t>.</a:t>
                      </a:r>
                      <a:endParaRPr lang="ru-RU" sz="11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 err="1">
                          <a:effectLst/>
                        </a:rPr>
                        <a:t>тільк</a:t>
                      </a:r>
                      <a:r>
                        <a:rPr lang="ru-RU" sz="1200" dirty="0">
                          <a:effectLst/>
                        </a:rPr>
                        <a:t>(</a:t>
                      </a:r>
                      <a:r>
                        <a:rPr lang="ru-RU" sz="1200" dirty="0" err="1">
                          <a:effectLst/>
                        </a:rPr>
                        <a:t>и,і</a:t>
                      </a:r>
                      <a:r>
                        <a:rPr lang="ru-RU" sz="1200" dirty="0">
                          <a:effectLst/>
                        </a:rPr>
                        <a:t>) небо коптить.</a:t>
                      </a:r>
                      <a:endParaRPr lang="ru-RU" sz="11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effectLst/>
                        </a:rPr>
                        <a:t>той </a:t>
                      </a:r>
                      <a:r>
                        <a:rPr lang="ru-RU" sz="1200" dirty="0" err="1">
                          <a:effectLst/>
                        </a:rPr>
                        <a:t>двіч</a:t>
                      </a:r>
                      <a:r>
                        <a:rPr lang="ru-RU" sz="1200" dirty="0">
                          <a:effectLst/>
                        </a:rPr>
                        <a:t>(</a:t>
                      </a:r>
                      <a:r>
                        <a:rPr lang="ru-RU" sz="1200" dirty="0" err="1">
                          <a:effectLst/>
                        </a:rPr>
                        <a:t>и,і</a:t>
                      </a:r>
                      <a:r>
                        <a:rPr lang="ru-RU" sz="1200" dirty="0">
                          <a:effectLst/>
                        </a:rPr>
                        <a:t>) </a:t>
                      </a:r>
                      <a:r>
                        <a:rPr lang="ru-RU" sz="1200" dirty="0" err="1">
                          <a:effectLst/>
                        </a:rPr>
                        <a:t>робить</a:t>
                      </a:r>
                      <a:r>
                        <a:rPr lang="ru-RU" sz="1200" dirty="0">
                          <a:effectLst/>
                        </a:rPr>
                        <a:t>.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755576" y="3863"/>
            <a:ext cx="7992888" cy="1708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             </a:t>
            </a:r>
            <a:r>
              <a:rPr kumimoji="0" lang="ru-RU" altLang="ru-RU" sz="32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Дослідження-відновлення</a:t>
            </a:r>
            <a:r>
              <a:rPr kumimoji="0" lang="uk-UA" alt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</a:t>
            </a:r>
            <a:r>
              <a:rPr kumimoji="0" lang="uk-UA" alt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alt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     </a:t>
            </a:r>
            <a:r>
              <a:rPr kumimoji="0" lang="ru-RU" alt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Відновити</a:t>
            </a: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й </a:t>
            </a:r>
            <a:r>
              <a:rPr kumimoji="0" lang="ru-RU" alt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записати</a:t>
            </a: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alt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прислів’я</a:t>
            </a: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alt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дібравши</a:t>
            </a: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alt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їх</a:t>
            </a: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alt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продовження</a:t>
            </a: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з </a:t>
            </a:r>
            <a:r>
              <a:rPr kumimoji="0" lang="ru-RU" alt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другої</a:t>
            </a: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колонки. </a:t>
            </a: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793073"/>
            <a:ext cx="9144000" cy="1085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7766402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260648"/>
            <a:ext cx="6696744" cy="1368152"/>
          </a:xfrm>
        </p:spPr>
        <p:txBody>
          <a:bodyPr/>
          <a:lstStyle/>
          <a:p>
            <a:pPr marL="0" indent="0" algn="ctr">
              <a:buNone/>
            </a:pPr>
            <a:r>
              <a:rPr lang="uk-UA" sz="3200" dirty="0">
                <a:effectLst/>
              </a:rPr>
              <a:t>МОЗКОВИЙ ШТУРМ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827584" y="1772816"/>
            <a:ext cx="7704856" cy="4536504"/>
          </a:xfrm>
        </p:spPr>
        <p:txBody>
          <a:bodyPr/>
          <a:lstStyle/>
          <a:p>
            <a:pPr marL="45720" indent="0">
              <a:buNone/>
            </a:pPr>
            <a:r>
              <a:rPr lang="ru-RU" dirty="0" smtClean="0"/>
              <a:t>1. Яка </a:t>
            </a:r>
            <a:r>
              <a:rPr lang="ru-RU" dirty="0" err="1"/>
              <a:t>закономірність</a:t>
            </a:r>
            <a:r>
              <a:rPr lang="ru-RU" dirty="0"/>
              <a:t> </a:t>
            </a:r>
            <a:r>
              <a:rPr lang="ru-RU" dirty="0" err="1"/>
              <a:t>простежується</a:t>
            </a:r>
            <a:r>
              <a:rPr lang="ru-RU" dirty="0"/>
              <a:t> у </a:t>
            </a:r>
            <a:r>
              <a:rPr lang="ru-RU" dirty="0" err="1"/>
              <a:t>вживанні</a:t>
            </a:r>
            <a:r>
              <a:rPr lang="ru-RU" dirty="0"/>
              <a:t> букв </a:t>
            </a:r>
            <a:r>
              <a:rPr lang="ru-RU" sz="2400" b="1" dirty="0"/>
              <a:t>и </a:t>
            </a:r>
            <a:r>
              <a:rPr lang="ru-RU" dirty="0"/>
              <a:t>та </a:t>
            </a:r>
            <a:r>
              <a:rPr lang="ru-RU" sz="2800" b="1" dirty="0"/>
              <a:t>і</a:t>
            </a:r>
            <a:r>
              <a:rPr lang="ru-RU" sz="2800" dirty="0"/>
              <a:t> </a:t>
            </a:r>
            <a:r>
              <a:rPr lang="ru-RU" dirty="0" err="1"/>
              <a:t>наприкінці</a:t>
            </a:r>
            <a:r>
              <a:rPr lang="ru-RU" dirty="0"/>
              <a:t> </a:t>
            </a:r>
            <a:r>
              <a:rPr lang="ru-RU" dirty="0" err="1"/>
              <a:t>прислівників</a:t>
            </a:r>
            <a:r>
              <a:rPr lang="ru-RU" dirty="0" smtClean="0"/>
              <a:t>?</a:t>
            </a:r>
          </a:p>
          <a:p>
            <a:pPr marL="45720" indent="0">
              <a:buNone/>
            </a:pPr>
            <a:endParaRPr lang="uk-UA" dirty="0"/>
          </a:p>
          <a:p>
            <a:pPr marL="45720" indent="0">
              <a:buNone/>
            </a:pPr>
            <a:r>
              <a:rPr lang="ru-RU" dirty="0" smtClean="0"/>
              <a:t>2. </a:t>
            </a:r>
            <a:r>
              <a:rPr lang="ru-RU" sz="2800" dirty="0" smtClean="0"/>
              <a:t>и</a:t>
            </a:r>
            <a:r>
              <a:rPr lang="ru-RU" dirty="0" smtClean="0"/>
              <a:t> </a:t>
            </a:r>
            <a:r>
              <a:rPr lang="ru-RU" dirty="0" err="1"/>
              <a:t>чи</a:t>
            </a:r>
            <a:r>
              <a:rPr lang="ru-RU" dirty="0"/>
              <a:t> </a:t>
            </a:r>
            <a:r>
              <a:rPr lang="ru-RU" sz="2800" b="1" dirty="0"/>
              <a:t>і </a:t>
            </a:r>
            <a:r>
              <a:rPr lang="ru-RU" dirty="0" err="1"/>
              <a:t>потрібно</a:t>
            </a:r>
            <a:r>
              <a:rPr lang="ru-RU" dirty="0"/>
              <a:t> </a:t>
            </a:r>
            <a:r>
              <a:rPr lang="ru-RU" dirty="0" err="1"/>
              <a:t>писати</a:t>
            </a:r>
            <a:r>
              <a:rPr lang="ru-RU" dirty="0"/>
              <a:t> в </a:t>
            </a:r>
            <a:r>
              <a:rPr lang="ru-RU" dirty="0" err="1"/>
              <a:t>кінці</a:t>
            </a:r>
            <a:r>
              <a:rPr lang="ru-RU" dirty="0"/>
              <a:t> </a:t>
            </a:r>
            <a:r>
              <a:rPr lang="ru-RU" dirty="0" err="1"/>
              <a:t>прислівників</a:t>
            </a:r>
            <a:r>
              <a:rPr lang="ru-RU" dirty="0"/>
              <a:t>, </a:t>
            </a:r>
            <a:r>
              <a:rPr lang="ru-RU" dirty="0" err="1"/>
              <a:t>якщо</a:t>
            </a:r>
            <a:r>
              <a:rPr lang="ru-RU" dirty="0"/>
              <a:t> перед </a:t>
            </a:r>
            <a:r>
              <a:rPr lang="ru-RU" dirty="0" err="1"/>
              <a:t>голосним</a:t>
            </a:r>
            <a:r>
              <a:rPr lang="ru-RU" dirty="0"/>
              <a:t> </a:t>
            </a:r>
            <a:r>
              <a:rPr lang="ru-RU" dirty="0" err="1"/>
              <a:t>стоїть</a:t>
            </a:r>
            <a:r>
              <a:rPr lang="ru-RU" dirty="0"/>
              <a:t> </a:t>
            </a:r>
            <a:r>
              <a:rPr lang="ru-RU" dirty="0" err="1"/>
              <a:t>шиплячий</a:t>
            </a:r>
            <a:r>
              <a:rPr lang="ru-RU" dirty="0"/>
              <a:t> </a:t>
            </a:r>
            <a:r>
              <a:rPr lang="ru-RU" dirty="0" err="1"/>
              <a:t>приголосний</a:t>
            </a:r>
            <a:r>
              <a:rPr lang="ru-RU" dirty="0"/>
              <a:t>? Навести </a:t>
            </a:r>
            <a:r>
              <a:rPr lang="ru-RU" dirty="0" err="1"/>
              <a:t>приклади</a:t>
            </a:r>
            <a:r>
              <a:rPr lang="ru-RU" dirty="0"/>
              <a:t> таких </a:t>
            </a:r>
            <a:r>
              <a:rPr lang="ru-RU" dirty="0" err="1"/>
              <a:t>прислівників</a:t>
            </a:r>
            <a:r>
              <a:rPr lang="ru-RU" dirty="0"/>
              <a:t>.</a:t>
            </a:r>
          </a:p>
          <a:p>
            <a:pPr marL="4572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983394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6580" y="0"/>
            <a:ext cx="5979676" cy="6597352"/>
          </a:xfrm>
        </p:spPr>
        <p:txBody>
          <a:bodyPr/>
          <a:lstStyle/>
          <a:p>
            <a:pPr marL="0" indent="0" algn="l">
              <a:lnSpc>
                <a:spcPct val="150000"/>
              </a:lnSpc>
              <a:buNone/>
            </a:pPr>
            <a:r>
              <a:rPr lang="ru-RU" sz="4000" dirty="0"/>
              <a:t>Мета</a:t>
            </a:r>
            <a:r>
              <a:rPr lang="ru-RU" sz="1800" dirty="0"/>
              <a:t>: </a:t>
            </a:r>
            <a:r>
              <a:rPr lang="ru-RU" sz="1800" dirty="0" err="1"/>
              <a:t>ознайомити</a:t>
            </a:r>
            <a:r>
              <a:rPr lang="ru-RU" sz="1800" dirty="0"/>
              <a:t> </a:t>
            </a:r>
            <a:r>
              <a:rPr lang="ru-RU" sz="1800" dirty="0" err="1"/>
              <a:t>семикласників</a:t>
            </a:r>
            <a:r>
              <a:rPr lang="ru-RU" sz="1800" dirty="0"/>
              <a:t> з </a:t>
            </a:r>
            <a:r>
              <a:rPr lang="ru-RU" sz="1800" dirty="0" err="1"/>
              <a:t>основними</a:t>
            </a:r>
            <a:r>
              <a:rPr lang="ru-RU" sz="1800" dirty="0"/>
              <a:t> правилами </a:t>
            </a:r>
            <a:r>
              <a:rPr lang="ru-RU" sz="1800" dirty="0" err="1"/>
              <a:t>правопису</a:t>
            </a:r>
            <a:r>
              <a:rPr lang="ru-RU" sz="1800" dirty="0"/>
              <a:t> </a:t>
            </a:r>
            <a:r>
              <a:rPr lang="ru-RU" sz="1800" dirty="0" err="1"/>
              <a:t>голосних</a:t>
            </a:r>
            <a:r>
              <a:rPr lang="ru-RU" sz="1800" dirty="0"/>
              <a:t> и та і в </a:t>
            </a:r>
            <a:r>
              <a:rPr lang="ru-RU" sz="1800" dirty="0" err="1"/>
              <a:t>кінці</a:t>
            </a:r>
            <a:r>
              <a:rPr lang="ru-RU" sz="1800" dirty="0"/>
              <a:t> </a:t>
            </a:r>
            <a:r>
              <a:rPr lang="ru-RU" sz="1800" dirty="0" err="1"/>
              <a:t>прислівників</a:t>
            </a:r>
            <a:r>
              <a:rPr lang="ru-RU" sz="1800" dirty="0"/>
              <a:t>; </a:t>
            </a: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err="1" smtClean="0"/>
              <a:t>сприяти</a:t>
            </a:r>
            <a:r>
              <a:rPr lang="ru-RU" sz="1800" dirty="0" smtClean="0"/>
              <a:t> </a:t>
            </a:r>
            <a:r>
              <a:rPr lang="ru-RU" sz="1800" dirty="0" err="1"/>
              <a:t>зміцненню</a:t>
            </a:r>
            <a:r>
              <a:rPr lang="ru-RU" sz="1800" dirty="0"/>
              <a:t> </a:t>
            </a:r>
            <a:r>
              <a:rPr lang="ru-RU" sz="1800" dirty="0" err="1"/>
              <a:t>навичок</a:t>
            </a:r>
            <a:r>
              <a:rPr lang="ru-RU" sz="1800" dirty="0"/>
              <a:t> </a:t>
            </a:r>
            <a:r>
              <a:rPr lang="ru-RU" sz="1800" dirty="0" err="1"/>
              <a:t>правопису</a:t>
            </a:r>
            <a:r>
              <a:rPr lang="ru-RU" sz="1800" dirty="0"/>
              <a:t> </a:t>
            </a:r>
            <a:r>
              <a:rPr lang="ru-RU" sz="1800" dirty="0" err="1"/>
              <a:t>прислівників</a:t>
            </a:r>
            <a:r>
              <a:rPr lang="ru-RU" sz="1800" dirty="0"/>
              <a:t> з </a:t>
            </a:r>
            <a:r>
              <a:rPr lang="ru-RU" sz="1800" dirty="0" err="1"/>
              <a:t>відповідною</a:t>
            </a:r>
            <a:r>
              <a:rPr lang="ru-RU" sz="1800" dirty="0"/>
              <a:t> </a:t>
            </a:r>
            <a:r>
              <a:rPr lang="ru-RU" sz="1800" dirty="0" err="1"/>
              <a:t>орфограмою</a:t>
            </a:r>
            <a:r>
              <a:rPr lang="ru-RU" sz="1800" dirty="0"/>
              <a:t>, </a:t>
            </a:r>
            <a:r>
              <a:rPr lang="ru-RU" sz="1800" dirty="0" err="1"/>
              <a:t>пояснювати</a:t>
            </a:r>
            <a:r>
              <a:rPr lang="ru-RU" sz="1800" dirty="0"/>
              <a:t> </a:t>
            </a:r>
            <a:r>
              <a:rPr lang="ru-RU" sz="1800" dirty="0" err="1"/>
              <a:t>її</a:t>
            </a:r>
            <a:r>
              <a:rPr lang="ru-RU" sz="1800" dirty="0"/>
              <a:t> за </a:t>
            </a:r>
            <a:r>
              <a:rPr lang="ru-RU" sz="1800" dirty="0" err="1"/>
              <a:t>допомогою</a:t>
            </a:r>
            <a:r>
              <a:rPr lang="ru-RU" sz="1800" dirty="0"/>
              <a:t> </a:t>
            </a:r>
            <a:r>
              <a:rPr lang="ru-RU" sz="1800" dirty="0" err="1"/>
              <a:t>орфографічних</a:t>
            </a:r>
            <a:r>
              <a:rPr lang="ru-RU" sz="1800" dirty="0"/>
              <a:t> правил</a:t>
            </a:r>
            <a:r>
              <a:rPr lang="ru-RU" sz="1800" dirty="0" smtClean="0"/>
              <a:t>;</a:t>
            </a:r>
            <a:br>
              <a:rPr lang="ru-RU" sz="1800" dirty="0" smtClean="0"/>
            </a:br>
            <a:r>
              <a:rPr lang="ru-RU" sz="1800" dirty="0" smtClean="0"/>
              <a:t> </a:t>
            </a:r>
            <a:r>
              <a:rPr lang="ru-RU" sz="1800" dirty="0" err="1"/>
              <a:t>формувати</a:t>
            </a:r>
            <a:r>
              <a:rPr lang="ru-RU" sz="1800" dirty="0"/>
              <a:t> </a:t>
            </a:r>
            <a:r>
              <a:rPr lang="ru-RU" sz="1800" dirty="0" err="1"/>
              <a:t>вміння</a:t>
            </a:r>
            <a:r>
              <a:rPr lang="ru-RU" sz="1800" dirty="0"/>
              <a:t> правильно </a:t>
            </a:r>
            <a:r>
              <a:rPr lang="ru-RU" sz="1800" dirty="0" err="1"/>
              <a:t>писати</a:t>
            </a:r>
            <a:r>
              <a:rPr lang="ru-RU" sz="1800" dirty="0"/>
              <a:t> </a:t>
            </a:r>
            <a:r>
              <a:rPr lang="ru-RU" sz="1800" dirty="0" err="1"/>
              <a:t>прислівники</a:t>
            </a:r>
            <a:r>
              <a:rPr lang="ru-RU" sz="1800" dirty="0"/>
              <a:t>; </a:t>
            </a: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err="1" smtClean="0"/>
              <a:t>удосконалювати</a:t>
            </a:r>
            <a:r>
              <a:rPr lang="ru-RU" sz="1800" dirty="0" smtClean="0"/>
              <a:t> </a:t>
            </a:r>
            <a:r>
              <a:rPr lang="ru-RU" sz="1800" dirty="0" err="1"/>
              <a:t>вміння</a:t>
            </a:r>
            <a:r>
              <a:rPr lang="ru-RU" sz="1800" dirty="0"/>
              <a:t> </a:t>
            </a:r>
            <a:r>
              <a:rPr lang="ru-RU" sz="1800" dirty="0" err="1"/>
              <a:t>працювати</a:t>
            </a:r>
            <a:r>
              <a:rPr lang="ru-RU" sz="1800" dirty="0"/>
              <a:t> на </a:t>
            </a:r>
            <a:r>
              <a:rPr lang="ru-RU" sz="1800" dirty="0" err="1"/>
              <a:t>інтерактивній</a:t>
            </a:r>
            <a:r>
              <a:rPr lang="ru-RU" sz="1800" dirty="0"/>
              <a:t> </a:t>
            </a:r>
            <a:r>
              <a:rPr lang="ru-RU" sz="1800" dirty="0" err="1"/>
              <a:t>дошці</a:t>
            </a:r>
            <a:r>
              <a:rPr lang="ru-RU" sz="1800" dirty="0"/>
              <a:t>, </a:t>
            </a:r>
            <a:r>
              <a:rPr lang="ru-RU" sz="1800" dirty="0" err="1"/>
              <a:t>розвивати</a:t>
            </a:r>
            <a:r>
              <a:rPr lang="ru-RU" sz="1800" dirty="0"/>
              <a:t> </a:t>
            </a:r>
            <a:r>
              <a:rPr lang="ru-RU" sz="1800" dirty="0" err="1"/>
              <a:t>творчі</a:t>
            </a:r>
            <a:r>
              <a:rPr lang="ru-RU" sz="1800" dirty="0"/>
              <a:t> </a:t>
            </a:r>
            <a:r>
              <a:rPr lang="ru-RU" sz="1800" dirty="0" err="1"/>
              <a:t>вміння</a:t>
            </a:r>
            <a:r>
              <a:rPr lang="ru-RU" sz="1800" dirty="0"/>
              <a:t> </a:t>
            </a:r>
            <a:r>
              <a:rPr lang="ru-RU" sz="1800" dirty="0" err="1"/>
              <a:t>зіставляти</a:t>
            </a:r>
            <a:r>
              <a:rPr lang="ru-RU" sz="1800" dirty="0"/>
              <a:t>, </a:t>
            </a:r>
            <a:r>
              <a:rPr lang="ru-RU" sz="1800" dirty="0" err="1"/>
              <a:t>порівнювати</a:t>
            </a:r>
            <a:r>
              <a:rPr lang="ru-RU" sz="1800" dirty="0"/>
              <a:t>, </a:t>
            </a:r>
            <a:r>
              <a:rPr lang="ru-RU" sz="1800" dirty="0" err="1"/>
              <a:t>моделювати</a:t>
            </a:r>
            <a:r>
              <a:rPr lang="ru-RU" sz="1800" dirty="0"/>
              <a:t> й </a:t>
            </a:r>
            <a:r>
              <a:rPr lang="ru-RU" sz="1800" dirty="0" err="1"/>
              <a:t>конструювати</a:t>
            </a:r>
            <a:r>
              <a:rPr lang="ru-RU" sz="1800" dirty="0"/>
              <a:t> </a:t>
            </a:r>
            <a:r>
              <a:rPr lang="ru-RU" sz="1800" dirty="0" err="1"/>
              <a:t>мовні</a:t>
            </a:r>
            <a:r>
              <a:rPr lang="ru-RU" sz="1800" dirty="0"/>
              <a:t> </a:t>
            </a:r>
            <a:r>
              <a:rPr lang="ru-RU" sz="1800" dirty="0" err="1"/>
              <a:t>явища</a:t>
            </a:r>
            <a:r>
              <a:rPr lang="ru-RU" sz="1800" dirty="0" smtClean="0"/>
              <a:t>;</a:t>
            </a:r>
            <a:br>
              <a:rPr lang="ru-RU" sz="1800" dirty="0" smtClean="0"/>
            </a:br>
            <a:r>
              <a:rPr lang="ru-RU" sz="1800" dirty="0" smtClean="0"/>
              <a:t> </a:t>
            </a:r>
            <a:r>
              <a:rPr lang="ru-RU" sz="1800" dirty="0"/>
              <a:t>за </a:t>
            </a:r>
            <a:r>
              <a:rPr lang="ru-RU" sz="1800" dirty="0" err="1"/>
              <a:t>допомогою</a:t>
            </a:r>
            <a:r>
              <a:rPr lang="ru-RU" sz="1800" dirty="0"/>
              <a:t> </a:t>
            </a:r>
            <a:r>
              <a:rPr lang="ru-RU" sz="1800" dirty="0" err="1"/>
              <a:t>мовленнєво-комунікативного</a:t>
            </a:r>
            <a:r>
              <a:rPr lang="ru-RU" sz="1800" dirty="0"/>
              <a:t> дидактичного </a:t>
            </a:r>
            <a:r>
              <a:rPr lang="ru-RU" sz="1800" dirty="0" err="1"/>
              <a:t>матеріалу</a:t>
            </a:r>
            <a:r>
              <a:rPr lang="ru-RU" sz="1800" dirty="0"/>
              <a:t> </a:t>
            </a:r>
            <a:r>
              <a:rPr lang="ru-RU" sz="1800" dirty="0" err="1"/>
              <a:t>усвідомити</a:t>
            </a:r>
            <a:r>
              <a:rPr lang="ru-RU" sz="1800" dirty="0"/>
              <a:t> роль </a:t>
            </a: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/>
              <a:t> </a:t>
            </a:r>
            <a:r>
              <a:rPr lang="ru-RU" sz="1800" dirty="0"/>
              <a:t>Т. </a:t>
            </a:r>
            <a:r>
              <a:rPr lang="ru-RU" sz="1800" dirty="0" err="1"/>
              <a:t>Шевченка</a:t>
            </a:r>
            <a:r>
              <a:rPr lang="ru-RU" sz="1800" dirty="0"/>
              <a:t> в </a:t>
            </a:r>
            <a:r>
              <a:rPr lang="ru-RU" sz="1800" dirty="0" err="1"/>
              <a:t>житті</a:t>
            </a:r>
            <a:r>
              <a:rPr lang="ru-RU" sz="1800" dirty="0"/>
              <a:t> кожного </a:t>
            </a:r>
            <a:r>
              <a:rPr lang="ru-RU" sz="1800" dirty="0" err="1"/>
              <a:t>українця</a:t>
            </a:r>
            <a:r>
              <a:rPr lang="ru-RU" sz="1800" dirty="0"/>
              <a:t>.</a:t>
            </a:r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457862"/>
            <a:ext cx="2367707" cy="2952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120" y="-18810"/>
            <a:ext cx="9017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267247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467544" y="908720"/>
            <a:ext cx="7560840" cy="4464496"/>
          </a:xfrm>
        </p:spPr>
        <p:txBody>
          <a:bodyPr>
            <a:normAutofit fontScale="92500" lnSpcReduction="20000"/>
          </a:bodyPr>
          <a:lstStyle/>
          <a:p>
            <a:pPr marL="45720" indent="0">
              <a:buNone/>
            </a:pPr>
            <a:r>
              <a:rPr lang="ru-RU" b="1" dirty="0" err="1"/>
              <a:t>Він</a:t>
            </a:r>
            <a:r>
              <a:rPr lang="ru-RU" b="1" dirty="0"/>
              <a:t>, </a:t>
            </a:r>
            <a:r>
              <a:rPr lang="ru-RU" b="1" dirty="0" smtClean="0"/>
              <a:t>                                                           </a:t>
            </a:r>
            <a:r>
              <a:rPr lang="ru-RU" b="1" dirty="0" err="1" smtClean="0"/>
              <a:t>віднині</a:t>
            </a:r>
            <a:r>
              <a:rPr lang="ru-RU" b="1" dirty="0" smtClean="0"/>
              <a:t>  </a:t>
            </a:r>
            <a:endParaRPr lang="ru-RU" b="1" dirty="0"/>
          </a:p>
          <a:p>
            <a:endParaRPr lang="ru-RU" b="1" dirty="0" smtClean="0"/>
          </a:p>
          <a:p>
            <a:pPr marL="45720" indent="0">
              <a:buNone/>
            </a:pPr>
            <a:r>
              <a:rPr lang="ru-RU" b="1" dirty="0" smtClean="0"/>
              <a:t>     сам</a:t>
            </a:r>
            <a:endParaRPr lang="ru-RU" b="1" dirty="0"/>
          </a:p>
          <a:p>
            <a:pPr marL="45720" indent="0">
              <a:buNone/>
            </a:pPr>
            <a:r>
              <a:rPr lang="ru-RU" b="1" dirty="0" smtClean="0"/>
              <a:t>       </a:t>
            </a:r>
            <a:endParaRPr lang="ru-RU" b="1" dirty="0"/>
          </a:p>
          <a:p>
            <a:pPr marL="45720" indent="0">
              <a:buNone/>
            </a:pPr>
            <a:r>
              <a:rPr lang="ru-RU" b="1" dirty="0" smtClean="0"/>
              <a:t> </a:t>
            </a:r>
            <a:r>
              <a:rPr lang="ru-RU" b="1" dirty="0" err="1" smtClean="0"/>
              <a:t>боровся</a:t>
            </a:r>
            <a:r>
              <a:rPr lang="ru-RU" b="1" dirty="0" smtClean="0"/>
              <a:t>                                                                  </a:t>
            </a:r>
          </a:p>
          <a:p>
            <a:pPr marL="45720" indent="0">
              <a:buNone/>
            </a:pPr>
            <a:r>
              <a:rPr lang="ru-RU" b="1" dirty="0"/>
              <a:t> </a:t>
            </a:r>
            <a:r>
              <a:rPr lang="ru-RU" b="1" dirty="0" smtClean="0"/>
              <a:t>                                                                           </a:t>
            </a:r>
            <a:r>
              <a:rPr lang="ru-RU" b="1" dirty="0" err="1" smtClean="0"/>
              <a:t>навіки</a:t>
            </a:r>
            <a:r>
              <a:rPr lang="ru-RU" b="1" dirty="0" smtClean="0"/>
              <a:t>                              </a:t>
            </a:r>
          </a:p>
          <a:p>
            <a:pPr marL="45720" indent="0">
              <a:buNone/>
            </a:pPr>
            <a:r>
              <a:rPr lang="ru-RU" b="1" dirty="0" smtClean="0"/>
              <a:t>                                                   </a:t>
            </a:r>
          </a:p>
          <a:p>
            <a:pPr marL="45720" indent="0">
              <a:buNone/>
            </a:pPr>
            <a:endParaRPr lang="ru-RU" b="1" dirty="0" smtClean="0"/>
          </a:p>
          <a:p>
            <a:pPr marL="45720" indent="0">
              <a:buNone/>
            </a:pPr>
            <a:endParaRPr lang="ru-RU" b="1" dirty="0"/>
          </a:p>
          <a:p>
            <a:pPr marL="45720" indent="0">
              <a:buNone/>
            </a:pPr>
            <a:r>
              <a:rPr lang="ru-RU" b="1" dirty="0" smtClean="0"/>
              <a:t>за         нас,                                                                                   </a:t>
            </a:r>
          </a:p>
          <a:p>
            <a:pPr marL="45720" indent="0">
              <a:buNone/>
            </a:pPr>
            <a:r>
              <a:rPr lang="ru-RU" b="1" dirty="0"/>
              <a:t> </a:t>
            </a:r>
            <a:r>
              <a:rPr lang="ru-RU" b="1" dirty="0" smtClean="0"/>
              <a:t>                                                                        разом</a:t>
            </a:r>
            <a:endParaRPr lang="ru-RU" b="1" dirty="0"/>
          </a:p>
          <a:p>
            <a:pPr marL="45720" indent="0">
              <a:buNone/>
            </a:pPr>
            <a:r>
              <a:rPr lang="ru-RU" b="1" dirty="0" smtClean="0"/>
              <a:t>                          </a:t>
            </a:r>
            <a:endParaRPr lang="ru-RU" b="1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2300" y="0"/>
            <a:ext cx="9017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2204863"/>
            <a:ext cx="3816423" cy="18002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3670549" y="2184332"/>
            <a:ext cx="1003120" cy="83442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043573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597352" cy="4353664"/>
          </a:xfrm>
        </p:spPr>
        <p:txBody>
          <a:bodyPr>
            <a:normAutofit fontScale="92500" lnSpcReduction="20000"/>
          </a:bodyPr>
          <a:lstStyle/>
          <a:p>
            <a:pPr marL="45720" indent="0" algn="ctr">
              <a:buNone/>
            </a:pPr>
            <a:r>
              <a:rPr lang="ru-RU" sz="4800" b="1" dirty="0" err="1" smtClean="0"/>
              <a:t>Словникова</a:t>
            </a:r>
            <a:r>
              <a:rPr lang="ru-RU" sz="4800" b="1" dirty="0" smtClean="0"/>
              <a:t> робота</a:t>
            </a:r>
          </a:p>
          <a:p>
            <a:pPr marL="45720" indent="0">
              <a:buNone/>
            </a:pPr>
            <a:endParaRPr lang="ru-RU" dirty="0"/>
          </a:p>
          <a:p>
            <a:pPr marL="45720" indent="0">
              <a:buNone/>
            </a:pPr>
            <a:r>
              <a:rPr lang="ru-RU" dirty="0" smtClean="0"/>
              <a:t>   </a:t>
            </a:r>
            <a:endParaRPr lang="ru-RU" dirty="0"/>
          </a:p>
          <a:p>
            <a:pPr marL="45720" indent="0">
              <a:buNone/>
            </a:pPr>
            <a:r>
              <a:rPr lang="ru-RU" dirty="0" smtClean="0"/>
              <a:t> </a:t>
            </a:r>
            <a:r>
              <a:rPr lang="ru-RU" sz="4000" dirty="0" smtClean="0"/>
              <a:t>З/року/в/</a:t>
            </a:r>
            <a:r>
              <a:rPr lang="ru-RU" sz="4000" dirty="0" err="1" smtClean="0"/>
              <a:t>рік</a:t>
            </a:r>
            <a:r>
              <a:rPr lang="ru-RU" sz="4000" dirty="0"/>
              <a:t>, </a:t>
            </a:r>
            <a:r>
              <a:rPr lang="ru-RU" sz="4000" dirty="0" smtClean="0"/>
              <a:t>до/смаку</a:t>
            </a:r>
            <a:r>
              <a:rPr lang="ru-RU" sz="4000" dirty="0"/>
              <a:t>, </a:t>
            </a:r>
            <a:r>
              <a:rPr lang="ru-RU" sz="4000" dirty="0" smtClean="0"/>
              <a:t>по/перше</a:t>
            </a:r>
            <a:r>
              <a:rPr lang="ru-RU" sz="4000" dirty="0"/>
              <a:t>, </a:t>
            </a:r>
            <a:r>
              <a:rPr lang="ru-RU" sz="4000" dirty="0" smtClean="0"/>
              <a:t>будь/як</a:t>
            </a:r>
            <a:r>
              <a:rPr lang="ru-RU" sz="4000" dirty="0"/>
              <a:t>, </a:t>
            </a:r>
            <a:r>
              <a:rPr lang="ru-RU" sz="4000" dirty="0" err="1" smtClean="0"/>
              <a:t>уві</a:t>
            </a:r>
            <a:r>
              <a:rPr lang="ru-RU" sz="4000" dirty="0" smtClean="0"/>
              <a:t>/</a:t>
            </a:r>
            <a:r>
              <a:rPr lang="ru-RU" sz="4000" dirty="0" err="1" smtClean="0"/>
              <a:t>сні</a:t>
            </a:r>
            <a:r>
              <a:rPr lang="ru-RU" sz="4000" dirty="0"/>
              <a:t>, </a:t>
            </a:r>
            <a:r>
              <a:rPr lang="ru-RU" sz="4000" dirty="0" smtClean="0"/>
              <a:t>на/</a:t>
            </a:r>
            <a:r>
              <a:rPr lang="ru-RU" sz="4000" dirty="0" err="1" smtClean="0"/>
              <a:t>добраніч</a:t>
            </a:r>
            <a:r>
              <a:rPr lang="ru-RU" sz="4000" dirty="0"/>
              <a:t>, </a:t>
            </a:r>
            <a:r>
              <a:rPr lang="ru-RU" sz="4000" dirty="0" smtClean="0"/>
              <a:t>до/</a:t>
            </a:r>
            <a:r>
              <a:rPr lang="ru-RU" sz="4000" dirty="0" err="1" smtClean="0"/>
              <a:t>речі</a:t>
            </a:r>
            <a:r>
              <a:rPr lang="ru-RU" sz="4000" dirty="0"/>
              <a:t>, </a:t>
            </a:r>
            <a:r>
              <a:rPr lang="ru-RU" sz="4000" dirty="0" smtClean="0"/>
              <a:t>у/</a:t>
            </a:r>
            <a:r>
              <a:rPr lang="ru-RU" sz="4000" dirty="0" err="1" smtClean="0"/>
              <a:t>п’ятеро</a:t>
            </a:r>
            <a:r>
              <a:rPr lang="ru-RU" sz="4000" dirty="0"/>
              <a:t>, </a:t>
            </a:r>
            <a:r>
              <a:rPr lang="ru-RU" sz="4000" dirty="0" smtClean="0"/>
              <a:t>раз/ у/ </a:t>
            </a:r>
            <a:r>
              <a:rPr lang="ru-RU" sz="4000" dirty="0"/>
              <a:t>раз, </a:t>
            </a:r>
            <a:r>
              <a:rPr lang="ru-RU" sz="4000" dirty="0" smtClean="0"/>
              <a:t>як/не/як, до/</a:t>
            </a:r>
            <a:r>
              <a:rPr lang="ru-RU" sz="4000" dirty="0" err="1" smtClean="0"/>
              <a:t>речі</a:t>
            </a:r>
            <a:r>
              <a:rPr lang="ru-RU" sz="4000" dirty="0" smtClean="0"/>
              <a:t>, до/</a:t>
            </a:r>
            <a:r>
              <a:rPr lang="ru-RU" sz="4000" dirty="0" err="1" smtClean="0"/>
              <a:t>побачення</a:t>
            </a:r>
            <a:r>
              <a:rPr lang="ru-RU" sz="4000" dirty="0" smtClean="0"/>
              <a:t>.</a:t>
            </a:r>
            <a:endParaRPr lang="ru-RU" sz="40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017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2300" y="-20145"/>
            <a:ext cx="9017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824721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>
            <a:normAutofit fontScale="62500" lnSpcReduction="20000"/>
          </a:bodyPr>
          <a:lstStyle/>
          <a:p>
            <a:pPr marL="45720" indent="0" algn="ctr">
              <a:buNone/>
            </a:pPr>
            <a:r>
              <a:rPr lang="ru-RU" sz="5200" b="1" dirty="0" err="1"/>
              <a:t>Словникова</a:t>
            </a:r>
            <a:r>
              <a:rPr lang="ru-RU" sz="5200" b="1" dirty="0"/>
              <a:t> робота</a:t>
            </a:r>
          </a:p>
          <a:p>
            <a:pPr marL="45720" indent="0">
              <a:buNone/>
            </a:pPr>
            <a:endParaRPr lang="ru-RU" dirty="0"/>
          </a:p>
          <a:p>
            <a:pPr marL="45720" indent="0">
              <a:buNone/>
            </a:pPr>
            <a:r>
              <a:rPr lang="ru-RU" dirty="0"/>
              <a:t>   </a:t>
            </a:r>
          </a:p>
          <a:p>
            <a:pPr marL="45720" indent="0">
              <a:lnSpc>
                <a:spcPct val="170000"/>
              </a:lnSpc>
              <a:buNone/>
            </a:pPr>
            <a:r>
              <a:rPr lang="ru-RU" dirty="0"/>
              <a:t> </a:t>
            </a:r>
            <a:r>
              <a:rPr lang="ru-RU" dirty="0" smtClean="0"/>
              <a:t>    </a:t>
            </a:r>
            <a:r>
              <a:rPr lang="ru-RU" sz="4000" dirty="0" smtClean="0"/>
              <a:t>З року в </a:t>
            </a:r>
            <a:r>
              <a:rPr lang="ru-RU" sz="4000" dirty="0" err="1" smtClean="0"/>
              <a:t>рік</a:t>
            </a:r>
            <a:r>
              <a:rPr lang="ru-RU" sz="4000" dirty="0" smtClean="0"/>
              <a:t>, до смаку</a:t>
            </a:r>
            <a:r>
              <a:rPr lang="ru-RU" sz="4000" dirty="0"/>
              <a:t>, </a:t>
            </a:r>
            <a:r>
              <a:rPr lang="ru-RU" sz="4000" dirty="0" err="1" smtClean="0"/>
              <a:t>по-перше</a:t>
            </a:r>
            <a:r>
              <a:rPr lang="ru-RU" sz="4000" dirty="0"/>
              <a:t>, </a:t>
            </a:r>
            <a:r>
              <a:rPr lang="ru-RU" sz="4000" dirty="0" smtClean="0"/>
              <a:t>будь-як</a:t>
            </a:r>
            <a:r>
              <a:rPr lang="ru-RU" sz="4000" dirty="0"/>
              <a:t>, </a:t>
            </a:r>
            <a:r>
              <a:rPr lang="ru-RU" sz="4000" dirty="0" err="1" smtClean="0"/>
              <a:t>уві</a:t>
            </a:r>
            <a:r>
              <a:rPr lang="ru-RU" sz="4000" dirty="0" smtClean="0"/>
              <a:t> </a:t>
            </a:r>
            <a:r>
              <a:rPr lang="ru-RU" sz="4000" dirty="0" err="1" smtClean="0"/>
              <a:t>сні</a:t>
            </a:r>
            <a:r>
              <a:rPr lang="ru-RU" sz="4000" dirty="0"/>
              <a:t>, </a:t>
            </a:r>
            <a:r>
              <a:rPr lang="ru-RU" sz="4000" dirty="0" smtClean="0"/>
              <a:t>на </a:t>
            </a:r>
            <a:r>
              <a:rPr lang="ru-RU" sz="4000" dirty="0" err="1" smtClean="0"/>
              <a:t>добраніч</a:t>
            </a:r>
            <a:r>
              <a:rPr lang="ru-RU" sz="4000" dirty="0"/>
              <a:t>, </a:t>
            </a:r>
            <a:r>
              <a:rPr lang="ru-RU" sz="4000" dirty="0" smtClean="0"/>
              <a:t>до </a:t>
            </a:r>
            <a:r>
              <a:rPr lang="ru-RU" sz="4000" dirty="0" err="1" smtClean="0"/>
              <a:t>речі</a:t>
            </a:r>
            <a:r>
              <a:rPr lang="ru-RU" sz="4000" dirty="0"/>
              <a:t>, </a:t>
            </a:r>
            <a:r>
              <a:rPr lang="ru-RU" sz="4000" dirty="0" err="1" smtClean="0"/>
              <a:t>уп’ятеро</a:t>
            </a:r>
            <a:r>
              <a:rPr lang="ru-RU" sz="4000" dirty="0"/>
              <a:t>, </a:t>
            </a:r>
            <a:r>
              <a:rPr lang="ru-RU" sz="4000" dirty="0" smtClean="0"/>
              <a:t>раз  у  </a:t>
            </a:r>
            <a:r>
              <a:rPr lang="ru-RU" sz="4000" dirty="0"/>
              <a:t>раз, </a:t>
            </a:r>
            <a:r>
              <a:rPr lang="ru-RU" sz="4000" dirty="0" smtClean="0"/>
              <a:t>як-не-як</a:t>
            </a:r>
            <a:r>
              <a:rPr lang="ru-RU" sz="4000" dirty="0"/>
              <a:t>, </a:t>
            </a:r>
            <a:r>
              <a:rPr lang="ru-RU" sz="4000" dirty="0" smtClean="0"/>
              <a:t>до </a:t>
            </a:r>
            <a:r>
              <a:rPr lang="ru-RU" sz="4000" dirty="0" err="1" smtClean="0"/>
              <a:t>речі</a:t>
            </a:r>
            <a:r>
              <a:rPr lang="ru-RU" sz="4000" dirty="0"/>
              <a:t>, </a:t>
            </a:r>
            <a:r>
              <a:rPr lang="ru-RU" sz="4000" dirty="0" smtClean="0"/>
              <a:t>до </a:t>
            </a:r>
            <a:r>
              <a:rPr lang="ru-RU" sz="4000" dirty="0" err="1" smtClean="0"/>
              <a:t>побачення</a:t>
            </a:r>
            <a:r>
              <a:rPr lang="ru-RU" sz="4000" dirty="0"/>
              <a:t>.</a:t>
            </a:r>
          </a:p>
          <a:p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9017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2300" y="0"/>
            <a:ext cx="9017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758583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404664"/>
            <a:ext cx="8316416" cy="5040560"/>
          </a:xfrm>
        </p:spPr>
        <p:txBody>
          <a:bodyPr/>
          <a:lstStyle/>
          <a:p>
            <a:pPr marL="0" indent="0" algn="l">
              <a:buNone/>
            </a:pPr>
            <a:r>
              <a:rPr lang="uk-UA" sz="1800" dirty="0" smtClean="0">
                <a:effectLst/>
              </a:rPr>
              <a:t>    </a:t>
            </a:r>
            <a:r>
              <a:rPr lang="uk-UA" sz="2800" dirty="0" smtClean="0">
                <a:effectLst/>
              </a:rPr>
              <a:t>Творче спостереження з елементами     </a:t>
            </a:r>
            <a:br>
              <a:rPr lang="uk-UA" sz="2800" dirty="0" smtClean="0">
                <a:effectLst/>
              </a:rPr>
            </a:br>
            <a:r>
              <a:rPr lang="uk-UA" sz="2800" dirty="0">
                <a:effectLst/>
              </a:rPr>
              <a:t> </a:t>
            </a:r>
            <a:r>
              <a:rPr lang="uk-UA" sz="2800" dirty="0" smtClean="0">
                <a:effectLst/>
              </a:rPr>
              <a:t>                           аналізу</a:t>
            </a:r>
            <a:br>
              <a:rPr lang="uk-UA" sz="2800" dirty="0" smtClean="0">
                <a:effectLst/>
              </a:rPr>
            </a:br>
            <a:r>
              <a:rPr lang="uk-UA" sz="2800" dirty="0">
                <a:effectLst/>
              </a:rPr>
              <a:t/>
            </a:r>
            <a:br>
              <a:rPr lang="uk-UA" sz="2800" dirty="0">
                <a:effectLst/>
              </a:rPr>
            </a:br>
            <a:r>
              <a:rPr lang="uk-UA" sz="1800" dirty="0" smtClean="0">
                <a:effectLst/>
              </a:rPr>
              <a:t> Сердечним другом Тараса став у січні 1839 року Вільгельм-Василь </a:t>
            </a:r>
            <a:r>
              <a:rPr lang="uk-UA" sz="1800" dirty="0" err="1" smtClean="0">
                <a:effectLst/>
              </a:rPr>
              <a:t>Штернберг</a:t>
            </a:r>
            <a:r>
              <a:rPr lang="uk-UA" sz="1800" dirty="0" smtClean="0">
                <a:effectLst/>
              </a:rPr>
              <a:t>, талановитий художник німецького роду. Тарас лагідно називав його «Віля».  «Ой коли б скоріше вже приїздив </a:t>
            </a:r>
            <a:r>
              <a:rPr lang="uk-UA" sz="1800" dirty="0" err="1" smtClean="0">
                <a:effectLst/>
              </a:rPr>
              <a:t>Штернберг</a:t>
            </a:r>
            <a:r>
              <a:rPr lang="uk-UA" sz="1800" dirty="0" smtClean="0">
                <a:effectLst/>
              </a:rPr>
              <a:t>! — писав Шевченко. — Я, й не </a:t>
            </a:r>
            <a:r>
              <a:rPr lang="uk-UA" sz="1800" dirty="0" err="1" smtClean="0">
                <a:effectLst/>
              </a:rPr>
              <a:t>бачивши</a:t>
            </a:r>
            <a:r>
              <a:rPr lang="uk-UA" sz="1800" dirty="0" smtClean="0">
                <a:effectLst/>
              </a:rPr>
              <a:t>, полюбив його».  Тарасова інтуїція справдилася. </a:t>
            </a:r>
            <a:br>
              <a:rPr lang="uk-UA" sz="1800" dirty="0" smtClean="0">
                <a:effectLst/>
              </a:rPr>
            </a:br>
            <a:r>
              <a:rPr lang="uk-UA" sz="1800" dirty="0" smtClean="0">
                <a:effectLst/>
              </a:rPr>
              <a:t> …Я так тішуся, — писав далі Тарас, — </a:t>
            </a:r>
            <a:r>
              <a:rPr lang="uk-UA" sz="1800" dirty="0" err="1" smtClean="0">
                <a:effectLst/>
              </a:rPr>
              <a:t>Штернберг</a:t>
            </a:r>
            <a:r>
              <a:rPr lang="uk-UA" sz="1800" dirty="0" smtClean="0">
                <a:effectLst/>
              </a:rPr>
              <a:t>, якого я так давно й не/терпляче дожидав, нарешті приїхав. Та як </a:t>
            </a:r>
            <a:r>
              <a:rPr lang="uk-UA" sz="1800" dirty="0" err="1" smtClean="0">
                <a:effectLst/>
              </a:rPr>
              <a:t>ізненацька</a:t>
            </a:r>
            <a:r>
              <a:rPr lang="uk-UA" sz="1800" dirty="0" smtClean="0">
                <a:effectLst/>
              </a:rPr>
              <a:t>,     </a:t>
            </a:r>
            <a:r>
              <a:rPr lang="uk-UA" sz="1800" dirty="0" err="1" smtClean="0">
                <a:effectLst/>
              </a:rPr>
              <a:t>нежд</a:t>
            </a:r>
            <a:r>
              <a:rPr lang="ru-RU" sz="1800" dirty="0" smtClean="0">
                <a:effectLst/>
              </a:rPr>
              <a:t>а</a:t>
            </a:r>
            <a:r>
              <a:rPr lang="uk-UA" sz="1800" dirty="0" smtClean="0">
                <a:effectLst/>
              </a:rPr>
              <a:t>..о/н</a:t>
            </a:r>
            <a:r>
              <a:rPr lang="ru-RU" sz="1800" dirty="0" err="1" smtClean="0">
                <a:effectLst/>
              </a:rPr>
              <a:t>егада</a:t>
            </a:r>
            <a:r>
              <a:rPr lang="uk-UA" sz="1800" dirty="0" smtClean="0">
                <a:effectLst/>
              </a:rPr>
              <a:t>..о</a:t>
            </a:r>
            <a:r>
              <a:rPr lang="ru-RU" sz="1800" dirty="0" smtClean="0">
                <a:effectLst/>
              </a:rPr>
              <a:t>! Я </a:t>
            </a:r>
            <a:r>
              <a:rPr lang="ru-RU" sz="1800" dirty="0" err="1" smtClean="0">
                <a:effectLst/>
              </a:rPr>
              <a:t>злякався</a:t>
            </a:r>
            <a:r>
              <a:rPr lang="ru-RU" sz="1800" dirty="0" smtClean="0">
                <a:effectLst/>
              </a:rPr>
              <a:t> й </a:t>
            </a:r>
            <a:r>
              <a:rPr lang="ru-RU" sz="1800" dirty="0" err="1" smtClean="0">
                <a:effectLst/>
              </a:rPr>
              <a:t>довго</a:t>
            </a:r>
            <a:r>
              <a:rPr lang="ru-RU" sz="1800" dirty="0" smtClean="0">
                <a:effectLst/>
              </a:rPr>
              <a:t> </a:t>
            </a:r>
            <a:r>
              <a:rPr lang="ru-RU" sz="1800" dirty="0" err="1" smtClean="0">
                <a:effectLst/>
              </a:rPr>
              <a:t>своїм</a:t>
            </a:r>
            <a:r>
              <a:rPr lang="ru-RU" sz="1800" dirty="0" smtClean="0">
                <a:effectLst/>
              </a:rPr>
              <a:t> очам не </a:t>
            </a:r>
            <a:r>
              <a:rPr lang="ru-RU" sz="1800" dirty="0" err="1" smtClean="0">
                <a:effectLst/>
              </a:rPr>
              <a:t>вірив</a:t>
            </a:r>
            <a:r>
              <a:rPr lang="ru-RU" sz="1800" dirty="0" smtClean="0">
                <a:effectLst/>
              </a:rPr>
              <a:t>, думав, </a:t>
            </a:r>
            <a:r>
              <a:rPr lang="ru-RU" sz="1800" dirty="0" err="1" smtClean="0">
                <a:effectLst/>
              </a:rPr>
              <a:t>чи</a:t>
            </a:r>
            <a:r>
              <a:rPr lang="ru-RU" sz="1800" dirty="0" smtClean="0">
                <a:effectLst/>
              </a:rPr>
              <a:t> </a:t>
            </a:r>
            <a:r>
              <a:rPr lang="ru-RU" sz="1800" dirty="0" err="1" smtClean="0">
                <a:effectLst/>
              </a:rPr>
              <a:t>це</a:t>
            </a:r>
            <a:r>
              <a:rPr lang="ru-RU" sz="1800" dirty="0" smtClean="0">
                <a:effectLst/>
              </a:rPr>
              <a:t> не </a:t>
            </a:r>
            <a:r>
              <a:rPr lang="ru-RU" sz="1800" dirty="0" err="1" smtClean="0">
                <a:effectLst/>
              </a:rPr>
              <a:t>примара</a:t>
            </a:r>
            <a:r>
              <a:rPr lang="ru-RU" sz="1800" dirty="0" smtClean="0">
                <a:effectLst/>
              </a:rPr>
              <a:t>?</a:t>
            </a:r>
            <a:br>
              <a:rPr lang="ru-RU" sz="1800" dirty="0" smtClean="0">
                <a:effectLst/>
              </a:rPr>
            </a:br>
            <a:r>
              <a:rPr lang="ru-RU" sz="1800" dirty="0" err="1" smtClean="0">
                <a:effectLst/>
              </a:rPr>
              <a:t>Штернберг</a:t>
            </a:r>
            <a:r>
              <a:rPr lang="ru-RU" sz="1800" dirty="0" smtClean="0">
                <a:effectLst/>
              </a:rPr>
              <a:t> прикрасив перше </a:t>
            </a:r>
            <a:r>
              <a:rPr lang="ru-RU" sz="1800" dirty="0" err="1" smtClean="0">
                <a:effectLst/>
              </a:rPr>
              <a:t>видання</a:t>
            </a:r>
            <a:r>
              <a:rPr lang="ru-RU" sz="1800" dirty="0" smtClean="0">
                <a:effectLst/>
              </a:rPr>
              <a:t> «Кобзаря» </a:t>
            </a:r>
            <a:r>
              <a:rPr lang="ru-RU" sz="1800" dirty="0" err="1" smtClean="0">
                <a:effectLst/>
              </a:rPr>
              <a:t>прекрасним</a:t>
            </a:r>
            <a:r>
              <a:rPr lang="ru-RU" sz="1800" dirty="0" smtClean="0">
                <a:effectLst/>
              </a:rPr>
              <a:t> </a:t>
            </a:r>
            <a:r>
              <a:rPr lang="ru-RU" sz="1800" dirty="0" err="1" smtClean="0">
                <a:effectLst/>
              </a:rPr>
              <a:t>малюнком</a:t>
            </a:r>
            <a:r>
              <a:rPr lang="ru-RU" sz="1800" dirty="0" smtClean="0">
                <a:effectLst/>
              </a:rPr>
              <a:t> </a:t>
            </a:r>
            <a:r>
              <a:rPr lang="ru-RU" sz="1800" dirty="0" err="1" smtClean="0">
                <a:effectLst/>
              </a:rPr>
              <a:t>сліпого</a:t>
            </a:r>
            <a:r>
              <a:rPr lang="ru-RU" sz="1800" dirty="0" smtClean="0">
                <a:effectLst/>
              </a:rPr>
              <a:t> старого </a:t>
            </a:r>
            <a:r>
              <a:rPr lang="ru-RU" sz="1800" dirty="0" err="1" smtClean="0">
                <a:effectLst/>
              </a:rPr>
              <a:t>українського</a:t>
            </a:r>
            <a:r>
              <a:rPr lang="ru-RU" sz="1800" dirty="0" smtClean="0">
                <a:effectLst/>
              </a:rPr>
              <a:t> кобзаря з хлопцем; Тарас же </a:t>
            </a:r>
            <a:r>
              <a:rPr lang="ru-RU" sz="1800" dirty="0" err="1" smtClean="0">
                <a:effectLst/>
              </a:rPr>
              <a:t>присвятив</a:t>
            </a:r>
            <a:r>
              <a:rPr lang="ru-RU" sz="1800" dirty="0" smtClean="0">
                <a:effectLst/>
              </a:rPr>
              <a:t> </a:t>
            </a:r>
            <a:r>
              <a:rPr lang="ru-RU" sz="1800" dirty="0" err="1" smtClean="0">
                <a:effectLst/>
              </a:rPr>
              <a:t>своєму</a:t>
            </a:r>
            <a:r>
              <a:rPr lang="ru-RU" sz="1800" dirty="0" smtClean="0">
                <a:effectLst/>
              </a:rPr>
              <a:t> </a:t>
            </a:r>
            <a:r>
              <a:rPr lang="ru-RU" sz="1800" dirty="0" err="1" smtClean="0">
                <a:effectLst/>
              </a:rPr>
              <a:t>другові</a:t>
            </a:r>
            <a:r>
              <a:rPr lang="ru-RU" sz="1800" dirty="0" smtClean="0">
                <a:effectLst/>
              </a:rPr>
              <a:t> драматичного «</a:t>
            </a:r>
            <a:r>
              <a:rPr lang="ru-RU" sz="1800" dirty="0" err="1" smtClean="0">
                <a:effectLst/>
              </a:rPr>
              <a:t>Івана</a:t>
            </a:r>
            <a:r>
              <a:rPr lang="ru-RU" sz="1800" dirty="0" smtClean="0">
                <a:effectLst/>
              </a:rPr>
              <a:t> </a:t>
            </a:r>
            <a:r>
              <a:rPr lang="ru-RU" sz="1800" dirty="0" err="1" smtClean="0">
                <a:effectLst/>
              </a:rPr>
              <a:t>Підкову</a:t>
            </a:r>
            <a:r>
              <a:rPr lang="ru-RU" sz="1800" dirty="0" smtClean="0">
                <a:effectLst/>
              </a:rPr>
              <a:t>». </a:t>
            </a:r>
            <a:r>
              <a:rPr lang="ru-RU" sz="1800" dirty="0" err="1" smtClean="0">
                <a:effectLst/>
              </a:rPr>
              <a:t>Можна</a:t>
            </a:r>
            <a:r>
              <a:rPr lang="ru-RU" sz="1800" dirty="0" smtClean="0">
                <a:effectLst/>
              </a:rPr>
              <a:t> </a:t>
            </a:r>
            <a:r>
              <a:rPr lang="ru-RU" sz="1800" dirty="0" err="1" smtClean="0">
                <a:effectLst/>
              </a:rPr>
              <a:t>сміливо</a:t>
            </a:r>
            <a:r>
              <a:rPr lang="ru-RU" sz="1800" dirty="0" smtClean="0">
                <a:effectLst/>
              </a:rPr>
              <a:t> </a:t>
            </a:r>
            <a:r>
              <a:rPr lang="ru-RU" sz="1800" dirty="0" err="1" smtClean="0">
                <a:effectLst/>
              </a:rPr>
              <a:t>ризикнути</a:t>
            </a:r>
            <a:r>
              <a:rPr lang="ru-RU" sz="1800" dirty="0" smtClean="0">
                <a:effectLst/>
              </a:rPr>
              <a:t> </a:t>
            </a:r>
            <a:r>
              <a:rPr lang="ru-RU" sz="1800" dirty="0" err="1" smtClean="0">
                <a:effectLst/>
              </a:rPr>
              <a:t>гіпотезою</a:t>
            </a:r>
            <a:r>
              <a:rPr lang="ru-RU" sz="1800" dirty="0" smtClean="0">
                <a:effectLst/>
              </a:rPr>
              <a:t>, </a:t>
            </a:r>
            <a:r>
              <a:rPr lang="ru-RU" sz="1800" dirty="0" err="1" smtClean="0">
                <a:effectLst/>
              </a:rPr>
              <a:t>що</a:t>
            </a:r>
            <a:r>
              <a:rPr lang="ru-RU" sz="1800" dirty="0" smtClean="0">
                <a:effectLst/>
              </a:rPr>
              <a:t> </a:t>
            </a:r>
            <a:r>
              <a:rPr lang="ru-RU" sz="1800" dirty="0" err="1" smtClean="0">
                <a:effectLst/>
              </a:rPr>
              <a:t>власне</a:t>
            </a:r>
            <a:r>
              <a:rPr lang="ru-RU" sz="1800" dirty="0" smtClean="0">
                <a:effectLst/>
              </a:rPr>
              <a:t> </a:t>
            </a:r>
            <a:r>
              <a:rPr lang="ru-RU" sz="1800" dirty="0" err="1" smtClean="0">
                <a:effectLst/>
              </a:rPr>
              <a:t>оті</a:t>
            </a:r>
            <a:r>
              <a:rPr lang="ru-RU" sz="1800" dirty="0" smtClean="0">
                <a:effectLst/>
              </a:rPr>
              <a:t> </a:t>
            </a:r>
            <a:r>
              <a:rPr lang="ru-RU" sz="1800" dirty="0" err="1" smtClean="0">
                <a:effectLst/>
              </a:rPr>
              <a:t>змістовні</a:t>
            </a:r>
            <a:r>
              <a:rPr lang="ru-RU" sz="1800" dirty="0" smtClean="0">
                <a:effectLst/>
              </a:rPr>
              <a:t> </a:t>
            </a:r>
            <a:r>
              <a:rPr lang="ru-RU" sz="1800" dirty="0" err="1" smtClean="0">
                <a:effectLst/>
              </a:rPr>
              <a:t>мистецькі</a:t>
            </a:r>
            <a:r>
              <a:rPr lang="ru-RU" sz="1800" dirty="0" smtClean="0">
                <a:effectLst/>
              </a:rPr>
              <a:t> рисунки </a:t>
            </a:r>
            <a:r>
              <a:rPr lang="ru-RU" sz="1800" dirty="0" err="1" smtClean="0">
                <a:effectLst/>
              </a:rPr>
              <a:t>Штернберга</a:t>
            </a:r>
            <a:r>
              <a:rPr lang="ru-RU" sz="1800" dirty="0" smtClean="0">
                <a:effectLst/>
              </a:rPr>
              <a:t> дали стимул до </a:t>
            </a:r>
            <a:r>
              <a:rPr lang="ru-RU" sz="1800" dirty="0" err="1" smtClean="0">
                <a:effectLst/>
              </a:rPr>
              <a:t>Шевченкової</a:t>
            </a:r>
            <a:r>
              <a:rPr lang="ru-RU" sz="1800" dirty="0" smtClean="0">
                <a:effectLst/>
              </a:rPr>
              <a:t> «</a:t>
            </a:r>
            <a:r>
              <a:rPr lang="ru-RU" sz="1800" dirty="0" err="1" smtClean="0">
                <a:effectLst/>
              </a:rPr>
              <a:t>Живописної</a:t>
            </a:r>
            <a:r>
              <a:rPr lang="ru-RU" sz="1800" dirty="0" smtClean="0">
                <a:effectLst/>
              </a:rPr>
              <a:t> </a:t>
            </a:r>
            <a:r>
              <a:rPr lang="ru-RU" sz="1800" dirty="0" err="1" smtClean="0">
                <a:effectLst/>
              </a:rPr>
              <a:t>України</a:t>
            </a:r>
            <a:r>
              <a:rPr lang="ru-RU" sz="1800" dirty="0" smtClean="0">
                <a:effectLst/>
              </a:rPr>
              <a:t>» </a:t>
            </a:r>
            <a:r>
              <a:rPr lang="uk-UA" sz="1800" dirty="0" smtClean="0">
                <a:effectLst/>
              </a:rPr>
              <a:t>.</a:t>
            </a:r>
            <a:r>
              <a:rPr lang="ru-RU" sz="1800" dirty="0" smtClean="0">
                <a:effectLst/>
              </a:rPr>
              <a:t/>
            </a:r>
            <a:br>
              <a:rPr lang="ru-RU" sz="1800" dirty="0" smtClean="0">
                <a:effectLst/>
              </a:rPr>
            </a:br>
            <a:r>
              <a:rPr lang="ru-RU" sz="1800" dirty="0" smtClean="0">
                <a:effectLst/>
              </a:rPr>
              <a:t>                                                      </a:t>
            </a:r>
            <a:br>
              <a:rPr lang="ru-RU" sz="1800" dirty="0" smtClean="0">
                <a:effectLst/>
              </a:rPr>
            </a:br>
            <a:r>
              <a:rPr lang="ru-RU" sz="1800" dirty="0" smtClean="0">
                <a:effectLst/>
              </a:rPr>
              <a:t/>
            </a:r>
            <a:br>
              <a:rPr lang="ru-RU" sz="1800" dirty="0" smtClean="0">
                <a:effectLst/>
              </a:rPr>
            </a:br>
            <a:r>
              <a:rPr lang="uk-UA" sz="1800" dirty="0" smtClean="0">
                <a:effectLst/>
              </a:rPr>
              <a:t>  </a:t>
            </a:r>
            <a:endParaRPr lang="ru-RU" sz="1800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9017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4478239" y="2197864"/>
            <a:ext cx="1084320" cy="82423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66186364"/>
      </p:ext>
    </p:extLst>
  </p:cSld>
  <p:clrMapOvr>
    <a:masterClrMapping/>
  </p:clrMapOvr>
</p:sld>
</file>

<file path=ppt/slides/slide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dirty="0" lang="ru-RU"/>
          </a:p>
        </p:txBody>
      </p:sp>
      <p:sp>
        <p:nvSpPr>
          <p:cNvPr id="3" name="Объект 2"/>
          <p:cNvSpPr>
            <a:spLocks noGrp="1"/>
          </p:cNvSpPr>
          <p:nvPr>
            <p:ph idx="13" sz="quarter"/>
          </p:nvPr>
        </p:nvSpPr>
        <p:spPr>
          <a:xfrm>
            <a:off x="611560" y="116632"/>
            <a:ext cx="6400800" cy="3474720"/>
          </a:xfrm>
        </p:spPr>
        <p:txBody>
          <a:bodyPr/>
          <a:lstStyle/>
          <a:p>
            <a:pPr indent="0" marL="45720">
              <a:buNone/>
            </a:pPr>
            <a:r>
              <a:rPr b="1" dirty="0" err="1" lang="ru-RU" sz="2400">
                <a:latin charset="0" pitchFamily="66" typeface="Monotype Corsiva"/>
              </a:rPr>
              <a:t>Однією</a:t>
            </a:r>
            <a:r>
              <a:rPr b="1" dirty="0" lang="ru-RU" sz="2400">
                <a:latin charset="0" pitchFamily="66" typeface="Monotype Corsiva"/>
              </a:rPr>
              <a:t> з </a:t>
            </a:r>
            <a:r>
              <a:rPr b="1" dirty="0" err="1" lang="ru-RU" sz="2400">
                <a:latin charset="0" pitchFamily="66" typeface="Monotype Corsiva"/>
              </a:rPr>
              <a:t>перлин</a:t>
            </a:r>
            <a:r>
              <a:rPr b="1" dirty="0" lang="ru-RU" sz="2400">
                <a:latin charset="0" pitchFamily="66" typeface="Monotype Corsiva"/>
              </a:rPr>
              <a:t> </a:t>
            </a:r>
            <a:r>
              <a:rPr b="1" dirty="0" err="1" lang="ru-RU" sz="2400">
                <a:latin charset="0" pitchFamily="66" typeface="Monotype Corsiva"/>
              </a:rPr>
              <a:t>української</a:t>
            </a:r>
            <a:r>
              <a:rPr b="1" dirty="0" lang="ru-RU" sz="2400">
                <a:latin charset="0" pitchFamily="66" typeface="Monotype Corsiva"/>
              </a:rPr>
              <a:t> </a:t>
            </a:r>
            <a:r>
              <a:rPr b="1" dirty="0" err="1" lang="ru-RU" sz="2400">
                <a:latin charset="0" pitchFamily="66" typeface="Monotype Corsiva"/>
              </a:rPr>
              <a:t>національної</a:t>
            </a:r>
            <a:r>
              <a:rPr b="1" dirty="0" lang="ru-RU" sz="2400">
                <a:latin charset="0" pitchFamily="66" typeface="Monotype Corsiva"/>
              </a:rPr>
              <a:t> </a:t>
            </a:r>
            <a:r>
              <a:rPr b="1" dirty="0" err="1" lang="ru-RU" sz="2400">
                <a:latin charset="0" pitchFamily="66" typeface="Monotype Corsiva"/>
              </a:rPr>
              <a:t>графіки</a:t>
            </a:r>
            <a:r>
              <a:rPr b="1" dirty="0" lang="ru-RU" sz="2400">
                <a:latin charset="0" pitchFamily="66" typeface="Monotype Corsiva"/>
              </a:rPr>
              <a:t> є “Живописна </a:t>
            </a:r>
            <a:r>
              <a:rPr b="1" dirty="0" err="1" lang="ru-RU" sz="2400">
                <a:latin charset="0" pitchFamily="66" typeface="Monotype Corsiva"/>
              </a:rPr>
              <a:t>Україна</a:t>
            </a:r>
            <a:r>
              <a:rPr b="1" dirty="0" lang="ru-RU" sz="2400">
                <a:latin charset="0" pitchFamily="66" typeface="Monotype Corsiva"/>
              </a:rPr>
              <a:t>”. </a:t>
            </a:r>
          </a:p>
          <a:p>
            <a:endParaRPr dirty="0" lang="ru-RU"/>
          </a:p>
        </p:txBody>
      </p:sp>
      <p:pic>
        <p:nvPicPr>
          <p:cNvPr descr="&amp;Vcy;&amp;icy;&amp;dcy;&amp;ucy;&amp;bcy;&amp;icy;&amp;tscy;&amp;softcy;&amp;kcy;&amp;icy;&amp;jcy; &amp;mcy;&amp;ocy;&amp;ncy;&amp;acy;&amp;scy;&amp;tcy;&amp;icy;&amp;rcy;" id="4" name="Picture 19"/>
          <p:cNvPicPr>
            <a:picLocks noChangeArrowheads="1" noChangeAspect="1"/>
          </p:cNvPicPr>
          <p:nvPr/>
        </p:nvPicPr>
        <p:blipFill>
          <a:blip cstate="print" r:embed="rId2">
            <a:lum bright="12000"/>
          </a:blip>
          <a:srcRect/>
          <a:stretch>
            <a:fillRect/>
          </a:stretch>
        </p:blipFill>
        <p:spPr bwMode="auto">
          <a:xfrm>
            <a:off x="209906" y="908720"/>
            <a:ext cx="3096344" cy="2130134"/>
          </a:xfrm>
          <a:prstGeom prst="rect">
            <a:avLst/>
          </a:prstGeom>
          <a:noFill/>
          <a:ln w="9525">
            <a:solidFill>
              <a:srgbClr val="800000"/>
            </a:solidFill>
            <a:miter lim="800000"/>
            <a:headEnd/>
            <a:tailEnd/>
          </a:ln>
        </p:spPr>
      </p:pic>
      <p:pic>
        <p:nvPicPr>
          <p:cNvPr id="6147" name="Picture 3"/>
          <p:cNvPicPr>
            <a:picLocks noChangeArrowheads="1"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813" y="4221088"/>
            <a:ext cx="3519258" cy="24886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rrowheads="1" noChangeAspect="1"/>
          </p:cNvPicPr>
          <p:nvPr/>
        </p:nvPicPr>
        <p:blipFill>
          <a:blip cstate="print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948330"/>
            <a:ext cx="3065950" cy="20450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9" name="Picture 5"/>
          <p:cNvPicPr>
            <a:picLocks noChangeArrowheads="1"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3186" y="4668837"/>
            <a:ext cx="3335337" cy="2189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descr="&amp;Pcy;&amp;ocy;&amp;chcy;&amp;acy;&amp;yicy;&amp;vcy;&amp;scy;&amp;softcy;&amp;kcy;&amp;acy; &amp;lcy;&amp;acy;&amp;vcy;&amp;rcy;&amp;acy; &amp;zcy; &amp;pcy;&amp;iukcy;&amp;vcy;&amp;dcy;&amp;ncy;&amp;yacy;" id="9" name="Picture 13"/>
          <p:cNvPicPr>
            <a:picLocks noChangeArrowheads="1" noChangeAspect="1"/>
          </p:cNvPicPr>
          <p:nvPr/>
        </p:nvPicPr>
        <p:blipFill>
          <a:blip cstate="print" r:embed="rId6">
            <a:lum bright="12000"/>
          </a:blip>
          <a:srcRect b="58"/>
          <a:stretch>
            <a:fillRect/>
          </a:stretch>
        </p:blipFill>
        <p:spPr bwMode="auto">
          <a:xfrm>
            <a:off x="5593186" y="620688"/>
            <a:ext cx="3038762" cy="2305348"/>
          </a:xfrm>
          <a:prstGeom prst="rect">
            <a:avLst/>
          </a:prstGeom>
          <a:noFill/>
          <a:ln w="9525">
            <a:solidFill>
              <a:srgbClr val="800000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77879767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188640"/>
            <a:ext cx="7992888" cy="792088"/>
          </a:xfrm>
        </p:spPr>
        <p:txBody>
          <a:bodyPr/>
          <a:lstStyle/>
          <a:p>
            <a:pPr marL="0" indent="0" algn="ctr">
              <a:buNone/>
            </a:pPr>
            <a:r>
              <a:rPr lang="uk-UA" sz="3200" dirty="0" smtClean="0"/>
              <a:t>Картини Василя </a:t>
            </a:r>
            <a:r>
              <a:rPr lang="uk-UA" sz="3200" dirty="0" err="1" smtClean="0"/>
              <a:t>Штернберга</a:t>
            </a:r>
            <a:endParaRPr lang="ru-RU" sz="3200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124744"/>
            <a:ext cx="3156397" cy="2394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3764669"/>
            <a:ext cx="3583483" cy="28743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980728"/>
            <a:ext cx="3401048" cy="2589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3868250"/>
            <a:ext cx="3968015" cy="27032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2873416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332656"/>
            <a:ext cx="6512511" cy="1143000"/>
          </a:xfrm>
        </p:spPr>
        <p:txBody>
          <a:bodyPr/>
          <a:lstStyle/>
          <a:p>
            <a:pPr marL="0" indent="0" algn="ctr">
              <a:buNone/>
            </a:pPr>
            <a:r>
              <a:rPr lang="uk-UA" dirty="0" smtClean="0"/>
              <a:t>«Встав літеру»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187624" y="2420888"/>
            <a:ext cx="7272808" cy="3600400"/>
          </a:xfrm>
        </p:spPr>
        <p:txBody>
          <a:bodyPr/>
          <a:lstStyle/>
          <a:p>
            <a:pPr marL="45720" indent="0">
              <a:buNone/>
            </a:pPr>
            <a:r>
              <a:rPr lang="uk-UA" sz="3600" dirty="0" smtClean="0"/>
              <a:t>    </a:t>
            </a:r>
            <a:r>
              <a:rPr lang="uk-UA" sz="3600" dirty="0" err="1" smtClean="0"/>
              <a:t>Навколішк</a:t>
            </a:r>
            <a:r>
              <a:rPr lang="uk-UA" sz="3600" dirty="0"/>
              <a:t>…, </a:t>
            </a:r>
            <a:r>
              <a:rPr lang="uk-UA" sz="3600" dirty="0" err="1"/>
              <a:t>вноч</a:t>
            </a:r>
            <a:r>
              <a:rPr lang="uk-UA" sz="3600" dirty="0"/>
              <a:t>…, </a:t>
            </a:r>
            <a:r>
              <a:rPr lang="uk-UA" sz="3600" dirty="0" err="1"/>
              <a:t>тільк</a:t>
            </a:r>
            <a:r>
              <a:rPr lang="uk-UA" sz="3600" dirty="0"/>
              <a:t>…, </a:t>
            </a:r>
            <a:r>
              <a:rPr lang="uk-UA" sz="3600" dirty="0" err="1"/>
              <a:t>всюд</a:t>
            </a:r>
            <a:r>
              <a:rPr lang="uk-UA" sz="3600" dirty="0"/>
              <a:t>…, </a:t>
            </a:r>
            <a:r>
              <a:rPr lang="uk-UA" sz="3600" dirty="0" err="1"/>
              <a:t>втрич</a:t>
            </a:r>
            <a:r>
              <a:rPr lang="uk-UA" sz="3600" dirty="0"/>
              <a:t>…, </a:t>
            </a:r>
            <a:r>
              <a:rPr lang="uk-UA" sz="3600" dirty="0" err="1"/>
              <a:t>вдалин</a:t>
            </a:r>
            <a:r>
              <a:rPr lang="uk-UA" sz="3600" dirty="0"/>
              <a:t>…, </a:t>
            </a:r>
            <a:r>
              <a:rPr lang="uk-UA" sz="3600" dirty="0" err="1"/>
              <a:t>наодинц</a:t>
            </a:r>
            <a:r>
              <a:rPr lang="uk-UA" sz="3600" dirty="0"/>
              <a:t>…, </a:t>
            </a:r>
            <a:r>
              <a:rPr lang="uk-UA" sz="3600" dirty="0" err="1"/>
              <a:t>по-людськ</a:t>
            </a:r>
            <a:r>
              <a:rPr lang="uk-UA" sz="3600" dirty="0"/>
              <a:t>…, </a:t>
            </a:r>
            <a:r>
              <a:rPr lang="uk-UA" sz="3600" dirty="0" err="1"/>
              <a:t>восен</a:t>
            </a:r>
            <a:r>
              <a:rPr lang="uk-UA" sz="3600" dirty="0"/>
              <a:t>…, </a:t>
            </a:r>
            <a:r>
              <a:rPr lang="uk-UA" sz="3600" dirty="0" err="1"/>
              <a:t>вкуп</a:t>
            </a:r>
            <a:r>
              <a:rPr lang="uk-UA" sz="3600" dirty="0"/>
              <a:t>…, </a:t>
            </a:r>
            <a:r>
              <a:rPr lang="uk-UA" sz="3600" dirty="0" err="1"/>
              <a:t>завширшк</a:t>
            </a:r>
            <a:r>
              <a:rPr lang="uk-UA" sz="3600" dirty="0"/>
              <a:t>…, </a:t>
            </a:r>
            <a:r>
              <a:rPr lang="uk-UA" sz="3600" dirty="0" err="1"/>
              <a:t>по-лисяч</a:t>
            </a:r>
            <a:r>
              <a:rPr lang="uk-UA" sz="3600" dirty="0"/>
              <a:t>…</a:t>
            </a:r>
            <a:r>
              <a:rPr lang="ru-RU" sz="3600" dirty="0"/>
              <a:t> </a:t>
            </a:r>
          </a:p>
          <a:p>
            <a:pPr marL="45720" indent="0">
              <a:buNone/>
            </a:pPr>
            <a:endParaRPr lang="ru-RU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9017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51197920"/>
      </p:ext>
    </p:extLst>
  </p:cSld>
  <p:clrMapOvr>
    <a:masterClrMapping/>
  </p:clrMapOvr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158</TotalTime>
  <Words>353</Words>
  <Application>Microsoft Office PowerPoint</Application>
  <PresentationFormat>Экран (4:3)</PresentationFormat>
  <Paragraphs>56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Воздушный поток</vt:lpstr>
      <vt:lpstr>Написання И та І  в кінці прислівників  До Дня народження Т. Г. Шевченка</vt:lpstr>
      <vt:lpstr>Мета: ознайомити семикласників з основними правилами правопису голосних и та і в кінці прислівників;  сприяти зміцненню навичок правопису прислівників з відповідною орфограмою, пояснювати її за допомогою орфографічних правил;  формувати вміння правильно писати прислівники;  удосконалювати вміння працювати на інтерактивній дошці, розвивати творчі вміння зіставляти, порівнювати, моделювати й конструювати мовні явища;  за допомогою мовленнєво-комунікативного дидактичного матеріалу усвідомити роль   Т. Шевченка в житті кожного українця.</vt:lpstr>
      <vt:lpstr>Презентация PowerPoint</vt:lpstr>
      <vt:lpstr>Презентация PowerPoint</vt:lpstr>
      <vt:lpstr>Презентация PowerPoint</vt:lpstr>
      <vt:lpstr>    Творче спостереження з елементами                                  аналізу   Сердечним другом Тараса став у січні 1839 року Вільгельм-Василь Штернберг, талановитий художник німецького роду. Тарас лагідно називав його «Віля».  «Ой коли б скоріше вже приїздив Штернберг! — писав Шевченко. — Я, й не бачивши, полюбив його».  Тарасова інтуїція справдилася.   …Я так тішуся, — писав далі Тарас, — Штернберг, якого я так давно й не/терпляче дожидав, нарешті приїхав. Та як ізненацька,     нежда..о/негада..о! Я злякався й довго своїм очам не вірив, думав, чи це не примара? Штернберг прикрасив перше видання «Кобзаря» прекрасним малюнком сліпого старого українського кобзаря з хлопцем; Тарас же присвятив своєму другові драматичного «Івана Підкову». Можна сміливо ризикнути гіпотезою, що власне оті змістовні мистецькі рисунки Штернберга дали стимул до Шевченкової «Живописної України» .                                                           </vt:lpstr>
      <vt:lpstr>Презентация PowerPoint</vt:lpstr>
      <vt:lpstr>Картини Василя Штернберга</vt:lpstr>
      <vt:lpstr>«Встав літеру»</vt:lpstr>
      <vt:lpstr>Презентация PowerPoint</vt:lpstr>
      <vt:lpstr>Презентация PowerPoint</vt:lpstr>
      <vt:lpstr>МОЗКОВИЙ ШТУРМ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cp:lastModifiedBy>User</cp:lastModifiedBy>
  <cp:revision>9</cp:revision>
  <dcterms:modified xsi:type="dcterms:W3CDTF">2014-12-22T16:44:15Z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2284088</vt:lpwstr>
  </property>
  <property fmtid="{D5CDD505-2E9C-101B-9397-08002B2CF9AE}" name="NXPowerLiteVersion" pid="3">
    <vt:lpwstr>D4.1.4</vt:lpwstr>
  </property>
</Properties>
</file>