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9" r:id="rId5"/>
    <p:sldId id="265" r:id="rId6"/>
    <p:sldId id="268" r:id="rId7"/>
    <p:sldId id="271" r:id="rId8"/>
    <p:sldId id="266" r:id="rId9"/>
    <p:sldId id="261" r:id="rId10"/>
    <p:sldId id="270" r:id="rId11"/>
    <p:sldId id="269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33831-07CC-4EA8-B627-89473B8F7424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E3E9-F71A-40A7-8E22-265007513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592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33831-07CC-4EA8-B627-89473B8F7424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E3E9-F71A-40A7-8E22-265007513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128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33831-07CC-4EA8-B627-89473B8F7424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E3E9-F71A-40A7-8E22-265007513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79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33831-07CC-4EA8-B627-89473B8F7424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E3E9-F71A-40A7-8E22-265007513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953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33831-07CC-4EA8-B627-89473B8F7424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E3E9-F71A-40A7-8E22-265007513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793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33831-07CC-4EA8-B627-89473B8F7424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E3E9-F71A-40A7-8E22-265007513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50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33831-07CC-4EA8-B627-89473B8F7424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E3E9-F71A-40A7-8E22-265007513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177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33831-07CC-4EA8-B627-89473B8F7424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E3E9-F71A-40A7-8E22-265007513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73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33831-07CC-4EA8-B627-89473B8F7424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E3E9-F71A-40A7-8E22-265007513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724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33831-07CC-4EA8-B627-89473B8F7424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E3E9-F71A-40A7-8E22-265007513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908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33831-07CC-4EA8-B627-89473B8F7424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E3E9-F71A-40A7-8E22-265007513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707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33831-07CC-4EA8-B627-89473B8F7424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8E3E9-F71A-40A7-8E22-265007513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466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 ?><Relationships xmlns="http://schemas.openxmlformats.org/package/2006/relationships"><Relationship Id="rId8" Target="../media/image23.jpeg" Type="http://schemas.openxmlformats.org/officeDocument/2006/relationships/image"/><Relationship Id="rId3" Target="../media/image18.jpeg" Type="http://schemas.openxmlformats.org/officeDocument/2006/relationships/image"/><Relationship Id="rId7" Target="../media/image22.jpe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21.gif" Type="http://schemas.openxmlformats.org/officeDocument/2006/relationships/image"/><Relationship Id="rId5" Target="../media/image20.jpeg" Type="http://schemas.openxmlformats.org/officeDocument/2006/relationships/image"/><Relationship Id="rId4" Target="../media/image19.jpeg" Type="http://schemas.openxmlformats.org/officeDocument/2006/relationships/image"/><Relationship Id="rId9" Target="../media/image24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png"/><Relationship Id="rId9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Документи\Документы рабочий стол\логопед. картинки\317036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26" y="1"/>
            <a:ext cx="915372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07348" y="1510771"/>
            <a:ext cx="62646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Monotype Corsiva" pitchFamily="66" charset="0"/>
              </a:rPr>
              <a:t>Подорож до країни Правильної мови</a:t>
            </a:r>
            <a:endParaRPr lang="ru-RU" sz="44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3808" y="3429000"/>
            <a:ext cx="30963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Презентація до позакласного заходу</a:t>
            </a:r>
          </a:p>
          <a:p>
            <a:pPr algn="ctr"/>
            <a:endParaRPr lang="uk-UA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Підготувала  Смірнова В.О., учитель-логопед, спеціаліст вищої категорії, старший вчитель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476672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uk-UA" b="1" i="1" dirty="0" smtClean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Департамент освіти і науки </a:t>
            </a:r>
          </a:p>
          <a:p>
            <a:pPr algn="ctr" eaLnBrk="0" hangingPunct="0"/>
            <a:r>
              <a:rPr lang="uk-UA" b="1" i="1" dirty="0" smtClean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 Кіровоградської обласної державної адміністрації</a:t>
            </a:r>
            <a:endParaRPr lang="uk-UA" b="1" i="1" dirty="0">
              <a:latin typeface="Arial" charset="0"/>
              <a:ea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3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Документи\Документы рабочий стол\логопед. картинки\зимови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33" y="0"/>
            <a:ext cx="91600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5736" y="548680"/>
            <a:ext cx="55446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7030A0"/>
                </a:solidFill>
                <a:latin typeface="Monotype Corsiva" pitchFamily="66" charset="0"/>
              </a:rPr>
              <a:t>Проспект шифрувальників</a:t>
            </a:r>
            <a:endParaRPr lang="ru-RU" sz="4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2370" y="2400367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C00000"/>
                </a:solidFill>
                <a:latin typeface="Arial Black" pitchFamily="34" charset="0"/>
              </a:rPr>
              <a:t>100</a:t>
            </a:r>
            <a:endParaRPr lang="ru-RU" sz="54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3688" y="3284984"/>
            <a:ext cx="626469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Зашифруйте слова, використовуючи цифру 100.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(столиця, столик, намисто, місто, місток, тісто,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пістолет,листоноша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листопад, постоли).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747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и\Документы рабочий стол\логопед. картинки\0_74f78_173e610f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6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19672" y="404664"/>
            <a:ext cx="6336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C00000"/>
                </a:solidFill>
                <a:latin typeface="Monotype Corsiva" pitchFamily="66" charset="0"/>
              </a:rPr>
              <a:t>Гостинна вулиця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C:\Users\Asus\Pictures\MP Navigator EX\2014_12_07\IMG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71624"/>
            <a:ext cx="7560840" cy="50257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9422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Документи\Документы рабочий стол\логопед. картинки\NewYearBlue_Sli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5080"/>
            <a:ext cx="9186650" cy="686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5656" y="764704"/>
            <a:ext cx="67687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Monotype Corsiva" pitchFamily="66" charset="0"/>
              </a:rPr>
              <a:t>Мелодійна річка</a:t>
            </a:r>
            <a:endParaRPr lang="ru-RU" sz="44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18436" name="Picture 4" descr="D:\Документи\Документы рабочий стол\логопед. картинки\навушники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08104" y="1739974"/>
            <a:ext cx="3341166" cy="399616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1809698"/>
            <a:ext cx="432048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Річка ця зазвучить, якщо ми зберемо всі нотки із слів. Відшукайте </a:t>
            </a:r>
            <a:r>
              <a:rPr lang="uk-UA" sz="28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їх.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(Так</a:t>
            </a: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сі</a:t>
            </a:r>
            <a:r>
              <a:rPr lang="uk-UA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пара</a:t>
            </a: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соль</a:t>
            </a:r>
            <a:r>
              <a:rPr lang="uk-UA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ка, жирафа, редиска, дощик, дошка, сіно, квасоля, картопля, місток, місяць, помідори).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44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и\Документы рабочий стол\логопед. картинки\0_74f78_173e610f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02"/>
            <a:ext cx="91726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51720" y="548680"/>
            <a:ext cx="51845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00000"/>
                </a:solidFill>
                <a:latin typeface="Monotype Corsiva" pitchFamily="66" charset="0"/>
              </a:rPr>
              <a:t>Чарівний снігопад</a:t>
            </a:r>
            <a:endParaRPr lang="ru-RU" sz="4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15816" y="1633527"/>
            <a:ext cx="3600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Букви блукають,</a:t>
            </a:r>
          </a:p>
          <a:p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Читати заважають.</a:t>
            </a:r>
          </a:p>
          <a:p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Зайві зберіть,</a:t>
            </a:r>
          </a:p>
          <a:p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Порядок установіть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3789040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err="1" smtClean="0">
                <a:solidFill>
                  <a:srgbClr val="FFFF00"/>
                </a:solidFill>
                <a:latin typeface="Monotype Corsiva" pitchFamily="66" charset="0"/>
              </a:rPr>
              <a:t>Длолблрлилйл</a:t>
            </a:r>
            <a:r>
              <a:rPr lang="uk-UA" sz="5400" b="1" dirty="0" smtClean="0">
                <a:solidFill>
                  <a:srgbClr val="FFFF00"/>
                </a:solidFill>
                <a:latin typeface="Monotype Corsiva" pitchFamily="66" charset="0"/>
              </a:rPr>
              <a:t>  </a:t>
            </a:r>
            <a:r>
              <a:rPr lang="uk-UA" sz="5400" b="1" dirty="0" err="1" smtClean="0">
                <a:solidFill>
                  <a:srgbClr val="FFFF00"/>
                </a:solidFill>
                <a:latin typeface="Monotype Corsiva" pitchFamily="66" charset="0"/>
              </a:rPr>
              <a:t>длелнльл</a:t>
            </a:r>
            <a:r>
              <a:rPr lang="uk-UA" sz="5400" b="1" dirty="0" smtClean="0">
                <a:solidFill>
                  <a:srgbClr val="FFFF00"/>
                </a:solidFill>
                <a:latin typeface="Monotype Corsiva" pitchFamily="66" charset="0"/>
              </a:rPr>
              <a:t>!</a:t>
            </a:r>
            <a:endParaRPr lang="ru-RU" sz="54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600819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Документи\Документы рабочий стол\логопед. картинки\NewYearBlue_Slide.jpg" id="9218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80"/>
            <a:ext cx="9144000" cy="686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692696"/>
            <a:ext cx="540060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FFFF00"/>
                </a:solidFill>
                <a:latin charset="0" pitchFamily="66" typeface="Monotype Corsiva"/>
              </a:rPr>
              <a:t>Дитячий садок</a:t>
            </a:r>
            <a:endParaRPr b="1" dirty="0" lang="ru-RU" sz="4000">
              <a:solidFill>
                <a:srgbClr val="FFFF00"/>
              </a:solidFill>
              <a:latin charset="0" pitchFamily="66" typeface="Monotype Corsiva"/>
            </a:endParaRPr>
          </a:p>
        </p:txBody>
      </p:sp>
      <p:pic>
        <p:nvPicPr>
          <p:cNvPr descr="D:\Документи\Документы рабочий стол\Звуки Р таЗ\Звук З\веселий.jpeg"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1728192" cy="1920693"/>
          </a:xfrm>
          <a:prstGeom prst="round2DiagRect">
            <a:avLst/>
          </a:prstGeom>
          <a:noFill/>
          <a:ln>
            <a:noFill/>
          </a:ln>
        </p:spPr>
      </p:pic>
      <p:pic>
        <p:nvPicPr>
          <p:cNvPr descr="D:\Документи\Документы рабочий стол\Звуки Р таЗ\Звук З\snowflake.png" id="5" name="Рисунок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797152"/>
            <a:ext cx="1676400" cy="1676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:\Документи\Документы рабочий стол\логопед. картинки\дощик осіній.jpg" id="6" name="Рисунок 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655" y="810032"/>
            <a:ext cx="1461135" cy="1181100"/>
          </a:xfrm>
          <a:prstGeom prst="round2DiagRect">
            <a:avLst/>
          </a:prstGeom>
          <a:noFill/>
          <a:ln>
            <a:noFill/>
          </a:ln>
        </p:spPr>
      </p:pic>
      <p:pic>
        <p:nvPicPr>
          <p:cNvPr descr="D:\Документи\Документы рабочий стол\Звуки Р таЗ\Звук З\images.jpg" id="7" name="Рисунок 6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882735" y="3530526"/>
            <a:ext cx="1665025" cy="1266626"/>
          </a:xfrm>
          <a:prstGeom prst="round2Diag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descr="D:\Документи\Документы рабочий стол\логопед. картинки\marmat_baby_ski90_4.jpg" id="8" name="Рисунок 7"/>
          <p:cNvPicPr/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736" y="2922988"/>
            <a:ext cx="1733550" cy="1522730"/>
          </a:xfrm>
          <a:prstGeom prst="round2DiagRect">
            <a:avLst/>
          </a:prstGeom>
          <a:noFill/>
          <a:ln>
            <a:noFill/>
          </a:ln>
        </p:spPr>
      </p:pic>
      <p:pic>
        <p:nvPicPr>
          <p:cNvPr descr="D:\Документи\Документы рабочий стол\логопед. картинки\3047439899_2_5_0mxvp1t7.png" id="10" name="Рисунок 9"/>
          <p:cNvPicPr/>
          <p:nvPr/>
        </p:nvPicPr>
        <p:blipFill>
          <a:blip cstate="print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602" y="1444179"/>
            <a:ext cx="1866900" cy="27743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:\Документи\Документы рабочий стол\логопед. картинки\images (26).jpg" id="11" name="Рисунок 10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328" y="4675800"/>
            <a:ext cx="1540510" cy="1330325"/>
          </a:xfrm>
          <a:prstGeom prst="roundRect">
            <a:avLst/>
          </a:prstGeom>
          <a:noFill/>
          <a:ln>
            <a:noFill/>
          </a:ln>
        </p:spPr>
      </p:pic>
      <p:pic>
        <p:nvPicPr>
          <p:cNvPr descr="D:\Документи\Документы рабочий стол\Звуки Р таЗ\Звук З\морозиво.jpg" id="12" name="Рисунок 11"/>
          <p:cNvPicPr/>
          <p:nvPr/>
        </p:nvPicPr>
        <p:blipFill rotWithShape="1">
          <a:blip cstate="print"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"/>
          <a:stretch/>
        </p:blipFill>
        <p:spPr bwMode="auto">
          <a:xfrm>
            <a:off x="5762801" y="4445718"/>
            <a:ext cx="1182906" cy="1655440"/>
          </a:xfrm>
          <a:prstGeom prst="roundRect">
            <a:avLst/>
          </a:prstGeom>
          <a:noFill/>
          <a:ln>
            <a:noFill/>
          </a:ln>
        </p:spPr>
      </p:pic>
      <p:pic>
        <p:nvPicPr>
          <p:cNvPr descr="D:\Документи\Документы рабочий стол\логопед. картинки\karok01.jpg" id="9219" name="Picture 3"/>
          <p:cNvPicPr>
            <a:picLocks noChangeArrowheads="1"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76" y="5220506"/>
            <a:ext cx="1844584" cy="1383438"/>
          </a:xfrm>
          <a:prstGeom prst="round2DiagRect">
            <a:avLst>
              <a:gd fmla="val 16667" name="adj1"/>
              <a:gd fmla="val 29612" name="adj2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51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0" spd="slow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id="12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4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5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6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id="1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id="23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5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6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7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id="30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2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3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4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id="37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9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41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2">
                      <p:stCondLst>
                        <p:cond delay="indefinite"/>
                      </p:stCondLst>
                      <p:childTnLst>
                        <p:par>
                          <p:cTn fill="hold" id="43">
                            <p:stCondLst>
                              <p:cond delay="0"/>
                            </p:stCondLst>
                            <p:childTnLst>
                              <p:par>
                                <p:cTn fill="hold" id="44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46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7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48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9">
                      <p:stCondLst>
                        <p:cond delay="indefinite"/>
                      </p:stCondLst>
                      <p:childTnLst>
                        <p:par>
                          <p:cTn fill="hold" id="50">
                            <p:stCondLst>
                              <p:cond delay="0"/>
                            </p:stCondLst>
                            <p:childTnLst>
                              <p:par>
                                <p:cTn fill="hold" id="51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53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54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5">
                      <p:stCondLst>
                        <p:cond delay="indefinite"/>
                      </p:stCondLst>
                      <p:childTnLst>
                        <p:par>
                          <p:cTn fill="hold" id="56">
                            <p:stCondLst>
                              <p:cond delay="0"/>
                            </p:stCondLst>
                            <p:childTnLst>
                              <p:par>
                                <p:cTn fill="hold" id="5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Документи\Документы рабочий стол\логопед. картинки\345080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695"/>
            <a:ext cx="9144000" cy="6909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79712" y="548680"/>
            <a:ext cx="54726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Monotype Corsiva" pitchFamily="66" charset="0"/>
              </a:rPr>
              <a:t>Лікарня</a:t>
            </a:r>
            <a:endParaRPr lang="ru-RU" sz="44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0072" y="748734"/>
            <a:ext cx="2089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Добрий день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1366181"/>
            <a:ext cx="2368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C000"/>
                </a:solidFill>
              </a:rPr>
              <a:t>До побачення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78036" y="1366181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Дякую</a:t>
            </a:r>
            <a:endParaRPr lang="ru-RU" sz="24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75711" y="1366181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C000"/>
                </a:solidFill>
              </a:rPr>
              <a:t>Вибачте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88224" y="933400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Будь ласка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9" name="Рисунок 8" descr="D:\Документи\Документы рабочий стол\логопед. картинки\казки\doktor2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673" y="3415971"/>
            <a:ext cx="1942728" cy="2662015"/>
          </a:xfrm>
          <a:prstGeom prst="round2Diag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2410272" y="2344332"/>
            <a:ext cx="51860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Додайте букву «К», щоб вийшло слово</a:t>
            </a:r>
          </a:p>
          <a:p>
            <a:pPr algn="ctr"/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ОЛЯ                                                   РАНИ</a:t>
            </a:r>
          </a:p>
          <a:p>
            <a:r>
              <a:rPr lang="uk-UA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РИЗИ                                                  РОК</a:t>
            </a:r>
          </a:p>
          <a:p>
            <a:endParaRPr lang="uk-UA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ЛІТА                                                    ПАР</a:t>
            </a:r>
          </a:p>
          <a:p>
            <a:r>
              <a:rPr lang="uk-UA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ОЛІЯ                                                   РАБ</a:t>
            </a:r>
          </a:p>
          <a:p>
            <a:endParaRPr lang="uk-UA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ОМАР                                                 ГРА</a:t>
            </a:r>
          </a:p>
          <a:p>
            <a:r>
              <a:rPr lang="uk-UA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КОЗА                                                   ЛАВА</a:t>
            </a:r>
          </a:p>
          <a:p>
            <a:r>
              <a:rPr lang="uk-UA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ОСА                                                     ЇЖА</a:t>
            </a:r>
          </a:p>
        </p:txBody>
      </p:sp>
    </p:spTree>
    <p:extLst>
      <p:ext uri="{BB962C8B-B14F-4D97-AF65-F5344CB8AC3E}">
        <p14:creationId xmlns:p14="http://schemas.microsoft.com/office/powerpoint/2010/main" val="167293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Документи\Документы рабочий стол\логопед. картинки\NY-snezh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35780" y="1196752"/>
            <a:ext cx="45365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Monotype Corsiva" pitchFamily="66" charset="0"/>
              </a:rPr>
              <a:t>Вулиця «</a:t>
            </a:r>
            <a:r>
              <a:rPr lang="uk-UA" sz="4400" b="1" dirty="0" err="1" smtClean="0">
                <a:solidFill>
                  <a:srgbClr val="FFFF00"/>
                </a:solidFill>
                <a:latin typeface="Monotype Corsiva" pitchFamily="66" charset="0"/>
              </a:rPr>
              <a:t>Ребусна</a:t>
            </a:r>
            <a:r>
              <a:rPr lang="uk-UA" sz="4400" b="1" dirty="0" smtClean="0">
                <a:solidFill>
                  <a:srgbClr val="FFFF00"/>
                </a:solidFill>
                <a:latin typeface="Monotype Corsiva" pitchFamily="66" charset="0"/>
              </a:rPr>
              <a:t>»</a:t>
            </a:r>
            <a:endParaRPr lang="ru-RU" sz="44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D:\Документи\Документы рабочий стол\Звуки Р таЗ\Звук З\u097ENfZO6M_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232" y="2121296"/>
            <a:ext cx="1981200" cy="2065655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5" name="Рисунок 4" descr="D:\Документи\Документы рабочий стол\Звуки Р таЗ\Звук З\u097ENfZO6M_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432" y="3355097"/>
            <a:ext cx="1981200" cy="2065655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6" name="Рисунок 5" descr="D:\Документи\Документы рабочий стол\Звуки Р таЗ\Звук З\u097ENfZO6M_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006" y="2121297"/>
            <a:ext cx="1981200" cy="2065655"/>
          </a:xfrm>
          <a:prstGeom prst="ellipse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0412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Документи\Документы рабочий стол\логопед. картинки\зимовий.jpg" id="13314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901"/>
            <a:ext cx="91600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55776" y="652094"/>
            <a:ext cx="4680520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3600">
                <a:solidFill>
                  <a:srgbClr val="FF0000"/>
                </a:solidFill>
                <a:latin charset="0" pitchFamily="66" typeface="Monotype Corsiva"/>
              </a:rPr>
              <a:t>Район «Помилковий»</a:t>
            </a:r>
            <a:endParaRPr b="1" dirty="0" lang="ru-RU" sz="3600">
              <a:solidFill>
                <a:srgbClr val="FF0000"/>
              </a:solidFill>
              <a:latin charset="0" pitchFamily="66" typeface="Monotype Corsiv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1556792"/>
            <a:ext cx="4068452" cy="12003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i="1" lang="uk-UA"/>
              <a:t>Вставити пропущену букву</a:t>
            </a:r>
            <a:r>
              <a:rPr dirty="0" lang="uk-UA"/>
              <a:t>.</a:t>
            </a:r>
            <a:endParaRPr dirty="0" lang="ru-RU"/>
          </a:p>
          <a:p>
            <a:r>
              <a:rPr dirty="0" lang="uk-UA"/>
              <a:t>М_К             С_Н_Е                        </a:t>
            </a:r>
            <a:endParaRPr dirty="0" lang="ru-RU"/>
          </a:p>
          <a:p>
            <a:r>
              <a:rPr dirty="0" lang="uk-UA"/>
              <a:t> </a:t>
            </a:r>
            <a:endParaRPr dirty="0" lang="ru-RU"/>
          </a:p>
          <a:p>
            <a:endParaRPr dirty="0" lang="ru-RU"/>
          </a:p>
        </p:txBody>
      </p:sp>
      <p:pic>
        <p:nvPicPr>
          <p:cNvPr descr="D:\Документи\Документы рабочий стол\логопед. картинки\сонечко.jpg" id="5" name="Рисунок 4"/>
          <p:cNvPicPr/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177" y="1890346"/>
            <a:ext cx="866775" cy="8667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:\Документи\Документы рабочий стол\логопед. картинки\_mak.jpg" id="6" name="Рисунок 5"/>
          <p:cNvPicPr/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"/>
          <a:stretch/>
        </p:blipFill>
        <p:spPr bwMode="auto">
          <a:xfrm>
            <a:off x="3851920" y="1628318"/>
            <a:ext cx="828675" cy="10572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07904" y="2757121"/>
            <a:ext cx="5112568" cy="175432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i="1" lang="uk-UA"/>
              <a:t>Відновити спотворене написання слова</a:t>
            </a:r>
            <a:r>
              <a:rPr dirty="0" lang="uk-UA"/>
              <a:t>, визначивши правильну послідовність букв у ньому. </a:t>
            </a:r>
            <a:endParaRPr dirty="0" lang="ru-RU"/>
          </a:p>
          <a:p>
            <a:r>
              <a:rPr dirty="0" lang="uk-UA"/>
              <a:t>СОА       ШОЛА    </a:t>
            </a:r>
            <a:endParaRPr dirty="0" lang="ru-RU"/>
          </a:p>
          <a:p>
            <a:r>
              <a:rPr dirty="0" lang="uk-UA"/>
              <a:t>КУЖ     </a:t>
            </a:r>
            <a:endParaRPr dirty="0" lang="ru-RU"/>
          </a:p>
          <a:p>
            <a:endParaRPr dirty="0" lang="ru-RU"/>
          </a:p>
        </p:txBody>
      </p:sp>
      <p:pic>
        <p:nvPicPr>
          <p:cNvPr descr="D:\Документи\Документы рабочий стол\логопед. картинки\19d37357db87t.jpg" id="8" name="Рисунок 7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5425988" y="3429000"/>
            <a:ext cx="838200" cy="8382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descr="D:\Документи\Документы рабочий стол\логопед. картинки\жук.jpg" id="9" name="Рисунок 8"/>
          <p:cNvPicPr/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671" y="3397099"/>
            <a:ext cx="828675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:\Документи\Документы рабочий стол\логопед. картинки\3оса ласунка.jpg" id="10" name="Рисунок 9"/>
          <p:cNvPicPr/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7" y="3429000"/>
            <a:ext cx="715645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67544" y="4267200"/>
            <a:ext cx="4752528" cy="12003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i="1" lang="uk-UA"/>
              <a:t>Закреслити зайву букву</a:t>
            </a:r>
            <a:r>
              <a:rPr dirty="0" lang="uk-UA"/>
              <a:t> в запропонованому слові.</a:t>
            </a:r>
            <a:endParaRPr dirty="0" lang="ru-RU"/>
          </a:p>
          <a:p>
            <a:r>
              <a:rPr dirty="0" lang="uk-UA"/>
              <a:t>ЖИАБА      ОГІРЕОК </a:t>
            </a:r>
            <a:endParaRPr dirty="0" lang="ru-RU"/>
          </a:p>
          <a:p>
            <a:endParaRPr dirty="0" lang="ru-RU"/>
          </a:p>
        </p:txBody>
      </p:sp>
      <p:pic>
        <p:nvPicPr>
          <p:cNvPr descr="D:\Документи\Документы рабочий стол\логопед. картинки\K9Dhi.jpg" id="12" name="Рисунок 11"/>
          <p:cNvPicPr/>
          <p:nvPr/>
        </p:nvPicPr>
        <p:blipFill>
          <a:blip cstate="print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349" y="4725144"/>
            <a:ext cx="912495" cy="5892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:\Документи\Документы рабочий стол\логопед. картинки\жабка.png" id="13" name="Рисунок 12"/>
          <p:cNvPicPr/>
          <p:nvPr/>
        </p:nvPicPr>
        <p:blipFill>
          <a:blip cstate="print"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0874" y="4675614"/>
            <a:ext cx="781050" cy="6388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999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400" spd="slow">
        <p14:ripple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6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80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822" id="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10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32" id="11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4" id="12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dur="26" id="13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decel="50000" dur="166" id="14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5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decel="50000" dur="166" id="1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7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decel="50000" dur="166" id="18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9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decel="50000" dur="166" id="2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3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25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6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2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3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4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  <p:bldP grpId="0" spid="4"/>
      <p:bldP grpId="0" spid="7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Документи\Документы рабочий стол\логопед. картинки\NewYearBlue_Slide.jpg" id="17410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836712"/>
            <a:ext cx="504056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FFFF00"/>
                </a:solidFill>
                <a:latin charset="0" pitchFamily="66" typeface="Monotype Corsiva"/>
              </a:rPr>
              <a:t>Чарівний сад</a:t>
            </a:r>
            <a:endParaRPr b="1" dirty="0" lang="ru-RU" sz="4000">
              <a:solidFill>
                <a:srgbClr val="FFFF00"/>
              </a:solidFill>
              <a:latin charset="0" pitchFamily="66" typeface="Monotype Corsiv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192644"/>
            <a:ext cx="5688632" cy="304698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z="24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Зберіть плоди та складіть гарне зимове речення.</a:t>
            </a:r>
            <a:endParaRPr b="1" dirty="0" lang="ru-RU" sz="2400">
              <a:solidFill>
                <a:srgbClr val="FFFF00"/>
              </a:solidFill>
              <a:latin charset="0" pitchFamily="18" typeface="Times New Roman"/>
              <a:cs charset="0" pitchFamily="18" typeface="Times New Roman"/>
            </a:endParaRPr>
          </a:p>
          <a:p>
            <a:r>
              <a:rPr b="1" dirty="0" lang="uk-UA" sz="24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1). До , прийшла, нас, чарівниця, зима.</a:t>
            </a:r>
            <a:endParaRPr b="1" dirty="0" lang="ru-RU" sz="2400">
              <a:solidFill>
                <a:srgbClr val="FFFF00"/>
              </a:solidFill>
              <a:latin charset="0" pitchFamily="18" typeface="Times New Roman"/>
              <a:cs charset="0" pitchFamily="18" typeface="Times New Roman"/>
            </a:endParaRPr>
          </a:p>
          <a:p>
            <a:r>
              <a:rPr b="1" dirty="0" lang="uk-UA" sz="24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2). Снігом, все, навкруги, вкрито, пухнастим.</a:t>
            </a:r>
            <a:endParaRPr b="1" dirty="0" lang="ru-RU" sz="2400">
              <a:solidFill>
                <a:srgbClr val="FFFF00"/>
              </a:solidFill>
              <a:latin charset="0" pitchFamily="18" typeface="Times New Roman"/>
              <a:cs charset="0" pitchFamily="18" typeface="Times New Roman"/>
            </a:endParaRPr>
          </a:p>
          <a:p>
            <a:r>
              <a:rPr b="1" dirty="0" lang="uk-UA" sz="24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3). Дмуть, з, холодні, вітри, півночі.</a:t>
            </a:r>
            <a:endParaRPr b="1" dirty="0" lang="ru-RU" sz="2400">
              <a:solidFill>
                <a:srgbClr val="FFFF00"/>
              </a:solidFill>
              <a:latin charset="0" pitchFamily="18" typeface="Times New Roman"/>
              <a:cs charset="0" pitchFamily="18" typeface="Times New Roman"/>
            </a:endParaRPr>
          </a:p>
          <a:p>
            <a:r>
              <a:rPr b="1" dirty="0" lang="uk-UA" sz="2400">
                <a:solidFill>
                  <a:srgbClr val="FFFF00"/>
                </a:solidFill>
                <a:latin charset="0" pitchFamily="18" typeface="Times New Roman"/>
                <a:cs charset="0" pitchFamily="18" typeface="Times New Roman"/>
              </a:rPr>
              <a:t>4). Сніжинки, тихо, на, падають, землю.        </a:t>
            </a:r>
            <a:endParaRPr b="1" dirty="0" lang="ru-RU" sz="2400">
              <a:solidFill>
                <a:srgbClr val="FFFF00"/>
              </a:solidFill>
              <a:latin charset="0" pitchFamily="18" typeface="Times New Roman"/>
              <a:cs charset="0" pitchFamily="18" typeface="Times New Roman"/>
            </a:endParaRPr>
          </a:p>
          <a:p>
            <a:endParaRPr b="1" dirty="0" lang="ru-RU" sz="2400">
              <a:solidFill>
                <a:srgbClr val="FFFF0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D:\Документи\Документы рабочий стол\логопед. картинки\,fбагато горішків.jpg" id="17411" name="Picture 3"/>
          <p:cNvPicPr>
            <a:picLocks noChangeArrowheads="1"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6947017" y="4669063"/>
            <a:ext cx="2088232" cy="191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Документи\Документы рабочий стол\логопед. картинки\1365958531-1.jpg" id="17412" name="Picture 4"/>
          <p:cNvPicPr>
            <a:picLocks noChangeArrowheads="1"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"/>
          <a:stretch/>
        </p:blipFill>
        <p:spPr bwMode="auto">
          <a:xfrm>
            <a:off x="4007799" y="4995738"/>
            <a:ext cx="2364401" cy="175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Документи\Документы рабочий стол\логопед. картинки\i (9).jpg" id="17413" name="Picture 5"/>
          <p:cNvPicPr>
            <a:picLocks noChangeArrowheads="1"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085184"/>
            <a:ext cx="2103679" cy="1577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Документи\Документы рабочий стол\логопед. картинки\t7Seof1zFJA.jpg" id="17414" name="Picture 6"/>
          <p:cNvPicPr>
            <a:picLocks noChangeArrowheads="1"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197" y="1208135"/>
            <a:ext cx="216024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7050720"/>
      </p:ext>
    </p:extLst>
  </p:cSld>
  <p:clrMapOvr>
    <a:masterClrMapping/>
  </p:clrMapOvr>
  <p:transition spd="slow">
    <p:wipe/>
  </p:transition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Документи\Документы рабочий стол\логопед. картинки\zim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3" y="-2704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19672" y="620688"/>
            <a:ext cx="64087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7030A0"/>
                </a:solidFill>
                <a:latin typeface="Monotype Corsiva" pitchFamily="66" charset="0"/>
              </a:rPr>
              <a:t>Арифметичний сквер</a:t>
            </a:r>
            <a:endParaRPr lang="ru-RU" sz="4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35696" y="2708920"/>
            <a:ext cx="597666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КОРАБЕЛЬ – БЕЛЬ = КОРА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КИТАЙ  - АЙ =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КОЛО + СОК </a:t>
            </a:r>
            <a:r>
              <a:rPr lang="uk-UA" sz="3200" b="1">
                <a:latin typeface="Times New Roman" pitchFamily="18" charset="0"/>
                <a:cs typeface="Times New Roman" pitchFamily="18" charset="0"/>
              </a:rPr>
              <a:t>=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65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Документи\Документы рабочий стол\логопед. картинки\81983434_large_0_75ef8_c7ad5121_XL.jpg" id="6146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96364" y="620688"/>
            <a:ext cx="6192688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rgbClr val="C00000"/>
                </a:solidFill>
                <a:latin charset="0" pitchFamily="66" typeface="Monotype Corsiva"/>
              </a:rPr>
              <a:t>Вулиця  «Веселих ігор»</a:t>
            </a:r>
            <a:endParaRPr b="1" dirty="0" lang="ru-RU" sz="4000">
              <a:solidFill>
                <a:srgbClr val="C00000"/>
              </a:solidFill>
              <a:latin charset="0" pitchFamily="66" typeface="Monotype Corsiva"/>
            </a:endParaRPr>
          </a:p>
        </p:txBody>
      </p:sp>
      <p:pic>
        <p:nvPicPr>
          <p:cNvPr descr="D:\Документи\Документы рабочий стол\логопед. картинки\15043м'яч.jpg" id="6147" name="Picture 3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276" y="1461476"/>
            <a:ext cx="1247444" cy="1247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Документи\Документы рабочий стол\логопед. картинки\казки\povesti_i_rasskazy_dlja_detej_zag (1).png" id="6149" name="Picture 5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491" y="1581075"/>
            <a:ext cx="1695324" cy="194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Документи\Документы рабочий стол\логопед. картинки\казки\веселий.jpg" id="6150" name="Picture 6"/>
          <p:cNvPicPr>
            <a:picLocks noChangeArrowheads="1" noChangeAspect="1"/>
          </p:cNvPicPr>
          <p:nvPr/>
        </p:nvPicPr>
        <p:blipFill>
          <a:blip cstate="print"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964" y="3363275"/>
            <a:ext cx="1920515" cy="270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Документи\Документы рабочий стол\логопед. картинки\казки\rjkj,jxjr.png" id="6153" name="Picture 9"/>
          <p:cNvPicPr>
            <a:picLocks noChangeArrowheads="1"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965" y="4137938"/>
            <a:ext cx="1584176" cy="1633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Документи\Документы рабочий стол\логопед. картинки\repka_myagkiy.jpg" id="6154" name="Picture 10"/>
          <p:cNvPicPr>
            <a:picLocks noChangeArrowheads="1" noChangeAspect="1"/>
          </p:cNvPicPr>
          <p:nvPr/>
        </p:nvPicPr>
        <p:blipFill rotWithShape="1">
          <a:blip r:embed="rId7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6564916" y="974631"/>
            <a:ext cx="2448272" cy="251334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Документи\Документы рабочий стол\логопед. картинки\97354582.jpg" id="6155" name="Picture 11"/>
          <p:cNvPicPr>
            <a:picLocks noChangeArrowheads="1" noChangeAspect="1"/>
          </p:cNvPicPr>
          <p:nvPr/>
        </p:nvPicPr>
        <p:blipFill rotWithShape="1">
          <a:blip cstate="print" r:embed="rId8">
            <a:clrChange>
              <a:clrFrom>
                <a:srgbClr val="FFFCFD"/>
              </a:clrFrom>
              <a:clrTo>
                <a:srgbClr val="FFFC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31" r="8280" t="50000"/>
          <a:stretch/>
        </p:blipFill>
        <p:spPr bwMode="auto">
          <a:xfrm>
            <a:off x="4692708" y="1747321"/>
            <a:ext cx="1399029" cy="161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Документи\Документы рабочий стол\логопед. картинки\1288169606_bezimen.jpg" id="6156" name="Picture 12"/>
          <p:cNvPicPr>
            <a:picLocks noChangeArrowheads="1"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"/>
          <a:stretch/>
        </p:blipFill>
        <p:spPr bwMode="auto">
          <a:xfrm>
            <a:off x="886019" y="3068960"/>
            <a:ext cx="1420689" cy="236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Документи\Документы рабочий стол\логопед. картинки\filefbveck.jpg" id="6157" name="Picture 13"/>
          <p:cNvPicPr>
            <a:picLocks noChangeArrowheads="1"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"/>
          <a:stretch/>
        </p:blipFill>
        <p:spPr bwMode="auto">
          <a:xfrm>
            <a:off x="6808534" y="4142843"/>
            <a:ext cx="2194845" cy="2379508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Документи\Дрібна моторика\оси.jpg" id="6158" name="Picture 14"/>
          <p:cNvPicPr>
            <a:picLocks noChangeArrowheads="1" noChangeAspect="1"/>
          </p:cNvPicPr>
          <p:nvPr/>
        </p:nvPicPr>
        <p:blipFill>
          <a:blip cstate="print"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336309"/>
            <a:ext cx="1555333" cy="1301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872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0" spd="slow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6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80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822" id="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10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32" id="11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4" id="12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dur="26" id="13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decel="50000" dur="166" id="14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5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decel="50000" dur="166" id="1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7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decel="50000" dur="166" id="18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9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decel="50000" dur="166" id="2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id="23" nodeType="click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5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6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7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8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9">
                      <p:stCondLst>
                        <p:cond delay="indefinite"/>
                      </p:stCondLst>
                      <p:childTnLst>
                        <p:par>
                          <p:cTn fill="hold" id="30">
                            <p:stCondLst>
                              <p:cond delay="0"/>
                            </p:stCondLst>
                            <p:childTnLst>
                              <p:par>
                                <p:cTn fill="hold" id="31" nodeType="click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>
                                        <p:cTn dur="2000" id="33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4">
                      <p:stCondLst>
                        <p:cond delay="indefinite"/>
                      </p:stCondLst>
                      <p:childTnLst>
                        <p:par>
                          <p:cTn fill="hold" id="35">
                            <p:stCondLst>
                              <p:cond delay="0"/>
                            </p:stCondLst>
                            <p:childTnLst>
                              <p:par>
                                <p:cTn fill="hold" id="36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8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9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4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1">
                      <p:stCondLst>
                        <p:cond delay="indefinite"/>
                      </p:stCondLst>
                      <p:childTnLst>
                        <p:par>
                          <p:cTn fill="hold" id="42">
                            <p:stCondLst>
                              <p:cond delay="0"/>
                            </p:stCondLst>
                            <p:childTnLst>
                              <p:par>
                                <p:cTn fill="hold" id="43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>
                                        <p:cTn dur="500" id="45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6">
                      <p:stCondLst>
                        <p:cond delay="indefinite"/>
                      </p:stCondLst>
                      <p:childTnLst>
                        <p:par>
                          <p:cTn fill="hold" id="47">
                            <p:stCondLst>
                              <p:cond delay="0"/>
                            </p:stCondLst>
                            <p:childTnLst>
                              <p:par>
                                <p:cTn fill="hold" id="48" nodeType="click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5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1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2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53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4">
                      <p:stCondLst>
                        <p:cond delay="indefinite"/>
                      </p:stCondLst>
                      <p:childTnLst>
                        <p:par>
                          <p:cTn fill="hold" id="55">
                            <p:stCondLst>
                              <p:cond delay="0"/>
                            </p:stCondLst>
                            <p:childTnLst>
                              <p:par>
                                <p:cTn fill="hold" id="56" nodeType="clickEffect" presetClass="entr" presetID="26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80" id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822" id="5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61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32" id="6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4" id="63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dur="26" id="64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decel="50000" dur="166" id="65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6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decel="50000" dur="166" id="67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68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decel="50000" dur="166" id="69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70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decel="50000" dur="166" id="71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2">
                      <p:stCondLst>
                        <p:cond delay="indefinite"/>
                      </p:stCondLst>
                      <p:childTnLst>
                        <p:par>
                          <p:cTn fill="hold" id="73">
                            <p:stCondLst>
                              <p:cond delay="0"/>
                            </p:stCondLst>
                            <p:childTnLst>
                              <p:par>
                                <p:cTn fill="hold" id="74" nodeType="click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>
                                        <p:cTn dur="2000" id="76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7">
                      <p:stCondLst>
                        <p:cond delay="indefinite"/>
                      </p:stCondLst>
                      <p:childTnLst>
                        <p:par>
                          <p:cTn fill="hold" id="78">
                            <p:stCondLst>
                              <p:cond delay="0"/>
                            </p:stCondLst>
                            <p:childTnLst>
                              <p:par>
                                <p:cTn fill="hold" id="79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81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2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83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268</Words>
  <Application>Microsoft Office PowerPoint</Application>
  <PresentationFormat>Экран (4:3)</PresentationFormat>
  <Paragraphs>61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25</cp:revision>
  <dcterms:created xsi:type="dcterms:W3CDTF">2014-12-10T18:33:32Z</dcterms:created>
  <dcterms:modified xsi:type="dcterms:W3CDTF">2014-12-22T20:28:49Z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995501</vt:lpwstr>
  </property>
  <property fmtid="{D5CDD505-2E9C-101B-9397-08002B2CF9AE}" name="NXPowerLiteVersion" pid="3">
    <vt:lpwstr>D4.1.4</vt:lpwstr>
  </property>
</Properties>
</file>