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A3FF"/>
    <a:srgbClr val="FFCCFF"/>
    <a:srgbClr val="FF9BFF"/>
    <a:srgbClr val="9EF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A34109-D13B-4E63-BBAE-1D092E7E57FA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1928D-2E2C-4970-8849-20E00F0AF6D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9633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4109-D13B-4E63-BBAE-1D092E7E57FA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1928D-2E2C-4970-8849-20E00F0AF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968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4109-D13B-4E63-BBAE-1D092E7E57FA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1928D-2E2C-4970-8849-20E00F0AF6D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4879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4109-D13B-4E63-BBAE-1D092E7E57FA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1928D-2E2C-4970-8849-20E00F0AF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258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4109-D13B-4E63-BBAE-1D092E7E57FA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1928D-2E2C-4970-8849-20E00F0AF6D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6702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4109-D13B-4E63-BBAE-1D092E7E57FA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1928D-2E2C-4970-8849-20E00F0AF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351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4109-D13B-4E63-BBAE-1D092E7E57FA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1928D-2E2C-4970-8849-20E00F0AF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888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4109-D13B-4E63-BBAE-1D092E7E57FA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1928D-2E2C-4970-8849-20E00F0AF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400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4109-D13B-4E63-BBAE-1D092E7E57FA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1928D-2E2C-4970-8849-20E00F0AF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956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4109-D13B-4E63-BBAE-1D092E7E57FA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1928D-2E2C-4970-8849-20E00F0AF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787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4109-D13B-4E63-BBAE-1D092E7E57FA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1928D-2E2C-4970-8849-20E00F0AF6DE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9082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A34109-D13B-4E63-BBAE-1D092E7E57FA}" type="datetimeFigureOut">
              <a:rPr lang="ru-RU" smtClean="0"/>
              <a:t>28.01.2016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8AD1928D-2E2C-4970-8849-20E00F0AF6DE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7586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chemeClr val="tx2"/>
            </a:solidFill>
          </a:ln>
        </p:spPr>
        <p:txBody>
          <a:bodyPr/>
          <a:lstStyle/>
          <a:p>
            <a:pPr algn="ctr"/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ПРОСТІ ТА  СКЛАДНІ РЕЧЕННЯ 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ln>
            <a:solidFill>
              <a:schemeClr val="tx2"/>
            </a:solidFill>
          </a:ln>
        </p:spPr>
        <p:txBody>
          <a:bodyPr>
            <a:normAutofit lnSpcReduction="10000"/>
          </a:bodyPr>
          <a:lstStyle/>
          <a:p>
            <a:r>
              <a:rPr lang="uk-UA" dirty="0" smtClean="0"/>
              <a:t>Учитель вищої категорії </a:t>
            </a:r>
          </a:p>
          <a:p>
            <a:r>
              <a:rPr lang="uk-UA" dirty="0" smtClean="0"/>
              <a:t>Учитель-методист </a:t>
            </a:r>
          </a:p>
          <a:p>
            <a:r>
              <a:rPr lang="uk-UA" dirty="0" err="1" smtClean="0"/>
              <a:t>Рябошапка</a:t>
            </a:r>
            <a:r>
              <a:rPr lang="uk-UA" dirty="0" smtClean="0"/>
              <a:t> Ольга Іванівна </a:t>
            </a:r>
          </a:p>
          <a:p>
            <a:r>
              <a:rPr lang="uk-UA" dirty="0" smtClean="0"/>
              <a:t>КЗО СЗШ №56 </a:t>
            </a:r>
          </a:p>
          <a:p>
            <a:r>
              <a:rPr lang="uk-UA" dirty="0"/>
              <a:t>м</a:t>
            </a:r>
            <a:r>
              <a:rPr lang="uk-UA" dirty="0" smtClean="0"/>
              <a:t>. </a:t>
            </a:r>
            <a:r>
              <a:rPr lang="uk-UA" dirty="0" err="1"/>
              <a:t>Д</a:t>
            </a:r>
            <a:r>
              <a:rPr lang="uk-UA" dirty="0" err="1" smtClean="0"/>
              <a:t>ніпропетровсь</a:t>
            </a:r>
            <a:r>
              <a:rPr lang="uk-UA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508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0" y="255183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	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Rectangle 33"/>
          <p:cNvSpPr>
            <a:spLocks noChangeArrowheads="1"/>
          </p:cNvSpPr>
          <p:nvPr/>
        </p:nvSpPr>
        <p:spPr bwMode="auto">
          <a:xfrm>
            <a:off x="2660650" y="849313"/>
            <a:ext cx="3895725" cy="552450"/>
          </a:xfrm>
          <a:prstGeom prst="rect">
            <a:avLst/>
          </a:prstGeom>
          <a:solidFill>
            <a:srgbClr val="9EFCC4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ПРОСТЕ РЕЧЕННЯ</a:t>
            </a:r>
            <a:endParaRPr kumimoji="0" lang="uk-UA" sz="11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auto">
          <a:xfrm>
            <a:off x="12700" y="1924050"/>
            <a:ext cx="2390775" cy="677863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метою висловлювання</a:t>
            </a:r>
            <a:endParaRPr kumimoji="0" lang="uk-UA" sz="11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AutoShape 31"/>
          <p:cNvSpPr>
            <a:spLocks noChangeArrowheads="1"/>
          </p:cNvSpPr>
          <p:nvPr/>
        </p:nvSpPr>
        <p:spPr bwMode="auto">
          <a:xfrm>
            <a:off x="3259138" y="1973263"/>
            <a:ext cx="2486025" cy="7239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кількістю граматичних основ</a:t>
            </a:r>
            <a:endParaRPr kumimoji="0" lang="uk-UA" sz="11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AutoShape 30"/>
          <p:cNvSpPr>
            <a:spLocks noChangeArrowheads="1"/>
          </p:cNvSpPr>
          <p:nvPr/>
        </p:nvSpPr>
        <p:spPr bwMode="auto">
          <a:xfrm>
            <a:off x="7089775" y="1811338"/>
            <a:ext cx="2514600" cy="1085850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наявністю другорядних членів речення</a:t>
            </a:r>
            <a:endParaRPr kumimoji="0" lang="uk-UA" sz="11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Oval 29"/>
          <p:cNvSpPr>
            <a:spLocks noChangeArrowheads="1"/>
          </p:cNvSpPr>
          <p:nvPr/>
        </p:nvSpPr>
        <p:spPr bwMode="auto">
          <a:xfrm>
            <a:off x="127000" y="3135313"/>
            <a:ext cx="1695450" cy="1217612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Oval 28"/>
          <p:cNvSpPr>
            <a:spLocks noChangeArrowheads="1"/>
          </p:cNvSpPr>
          <p:nvPr/>
        </p:nvSpPr>
        <p:spPr bwMode="auto">
          <a:xfrm>
            <a:off x="993138" y="6067606"/>
            <a:ext cx="1703387" cy="631463"/>
          </a:xfrm>
          <a:prstGeom prst="ellipse">
            <a:avLst/>
          </a:prstGeom>
          <a:solidFill>
            <a:schemeClr val="accent2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Oval 27"/>
          <p:cNvSpPr>
            <a:spLocks noChangeArrowheads="1"/>
          </p:cNvSpPr>
          <p:nvPr/>
        </p:nvSpPr>
        <p:spPr bwMode="auto">
          <a:xfrm>
            <a:off x="8289925" y="3810000"/>
            <a:ext cx="1552575" cy="50323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Oval 3"/>
          <p:cNvSpPr>
            <a:spLocks noChangeArrowheads="1"/>
          </p:cNvSpPr>
          <p:nvPr/>
        </p:nvSpPr>
        <p:spPr bwMode="auto">
          <a:xfrm>
            <a:off x="7767638" y="5041900"/>
            <a:ext cx="914400" cy="53340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овне</a:t>
            </a:r>
            <a:endParaRPr kumimoji="0" lang="uk-UA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Oval 26"/>
          <p:cNvSpPr>
            <a:spLocks noChangeArrowheads="1"/>
          </p:cNvSpPr>
          <p:nvPr/>
        </p:nvSpPr>
        <p:spPr bwMode="auto">
          <a:xfrm>
            <a:off x="8901906" y="6115775"/>
            <a:ext cx="1298734" cy="50482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Oval 25"/>
          <p:cNvSpPr>
            <a:spLocks noChangeArrowheads="1"/>
          </p:cNvSpPr>
          <p:nvPr/>
        </p:nvSpPr>
        <p:spPr bwMode="auto">
          <a:xfrm>
            <a:off x="7137400" y="3333750"/>
            <a:ext cx="1438275" cy="50482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Oval 9"/>
          <p:cNvSpPr>
            <a:spLocks noChangeArrowheads="1"/>
          </p:cNvSpPr>
          <p:nvPr/>
        </p:nvSpPr>
        <p:spPr bwMode="auto">
          <a:xfrm>
            <a:off x="2781300" y="4313238"/>
            <a:ext cx="914400" cy="438150"/>
          </a:xfrm>
          <a:prstGeom prst="ellipse">
            <a:avLst/>
          </a:prstGeom>
          <a:solidFill>
            <a:srgbClr val="FFC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>
            <a:off x="2504304" y="3222987"/>
            <a:ext cx="1704975" cy="514350"/>
          </a:xfrm>
          <a:prstGeom prst="ellipse">
            <a:avLst/>
          </a:prstGeom>
          <a:solidFill>
            <a:srgbClr val="FFC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4318000" y="3146425"/>
            <a:ext cx="1546996" cy="615882"/>
          </a:xfrm>
          <a:prstGeom prst="ellipse">
            <a:avLst/>
          </a:prstGeom>
          <a:solidFill>
            <a:srgbClr val="FFC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AutoShape 24"/>
          <p:cNvSpPr>
            <a:spLocks noChangeArrowheads="1"/>
          </p:cNvSpPr>
          <p:nvPr/>
        </p:nvSpPr>
        <p:spPr bwMode="auto">
          <a:xfrm>
            <a:off x="1022350" y="5229225"/>
            <a:ext cx="1943100" cy="474663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інтонацією</a:t>
            </a:r>
            <a:endParaRPr kumimoji="0" lang="uk-UA" sz="11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AutoShape 23"/>
          <p:cNvSpPr>
            <a:spLocks noChangeArrowheads="1"/>
          </p:cNvSpPr>
          <p:nvPr/>
        </p:nvSpPr>
        <p:spPr bwMode="auto">
          <a:xfrm>
            <a:off x="6823075" y="4764088"/>
            <a:ext cx="2676525" cy="838200"/>
          </a:xfrm>
          <a:prstGeom prst="roundRect">
            <a:avLst>
              <a:gd name="adj" fmla="val 16667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розкриттям змісту речення</a:t>
            </a:r>
            <a:endParaRPr kumimoji="0" lang="uk-UA" sz="11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AutoShape 22"/>
          <p:cNvSpPr>
            <a:spLocks noChangeArrowheads="1"/>
          </p:cNvSpPr>
          <p:nvPr/>
        </p:nvSpPr>
        <p:spPr bwMode="auto">
          <a:xfrm>
            <a:off x="3184525" y="6002338"/>
            <a:ext cx="1933575" cy="476250"/>
          </a:xfrm>
          <a:prstGeom prst="roundRect">
            <a:avLst>
              <a:gd name="adj" fmla="val 16667"/>
            </a:avLst>
          </a:prstGeom>
          <a:solidFill>
            <a:srgbClr val="9EFCC4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AutoShape 21"/>
          <p:cNvSpPr>
            <a:spLocks noChangeArrowheads="1"/>
          </p:cNvSpPr>
          <p:nvPr/>
        </p:nvSpPr>
        <p:spPr bwMode="auto">
          <a:xfrm>
            <a:off x="5260975" y="5991225"/>
            <a:ext cx="2000250" cy="466725"/>
          </a:xfrm>
          <a:prstGeom prst="roundRect">
            <a:avLst>
              <a:gd name="adj" fmla="val 16667"/>
            </a:avLst>
          </a:prstGeom>
          <a:solidFill>
            <a:srgbClr val="9EFCC4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AutoShape 20"/>
          <p:cNvSpPr>
            <a:spLocks noChangeShapeType="1"/>
          </p:cNvSpPr>
          <p:nvPr/>
        </p:nvSpPr>
        <p:spPr bwMode="auto">
          <a:xfrm flipH="1">
            <a:off x="1271588" y="1104900"/>
            <a:ext cx="1390650" cy="80010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19"/>
          <p:cNvSpPr>
            <a:spLocks noChangeShapeType="1"/>
          </p:cNvSpPr>
          <p:nvPr/>
        </p:nvSpPr>
        <p:spPr bwMode="auto">
          <a:xfrm>
            <a:off x="1022350" y="2592388"/>
            <a:ext cx="0" cy="5334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AutoShape 18"/>
          <p:cNvSpPr>
            <a:spLocks noChangeShapeType="1"/>
          </p:cNvSpPr>
          <p:nvPr/>
        </p:nvSpPr>
        <p:spPr bwMode="auto">
          <a:xfrm>
            <a:off x="3238500" y="3776822"/>
            <a:ext cx="0" cy="50482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AutoShape 17"/>
          <p:cNvSpPr>
            <a:spLocks noChangeShapeType="1"/>
          </p:cNvSpPr>
          <p:nvPr/>
        </p:nvSpPr>
        <p:spPr bwMode="auto">
          <a:xfrm flipH="1">
            <a:off x="2033588" y="1401763"/>
            <a:ext cx="742950" cy="3827462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6"/>
          <p:cNvSpPr>
            <a:spLocks noChangeShapeType="1"/>
          </p:cNvSpPr>
          <p:nvPr/>
        </p:nvSpPr>
        <p:spPr bwMode="auto">
          <a:xfrm>
            <a:off x="8328025" y="2897188"/>
            <a:ext cx="771525" cy="9413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AutoShape 15"/>
          <p:cNvSpPr>
            <a:spLocks noChangeShapeType="1"/>
          </p:cNvSpPr>
          <p:nvPr/>
        </p:nvSpPr>
        <p:spPr bwMode="auto">
          <a:xfrm flipH="1">
            <a:off x="7918450" y="2897188"/>
            <a:ext cx="409575" cy="43656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AutoShape 14"/>
          <p:cNvSpPr>
            <a:spLocks noChangeShapeType="1"/>
          </p:cNvSpPr>
          <p:nvPr/>
        </p:nvSpPr>
        <p:spPr bwMode="auto">
          <a:xfrm>
            <a:off x="1965325" y="5705475"/>
            <a:ext cx="0" cy="384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AutoShape 6"/>
          <p:cNvSpPr>
            <a:spLocks noChangeShapeType="1"/>
          </p:cNvSpPr>
          <p:nvPr/>
        </p:nvSpPr>
        <p:spPr bwMode="auto">
          <a:xfrm flipH="1">
            <a:off x="4318000" y="1425347"/>
            <a:ext cx="80962" cy="63912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AutoShape 5"/>
          <p:cNvSpPr>
            <a:spLocks noChangeShapeType="1"/>
          </p:cNvSpPr>
          <p:nvPr/>
        </p:nvSpPr>
        <p:spPr bwMode="auto">
          <a:xfrm flipH="1">
            <a:off x="3298825" y="2719750"/>
            <a:ext cx="971550" cy="44853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AutoShape 4"/>
          <p:cNvSpPr>
            <a:spLocks noChangeShapeType="1"/>
          </p:cNvSpPr>
          <p:nvPr/>
        </p:nvSpPr>
        <p:spPr bwMode="auto">
          <a:xfrm>
            <a:off x="4318000" y="2706688"/>
            <a:ext cx="543373" cy="43973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AutoShape 13"/>
          <p:cNvSpPr>
            <a:spLocks noChangeShapeType="1"/>
          </p:cNvSpPr>
          <p:nvPr/>
        </p:nvSpPr>
        <p:spPr bwMode="auto">
          <a:xfrm>
            <a:off x="6565900" y="1133475"/>
            <a:ext cx="1828800" cy="67786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AutoShape 2"/>
          <p:cNvSpPr>
            <a:spLocks noChangeShapeType="1"/>
          </p:cNvSpPr>
          <p:nvPr/>
        </p:nvSpPr>
        <p:spPr bwMode="auto">
          <a:xfrm>
            <a:off x="8682038" y="5658573"/>
            <a:ext cx="684212" cy="43021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AutoShape 1"/>
          <p:cNvSpPr>
            <a:spLocks noChangeShapeType="1"/>
          </p:cNvSpPr>
          <p:nvPr/>
        </p:nvSpPr>
        <p:spPr bwMode="auto">
          <a:xfrm flipH="1">
            <a:off x="7779702" y="5642293"/>
            <a:ext cx="45719" cy="48736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AutoShape 12"/>
          <p:cNvSpPr>
            <a:spLocks noChangeShapeType="1"/>
          </p:cNvSpPr>
          <p:nvPr/>
        </p:nvSpPr>
        <p:spPr bwMode="auto">
          <a:xfrm flipH="1">
            <a:off x="4156075" y="1387475"/>
            <a:ext cx="2105025" cy="458152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AutoShape 11"/>
          <p:cNvSpPr>
            <a:spLocks noChangeShapeType="1"/>
          </p:cNvSpPr>
          <p:nvPr/>
        </p:nvSpPr>
        <p:spPr bwMode="auto">
          <a:xfrm>
            <a:off x="6261100" y="1387475"/>
            <a:ext cx="561975" cy="454342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AutoShape 10"/>
          <p:cNvSpPr>
            <a:spLocks noChangeShapeType="1"/>
          </p:cNvSpPr>
          <p:nvPr/>
        </p:nvSpPr>
        <p:spPr bwMode="auto">
          <a:xfrm>
            <a:off x="6261100" y="1387475"/>
            <a:ext cx="1228725" cy="335438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" name="Rectangle 3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180918" rIns="91440" bIns="9045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0" name="Rectangle 53"/>
          <p:cNvSpPr>
            <a:spLocks noChangeArrowheads="1"/>
          </p:cNvSpPr>
          <p:nvPr/>
        </p:nvSpPr>
        <p:spPr bwMode="auto">
          <a:xfrm>
            <a:off x="0" y="914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uk-UA" sz="24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Oval 54"/>
          <p:cNvSpPr>
            <a:spLocks noChangeArrowheads="1"/>
          </p:cNvSpPr>
          <p:nvPr/>
        </p:nvSpPr>
        <p:spPr bwMode="auto">
          <a:xfrm>
            <a:off x="7480300" y="6116638"/>
            <a:ext cx="1201738" cy="50396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</a:t>
            </a:r>
            <a:endParaRPr kumimoji="0" lang="uk-UA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267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AutoShape 173"/>
          <p:cNvSpPr>
            <a:spLocks noChangeArrowheads="1"/>
          </p:cNvSpPr>
          <p:nvPr/>
        </p:nvSpPr>
        <p:spPr bwMode="auto">
          <a:xfrm>
            <a:off x="3255963" y="3128963"/>
            <a:ext cx="2616200" cy="609600"/>
          </a:xfrm>
          <a:prstGeom prst="roundRect">
            <a:avLst>
              <a:gd name="adj" fmla="val 16667"/>
            </a:avLst>
          </a:prstGeom>
          <a:solidFill>
            <a:srgbClr val="FF9B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6" name="AutoShape 172"/>
          <p:cNvSpPr>
            <a:spLocks noChangeArrowheads="1"/>
          </p:cNvSpPr>
          <p:nvPr/>
        </p:nvSpPr>
        <p:spPr bwMode="auto">
          <a:xfrm>
            <a:off x="460866" y="3137694"/>
            <a:ext cx="2538413" cy="6096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7" name="AutoShape 171"/>
          <p:cNvSpPr>
            <a:spLocks noChangeArrowheads="1"/>
          </p:cNvSpPr>
          <p:nvPr/>
        </p:nvSpPr>
        <p:spPr bwMode="auto">
          <a:xfrm>
            <a:off x="3211177" y="1801589"/>
            <a:ext cx="2562225" cy="614363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8" name="AutoShape 170"/>
          <p:cNvSpPr>
            <a:spLocks noChangeArrowheads="1"/>
          </p:cNvSpPr>
          <p:nvPr/>
        </p:nvSpPr>
        <p:spPr bwMode="auto">
          <a:xfrm>
            <a:off x="546100" y="1800226"/>
            <a:ext cx="2286000" cy="614363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9" name="Rectangle 169"/>
          <p:cNvSpPr>
            <a:spLocks noChangeArrowheads="1"/>
          </p:cNvSpPr>
          <p:nvPr/>
        </p:nvSpPr>
        <p:spPr bwMode="auto">
          <a:xfrm>
            <a:off x="3005931" y="391979"/>
            <a:ext cx="3859212" cy="658813"/>
          </a:xfrm>
          <a:prstGeom prst="rect">
            <a:avLst/>
          </a:prstGeom>
          <a:solidFill>
            <a:srgbClr val="D1A3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СКЛАДНЕ РЕЧЕННЯ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0" name="Oval 168"/>
          <p:cNvSpPr>
            <a:spLocks noChangeArrowheads="1"/>
          </p:cNvSpPr>
          <p:nvPr/>
        </p:nvSpPr>
        <p:spPr bwMode="auto">
          <a:xfrm>
            <a:off x="6697663" y="3336645"/>
            <a:ext cx="1755686" cy="588304"/>
          </a:xfrm>
          <a:prstGeom prst="ellipse">
            <a:avLst/>
          </a:prstGeom>
          <a:solidFill>
            <a:srgbClr val="D1A3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2" name="Oval 166"/>
          <p:cNvSpPr>
            <a:spLocks noChangeArrowheads="1"/>
          </p:cNvSpPr>
          <p:nvPr/>
        </p:nvSpPr>
        <p:spPr bwMode="auto">
          <a:xfrm>
            <a:off x="7956883" y="1715227"/>
            <a:ext cx="1765300" cy="679450"/>
          </a:xfrm>
          <a:prstGeom prst="ellipse">
            <a:avLst/>
          </a:prstGeom>
          <a:solidFill>
            <a:srgbClr val="D1A3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3" name="Oval 165"/>
          <p:cNvSpPr>
            <a:spLocks noChangeArrowheads="1"/>
          </p:cNvSpPr>
          <p:nvPr/>
        </p:nvSpPr>
        <p:spPr bwMode="auto">
          <a:xfrm>
            <a:off x="6764313" y="4899025"/>
            <a:ext cx="2128862" cy="933711"/>
          </a:xfrm>
          <a:prstGeom prst="ellipse">
            <a:avLst/>
          </a:prstGeom>
          <a:solidFill>
            <a:srgbClr val="FF9B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4" name="Oval 164"/>
          <p:cNvSpPr>
            <a:spLocks noChangeArrowheads="1"/>
          </p:cNvSpPr>
          <p:nvPr/>
        </p:nvSpPr>
        <p:spPr bwMode="auto">
          <a:xfrm>
            <a:off x="4452938" y="4940591"/>
            <a:ext cx="2162173" cy="955809"/>
          </a:xfrm>
          <a:prstGeom prst="ellipse">
            <a:avLst/>
          </a:prstGeom>
          <a:solidFill>
            <a:srgbClr val="FF9B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7" name="AutoShape 161"/>
          <p:cNvSpPr>
            <a:spLocks noChangeShapeType="1"/>
          </p:cNvSpPr>
          <p:nvPr/>
        </p:nvSpPr>
        <p:spPr bwMode="auto">
          <a:xfrm flipH="1">
            <a:off x="2253802" y="1084263"/>
            <a:ext cx="1362679" cy="712063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8" name="AutoShape 160"/>
          <p:cNvSpPr>
            <a:spLocks noChangeShapeType="1"/>
          </p:cNvSpPr>
          <p:nvPr/>
        </p:nvSpPr>
        <p:spPr bwMode="auto">
          <a:xfrm>
            <a:off x="4823210" y="1038382"/>
            <a:ext cx="59963" cy="754476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" name="AutoShape 159"/>
          <p:cNvSpPr>
            <a:spLocks noChangeShapeType="1"/>
          </p:cNvSpPr>
          <p:nvPr/>
        </p:nvSpPr>
        <p:spPr bwMode="auto">
          <a:xfrm>
            <a:off x="6323527" y="1084263"/>
            <a:ext cx="2120386" cy="6508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0" name="AutoShape 158"/>
          <p:cNvSpPr>
            <a:spLocks noChangeShapeType="1"/>
          </p:cNvSpPr>
          <p:nvPr/>
        </p:nvSpPr>
        <p:spPr bwMode="auto">
          <a:xfrm>
            <a:off x="6283659" y="1050792"/>
            <a:ext cx="2160253" cy="164795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1" name="AutoShape 157"/>
          <p:cNvSpPr>
            <a:spLocks noChangeShapeType="1"/>
          </p:cNvSpPr>
          <p:nvPr/>
        </p:nvSpPr>
        <p:spPr bwMode="auto">
          <a:xfrm>
            <a:off x="6283660" y="1084261"/>
            <a:ext cx="1261726" cy="225504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2" name="AutoShape 156"/>
          <p:cNvSpPr>
            <a:spLocks noChangeShapeType="1"/>
          </p:cNvSpPr>
          <p:nvPr/>
        </p:nvSpPr>
        <p:spPr bwMode="auto">
          <a:xfrm flipH="1">
            <a:off x="1209340" y="2425554"/>
            <a:ext cx="560037" cy="712139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3" name="AutoShape 155"/>
          <p:cNvSpPr>
            <a:spLocks noChangeShapeType="1"/>
          </p:cNvSpPr>
          <p:nvPr/>
        </p:nvSpPr>
        <p:spPr bwMode="auto">
          <a:xfrm>
            <a:off x="1761520" y="2418489"/>
            <a:ext cx="2475518" cy="674184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4" name="AutoShape 154"/>
          <p:cNvSpPr>
            <a:spLocks noChangeShapeType="1"/>
          </p:cNvSpPr>
          <p:nvPr/>
        </p:nvSpPr>
        <p:spPr bwMode="auto">
          <a:xfrm>
            <a:off x="1493569" y="3777457"/>
            <a:ext cx="0" cy="50323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5" name="AutoShape 153"/>
          <p:cNvSpPr>
            <a:spLocks noChangeShapeType="1"/>
          </p:cNvSpPr>
          <p:nvPr/>
        </p:nvSpPr>
        <p:spPr bwMode="auto">
          <a:xfrm flipH="1">
            <a:off x="3341687" y="3747294"/>
            <a:ext cx="715158" cy="114299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6" name="AutoShape 152"/>
          <p:cNvSpPr>
            <a:spLocks noChangeShapeType="1"/>
          </p:cNvSpPr>
          <p:nvPr/>
        </p:nvSpPr>
        <p:spPr bwMode="auto">
          <a:xfrm>
            <a:off x="4883173" y="3706535"/>
            <a:ext cx="505071" cy="123405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7" name="AutoShape 151"/>
          <p:cNvSpPr>
            <a:spLocks noChangeShapeType="1"/>
          </p:cNvSpPr>
          <p:nvPr/>
        </p:nvSpPr>
        <p:spPr bwMode="auto">
          <a:xfrm>
            <a:off x="5366265" y="3737770"/>
            <a:ext cx="1905874" cy="123117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28" name="Rectangle 17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29" name="Rectangle 187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6" name="Oval 204"/>
          <p:cNvSpPr>
            <a:spLocks noChangeArrowheads="1"/>
          </p:cNvSpPr>
          <p:nvPr/>
        </p:nvSpPr>
        <p:spPr bwMode="auto">
          <a:xfrm>
            <a:off x="7971206" y="2678839"/>
            <a:ext cx="1843939" cy="590550"/>
          </a:xfrm>
          <a:prstGeom prst="ellipse">
            <a:avLst/>
          </a:prstGeom>
          <a:solidFill>
            <a:srgbClr val="D1A3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0" name="Oval 200"/>
          <p:cNvSpPr>
            <a:spLocks noChangeArrowheads="1"/>
          </p:cNvSpPr>
          <p:nvPr/>
        </p:nvSpPr>
        <p:spPr bwMode="auto">
          <a:xfrm>
            <a:off x="2706688" y="4899025"/>
            <a:ext cx="1597048" cy="997375"/>
          </a:xfrm>
          <a:prstGeom prst="ellipse">
            <a:avLst/>
          </a:prstGeom>
          <a:solidFill>
            <a:srgbClr val="FF9B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41" name="Rectangle 199"/>
          <p:cNvSpPr>
            <a:spLocks noChangeArrowheads="1"/>
          </p:cNvSpPr>
          <p:nvPr/>
        </p:nvSpPr>
        <p:spPr bwMode="auto">
          <a:xfrm>
            <a:off x="307975" y="4288296"/>
            <a:ext cx="2208213" cy="2421597"/>
          </a:xfrm>
          <a:prstGeom prst="rect">
            <a:avLst/>
          </a:prstGeom>
          <a:solidFill>
            <a:srgbClr val="FF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53" name="Rectangle 211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54" name="Rectangle 224"/>
          <p:cNvSpPr>
            <a:spLocks noChangeArrowheads="1"/>
          </p:cNvSpPr>
          <p:nvPr/>
        </p:nvSpPr>
        <p:spPr bwMode="auto">
          <a:xfrm>
            <a:off x="1524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873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277679"/>
              </p:ext>
            </p:extLst>
          </p:nvPr>
        </p:nvGraphicFramePr>
        <p:xfrm>
          <a:off x="824247" y="-1"/>
          <a:ext cx="10818253" cy="63235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8790"/>
                <a:gridCol w="891846"/>
                <a:gridCol w="1157490"/>
                <a:gridCol w="1157490"/>
                <a:gridCol w="967646"/>
                <a:gridCol w="968330"/>
                <a:gridCol w="1064616"/>
                <a:gridCol w="1064616"/>
                <a:gridCol w="778488"/>
                <a:gridCol w="778488"/>
                <a:gridCol w="580453"/>
              </a:tblGrid>
              <a:tr h="293167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Види підрядних</a:t>
                      </a:r>
                      <a:endParaRPr lang="ru-RU" sz="6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Озна-чальні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З’ясу-вальні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Обставинні 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210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ступеня і способу дії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місця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часу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причинові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мети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порівняльні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900">
                          <a:effectLst/>
                        </a:rPr>
                        <a:t>допустові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 vert="vert27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900" dirty="0">
                          <a:effectLst/>
                        </a:rPr>
                        <a:t>наслідкові</a:t>
                      </a:r>
                      <a:endParaRPr lang="ru-RU" sz="6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 vert="vert270"/>
                </a:tc>
              </a:tr>
              <a:tr h="1883743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Сполучники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що,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 щоб, 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неначе,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 ніби,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 як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що, 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як,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щоб, 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неначе,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 ніби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що, щоб, чим,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тим, мов, наче, неначе,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 ніж, 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ніби, як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як,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тільки, 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як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бо,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тому що, від того що, 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через те що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щоб, для того щоб,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 з тим щоб,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 аби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як, мов, неначе, як немов би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хоч, хоча, дарма що, незважаючи на те, що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так,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що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</a:tr>
              <a:tr h="141280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Сполучні слова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який,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чий,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де,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куди,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котрий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хто, 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який,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чий,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де, 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котрий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скільки, наскільки,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як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де, куди, звідки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коли, поки, доти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</a:tr>
              <a:tr h="141280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Вказівні слова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той,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такий,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весь,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всякий, 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все, 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кожний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той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так, 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такий,    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до того, настільки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там, скрізь, туди, звідти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доти, тоді,</a:t>
                      </a:r>
                      <a:endParaRPr lang="ru-RU" sz="600">
                        <a:effectLst/>
                      </a:endParaRPr>
                    </a:p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 поки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для того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ru-RU" sz="600" i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 </a:t>
                      </a:r>
                      <a:endParaRPr lang="ru-RU" sz="6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23" marR="4012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62338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248</Words>
  <Application>Microsoft Office PowerPoint</Application>
  <PresentationFormat>Широкоэкранный</PresentationFormat>
  <Paragraphs>125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1" baseType="lpstr">
      <vt:lpstr>Arial</vt:lpstr>
      <vt:lpstr>Calibri</vt:lpstr>
      <vt:lpstr>Times New Roman</vt:lpstr>
      <vt:lpstr>Tw Cen MT</vt:lpstr>
      <vt:lpstr>Tw Cen MT Condensed</vt:lpstr>
      <vt:lpstr>Wingdings 3</vt:lpstr>
      <vt:lpstr>Интеграл</vt:lpstr>
      <vt:lpstr>ПРОСТІ ТА  СКЛАДНІ РЕЧЕННЯ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ПРОСТІ ТА  СКЛАДНІ РЕЧЕННЯ</dc:title>
  <dc:creator>Admin</dc:creator>
  <cp:lastModifiedBy>Admin</cp:lastModifiedBy>
  <cp:revision>5</cp:revision>
  <dcterms:created xsi:type="dcterms:W3CDTF">2016-01-28T10:31:14Z</dcterms:created>
  <dcterms:modified xsi:type="dcterms:W3CDTF">2016-01-28T11:08:04Z</dcterms:modified>
</cp:coreProperties>
</file>