
<file path=[Content_Types].xml><?xml version="1.0" encoding="utf-8"?>
<Types xmlns="http://schemas.openxmlformats.org/package/2006/content-types">
  <Default ContentType="image/png" Extension="png"/>
  <Default ContentType="audio/unknown" Extension="mp3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6" r:id="rId7"/>
    <p:sldId id="267" r:id="rId8"/>
    <p:sldId id="268" r:id="rId9"/>
    <p:sldId id="269" r:id="rId10"/>
    <p:sldId id="265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5.jp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pisni.org.ua/persons/470.html" TargetMode="External"/><Relationship Id="rId4" Type="http://schemas.openxmlformats.org/officeDocument/2006/relationships/hyperlink" Target="http://www.pisni.org.ua/persons/90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5.jpg"/></Relationships>
</file>

<file path=ppt/slides/_rels/slide13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8" y="17832"/>
            <a:ext cx="9144000" cy="68401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54777" y="3494080"/>
            <a:ext cx="7246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світі прикметника і художнього слова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2564904"/>
            <a:ext cx="2030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уроку</a:t>
            </a: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88224" y="51571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4189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3" name="TextBox 2"/>
          <p:cNvSpPr txBox="1"/>
          <p:nvPr/>
        </p:nvSpPr>
        <p:spPr>
          <a:xfrm>
            <a:off x="971600" y="692696"/>
            <a:ext cx="1550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/>
              <a:t>Завдання </a:t>
            </a:r>
            <a:r>
              <a:rPr lang="uk-UA" b="1" dirty="0" smtClean="0"/>
              <a:t>№5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76672"/>
            <a:ext cx="4644008" cy="626469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9" y="1556792"/>
            <a:ext cx="3456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>
                <a:solidFill>
                  <a:srgbClr val="C00000"/>
                </a:solidFill>
              </a:rPr>
              <a:t>Слова  Олександра Кониська, музика Миколи Лисенка «Молитва за Україну</a:t>
            </a:r>
            <a:r>
              <a:rPr lang="uk-UA" b="1" dirty="0" smtClean="0">
                <a:solidFill>
                  <a:srgbClr val="C00000"/>
                </a:solidFill>
              </a:rPr>
              <a:t>»</a:t>
            </a:r>
          </a:p>
          <a:p>
            <a:endParaRPr lang="ru-RU" dirty="0"/>
          </a:p>
          <a:p>
            <a:r>
              <a:rPr lang="uk-UA" dirty="0"/>
              <a:t>Виразне читання напам’ять під </a:t>
            </a:r>
            <a:r>
              <a:rPr lang="uk-UA"/>
              <a:t>супровід </a:t>
            </a:r>
            <a:r>
              <a:rPr lang="uk-UA" smtClean="0"/>
              <a:t>музики</a:t>
            </a:r>
            <a:endParaRPr lang="uk-UA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91580" y="4293096"/>
            <a:ext cx="324036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/>
              <a:t>Завдання </a:t>
            </a:r>
            <a:r>
              <a:rPr lang="uk-UA" b="1" dirty="0" smtClean="0"/>
              <a:t>№6</a:t>
            </a:r>
          </a:p>
          <a:p>
            <a:endParaRPr lang="ru-RU" dirty="0"/>
          </a:p>
          <a:p>
            <a:r>
              <a:rPr lang="uk-UA" b="1" dirty="0">
                <a:solidFill>
                  <a:schemeClr val="accent4">
                    <a:lumMod val="50000"/>
                  </a:schemeClr>
                </a:solidFill>
              </a:rPr>
              <a:t>Знайти у тексті нестягнену форму 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прикметника</a:t>
            </a:r>
          </a:p>
          <a:p>
            <a:endParaRPr lang="ru-RU" dirty="0"/>
          </a:p>
          <a:p>
            <a:r>
              <a:rPr lang="uk-UA" dirty="0"/>
              <a:t>Де використовуються стягнені і короткі форми прикметника?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166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3" name="TextBox 2"/>
          <p:cNvSpPr txBox="1"/>
          <p:nvPr/>
        </p:nvSpPr>
        <p:spPr>
          <a:xfrm>
            <a:off x="683568" y="980728"/>
            <a:ext cx="786010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/>
              <a:t>Завдання </a:t>
            </a:r>
            <a:r>
              <a:rPr lang="uk-UA" b="1" dirty="0" smtClean="0"/>
              <a:t>№8  </a:t>
            </a:r>
          </a:p>
          <a:p>
            <a:endParaRPr lang="ru-RU" dirty="0"/>
          </a:p>
          <a:p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Знайти у тексті прикметники вищого ступеня порівняння.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Прослухати пісню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dirty="0"/>
              <a:t> </a:t>
            </a:r>
            <a:endParaRPr lang="ru-RU" dirty="0"/>
          </a:p>
        </p:txBody>
      </p:sp>
      <p:pic>
        <p:nvPicPr>
          <p:cNvPr id="2050" name="Picture 2" descr="f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571775"/>
            <a:ext cx="3179588" cy="360256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3068960"/>
            <a:ext cx="420539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У </a:t>
            </a:r>
            <a:r>
              <a:rPr lang="ru-RU" sz="2400" b="1" dirty="0" err="1">
                <a:solidFill>
                  <a:srgbClr val="FF0000"/>
                </a:solidFill>
              </a:rPr>
              <a:t>райськім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саду   (</a:t>
            </a:r>
            <a:r>
              <a:rPr lang="ru-RU" sz="2400" b="1" dirty="0" err="1" smtClean="0">
                <a:solidFill>
                  <a:srgbClr val="FF0000"/>
                </a:solidFill>
              </a:rPr>
              <a:t>Яворина</a:t>
            </a:r>
            <a:r>
              <a:rPr lang="ru-RU" sz="2400" b="1" dirty="0" smtClean="0">
                <a:solidFill>
                  <a:srgbClr val="FF0000"/>
                </a:solidFill>
              </a:rPr>
              <a:t>)</a:t>
            </a:r>
          </a:p>
          <a:p>
            <a:pPr algn="r"/>
            <a:endParaRPr lang="ru-RU" b="1" dirty="0">
              <a:solidFill>
                <a:srgbClr val="FF0000"/>
              </a:solidFill>
            </a:endParaRPr>
          </a:p>
          <a:p>
            <a:pPr algn="r"/>
            <a:r>
              <a:rPr lang="ru-RU" dirty="0"/>
              <a:t>Слова: </a:t>
            </a:r>
            <a:r>
              <a:rPr lang="ru-RU" u="sng" dirty="0">
                <a:hlinkClick r:id="rId4" tooltip="Проглянути"/>
              </a:rPr>
              <a:t>Степан </a:t>
            </a:r>
            <a:r>
              <a:rPr lang="ru-RU" u="sng" dirty="0" err="1">
                <a:hlinkClick r:id="rId4" tooltip="Проглянути"/>
              </a:rPr>
              <a:t>Галябарда</a:t>
            </a:r>
            <a:r>
              <a:rPr lang="ru-RU" dirty="0"/>
              <a:t/>
            </a:r>
            <a:br>
              <a:rPr lang="ru-RU" dirty="0"/>
            </a:br>
            <a:r>
              <a:rPr lang="ru-RU" dirty="0" err="1"/>
              <a:t>Музика</a:t>
            </a:r>
            <a:r>
              <a:rPr lang="ru-RU" dirty="0"/>
              <a:t>: </a:t>
            </a:r>
            <a:r>
              <a:rPr lang="ru-RU" u="sng" dirty="0">
                <a:hlinkClick r:id="rId5" tooltip="Проглянути"/>
              </a:rPr>
              <a:t>Степан </a:t>
            </a:r>
            <a:r>
              <a:rPr lang="ru-RU" u="sng" dirty="0" err="1" smtClean="0">
                <a:hlinkClick r:id="rId5" tooltip="Проглянути"/>
              </a:rPr>
              <a:t>Гіга</a:t>
            </a:r>
            <a:endParaRPr lang="ru-RU" u="sng" dirty="0" smtClean="0"/>
          </a:p>
          <a:p>
            <a:pPr algn="r"/>
            <a:r>
              <a:rPr lang="ru-RU" dirty="0" smtClean="0"/>
              <a:t>                                                       </a:t>
            </a:r>
            <a:endParaRPr lang="ru-RU" dirty="0"/>
          </a:p>
          <a:p>
            <a:pPr algn="r"/>
            <a:r>
              <a:rPr lang="ru-RU" dirty="0"/>
              <a:t> </a:t>
            </a:r>
            <a:r>
              <a:rPr lang="ru-RU" i="1" dirty="0"/>
              <a:t>                                                    </a:t>
            </a:r>
            <a:r>
              <a:rPr lang="uk-UA" b="1" i="1" dirty="0">
                <a:solidFill>
                  <a:srgbClr val="002060"/>
                </a:solidFill>
              </a:rPr>
              <a:t>П</a:t>
            </a:r>
            <a:r>
              <a:rPr lang="ru-RU" b="1" i="1" dirty="0" err="1">
                <a:solidFill>
                  <a:srgbClr val="002060"/>
                </a:solidFill>
              </a:rPr>
              <a:t>ам'яті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 err="1">
                <a:solidFill>
                  <a:srgbClr val="002060"/>
                </a:solidFill>
              </a:rPr>
              <a:t>Назарія</a:t>
            </a:r>
            <a:r>
              <a:rPr lang="ru-RU" b="1" i="1" dirty="0">
                <a:solidFill>
                  <a:srgbClr val="002060"/>
                </a:solidFill>
              </a:rPr>
              <a:t> Яремчука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25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412" y="3642098"/>
            <a:ext cx="1895498" cy="244271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sp>
        <p:nvSpPr>
          <p:cNvPr id="4" name="TextBox 3"/>
          <p:cNvSpPr txBox="1"/>
          <p:nvPr/>
        </p:nvSpPr>
        <p:spPr>
          <a:xfrm>
            <a:off x="6740156" y="6098196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70C0"/>
                </a:solidFill>
              </a:rPr>
              <a:t>Степан </a:t>
            </a:r>
            <a:r>
              <a:rPr lang="uk-UA" sz="2000" b="1" dirty="0" err="1" smtClean="0">
                <a:solidFill>
                  <a:srgbClr val="0070C0"/>
                </a:solidFill>
              </a:rPr>
              <a:t>Гіга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4" y="11967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365755"/>
            <a:ext cx="419018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Я на </a:t>
            </a:r>
            <a:r>
              <a:rPr lang="ru-RU" sz="1400" dirty="0" err="1"/>
              <a:t>світі</a:t>
            </a:r>
            <a:r>
              <a:rPr lang="ru-RU" sz="1400" dirty="0"/>
              <a:t> прожив, </a:t>
            </a:r>
            <a:r>
              <a:rPr lang="ru-RU" sz="1400" dirty="0" err="1"/>
              <a:t>наче</a:t>
            </a:r>
            <a:r>
              <a:rPr lang="ru-RU" sz="1400" dirty="0"/>
              <a:t> </a:t>
            </a:r>
            <a:r>
              <a:rPr lang="ru-RU" sz="1400" dirty="0" err="1"/>
              <a:t>спалах</a:t>
            </a:r>
            <a:r>
              <a:rPr lang="ru-RU" sz="1400" dirty="0"/>
              <a:t> </a:t>
            </a:r>
            <a:r>
              <a:rPr lang="ru-RU" sz="1400" dirty="0" err="1"/>
              <a:t>зорі</a:t>
            </a:r>
            <a:r>
              <a:rPr lang="ru-RU" sz="1400" dirty="0"/>
              <a:t> на </a:t>
            </a:r>
            <a:r>
              <a:rPr lang="ru-RU" sz="1400" dirty="0" err="1"/>
              <a:t>світанні</a:t>
            </a:r>
            <a:r>
              <a:rPr lang="ru-RU" sz="1400" dirty="0"/>
              <a:t>,</a:t>
            </a:r>
          </a:p>
          <a:p>
            <a:r>
              <a:rPr lang="ru-RU" sz="1400" dirty="0"/>
              <a:t>Наче </a:t>
            </a:r>
            <a:r>
              <a:rPr lang="ru-RU" sz="1400" dirty="0" err="1"/>
              <a:t>крапля</a:t>
            </a:r>
            <a:r>
              <a:rPr lang="ru-RU" sz="1400" dirty="0"/>
              <a:t> </a:t>
            </a:r>
            <a:r>
              <a:rPr lang="ru-RU" sz="1400" dirty="0" err="1"/>
              <a:t>роси</a:t>
            </a:r>
            <a:r>
              <a:rPr lang="ru-RU" sz="1400" dirty="0"/>
              <a:t>, </a:t>
            </a:r>
            <a:r>
              <a:rPr lang="ru-RU" sz="1400" dirty="0" err="1"/>
              <a:t>наче</a:t>
            </a:r>
            <a:r>
              <a:rPr lang="ru-RU" sz="1400" dirty="0"/>
              <a:t> крик журавля - </a:t>
            </a:r>
            <a:r>
              <a:rPr lang="ru-RU" sz="1400" dirty="0" err="1"/>
              <a:t>тільки</a:t>
            </a:r>
            <a:r>
              <a:rPr lang="ru-RU" sz="1400" dirty="0"/>
              <a:t> </a:t>
            </a:r>
            <a:r>
              <a:rPr lang="ru-RU" sz="1400" dirty="0" err="1"/>
              <a:t>мить</a:t>
            </a:r>
            <a:r>
              <a:rPr lang="ru-RU" sz="1400" dirty="0"/>
              <a:t>.</a:t>
            </a:r>
          </a:p>
          <a:p>
            <a:r>
              <a:rPr lang="ru-RU" sz="1400" dirty="0"/>
              <a:t>Я не </a:t>
            </a:r>
            <a:r>
              <a:rPr lang="ru-RU" sz="1400" dirty="0" err="1"/>
              <a:t>вірив</a:t>
            </a:r>
            <a:r>
              <a:rPr lang="ru-RU" sz="1400" dirty="0"/>
              <a:t> </a:t>
            </a:r>
            <a:r>
              <a:rPr lang="ru-RU" sz="1400" dirty="0" err="1"/>
              <a:t>ніяк</a:t>
            </a:r>
            <a:r>
              <a:rPr lang="ru-RU" sz="1400" dirty="0"/>
              <a:t>, </a:t>
            </a:r>
            <a:r>
              <a:rPr lang="ru-RU" sz="1400" dirty="0" err="1"/>
              <a:t>що</a:t>
            </a:r>
            <a:r>
              <a:rPr lang="ru-RU" sz="1400" dirty="0"/>
              <a:t> й до мене </a:t>
            </a:r>
            <a:r>
              <a:rPr lang="ru-RU" sz="1400" dirty="0" err="1"/>
              <a:t>прийде</a:t>
            </a:r>
            <a:r>
              <a:rPr lang="ru-RU" sz="1400" dirty="0"/>
              <a:t> день </a:t>
            </a:r>
            <a:r>
              <a:rPr lang="ru-RU" sz="1400" dirty="0" err="1"/>
              <a:t>останній</a:t>
            </a:r>
            <a:r>
              <a:rPr lang="ru-RU" sz="1400" dirty="0"/>
              <a:t>,</a:t>
            </a:r>
          </a:p>
          <a:p>
            <a:r>
              <a:rPr lang="ru-RU" sz="1400" dirty="0"/>
              <a:t>І в </a:t>
            </a:r>
            <a:r>
              <a:rPr lang="ru-RU" sz="1400" dirty="0" err="1"/>
              <a:t>жертовнім</a:t>
            </a:r>
            <a:r>
              <a:rPr lang="ru-RU" sz="1400" dirty="0"/>
              <a:t> </a:t>
            </a:r>
            <a:r>
              <a:rPr lang="ru-RU" sz="1400" dirty="0" err="1"/>
              <a:t>вогні</a:t>
            </a:r>
            <a:r>
              <a:rPr lang="ru-RU" sz="1400" dirty="0"/>
              <a:t> </a:t>
            </a:r>
            <a:r>
              <a:rPr lang="ru-RU" sz="1400" dirty="0" err="1"/>
              <a:t>моє</a:t>
            </a:r>
            <a:r>
              <a:rPr lang="ru-RU" sz="1400" dirty="0"/>
              <a:t> </a:t>
            </a:r>
            <a:r>
              <a:rPr lang="ru-RU" sz="1400" dirty="0" err="1"/>
              <a:t>серце</a:t>
            </a:r>
            <a:r>
              <a:rPr lang="ru-RU" sz="1400" dirty="0"/>
              <a:t> на </a:t>
            </a:r>
            <a:r>
              <a:rPr lang="ru-RU" sz="1400" dirty="0" err="1"/>
              <a:t>попіл</a:t>
            </a:r>
            <a:r>
              <a:rPr lang="ru-RU" sz="1400" dirty="0"/>
              <a:t> </a:t>
            </a:r>
            <a:r>
              <a:rPr lang="ru-RU" sz="1400" dirty="0" err="1"/>
              <a:t>згорить</a:t>
            </a:r>
            <a:r>
              <a:rPr lang="ru-RU" sz="1400" dirty="0"/>
              <a:t>.</a:t>
            </a:r>
          </a:p>
          <a:p>
            <a:endParaRPr lang="ru-RU" sz="1400" dirty="0"/>
          </a:p>
          <a:p>
            <a:r>
              <a:rPr lang="ru-RU" sz="1400" dirty="0"/>
              <a:t>Я ж так щедро </a:t>
            </a:r>
            <a:r>
              <a:rPr lang="ru-RU" sz="1400" dirty="0" err="1"/>
              <a:t>кохав</a:t>
            </a:r>
            <a:r>
              <a:rPr lang="ru-RU" sz="1400" dirty="0"/>
              <a:t>, я так </a:t>
            </a:r>
            <a:r>
              <a:rPr lang="ru-RU" sz="1400" dirty="0" err="1"/>
              <a:t>вірив</a:t>
            </a:r>
            <a:r>
              <a:rPr lang="ru-RU" sz="1400" dirty="0"/>
              <a:t> у </a:t>
            </a:r>
            <a:r>
              <a:rPr lang="ru-RU" sz="1400" dirty="0" err="1"/>
              <a:t>зорі</a:t>
            </a:r>
            <a:r>
              <a:rPr lang="ru-RU" sz="1400" dirty="0"/>
              <a:t> і </a:t>
            </a:r>
            <a:r>
              <a:rPr lang="ru-RU" sz="1400" dirty="0" err="1"/>
              <a:t>очі</a:t>
            </a:r>
            <a:r>
              <a:rPr lang="ru-RU" sz="1400" dirty="0"/>
              <a:t>,</a:t>
            </a:r>
          </a:p>
          <a:p>
            <a:r>
              <a:rPr lang="ru-RU" sz="1400" dirty="0"/>
              <a:t>І </a:t>
            </a:r>
            <a:r>
              <a:rPr lang="ru-RU" sz="1400" dirty="0" err="1"/>
              <a:t>душею</a:t>
            </a:r>
            <a:r>
              <a:rPr lang="ru-RU" sz="1400" dirty="0"/>
              <a:t> </a:t>
            </a:r>
            <a:r>
              <a:rPr lang="ru-RU" sz="1400" dirty="0" err="1"/>
              <a:t>своєю</a:t>
            </a:r>
            <a:r>
              <a:rPr lang="ru-RU" sz="1400" dirty="0"/>
              <a:t> я вас, як </a:t>
            </a:r>
            <a:r>
              <a:rPr lang="ru-RU" sz="1400" dirty="0" err="1"/>
              <a:t>умів</a:t>
            </a:r>
            <a:r>
              <a:rPr lang="ru-RU" sz="1400" dirty="0"/>
              <a:t>, причащав.</a:t>
            </a:r>
          </a:p>
          <a:p>
            <a:r>
              <a:rPr lang="ru-RU" sz="1400" dirty="0"/>
              <a:t>Але видно Господь </a:t>
            </a:r>
            <a:r>
              <a:rPr lang="ru-RU" sz="1400" dirty="0" err="1"/>
              <a:t>мені</a:t>
            </a:r>
            <a:r>
              <a:rPr lang="ru-RU" sz="1400" dirty="0"/>
              <a:t> </a:t>
            </a:r>
            <a:r>
              <a:rPr lang="ru-RU" sz="1400" dirty="0" err="1"/>
              <a:t>краще</a:t>
            </a:r>
            <a:r>
              <a:rPr lang="ru-RU" sz="1400" dirty="0"/>
              <a:t> </a:t>
            </a:r>
            <a:r>
              <a:rPr lang="ru-RU" sz="1400" dirty="0" err="1"/>
              <a:t>життя</a:t>
            </a:r>
            <a:r>
              <a:rPr lang="ru-RU" sz="1400" dirty="0"/>
              <a:t> напророчив,</a:t>
            </a:r>
          </a:p>
          <a:p>
            <a:r>
              <a:rPr lang="ru-RU" sz="1400" dirty="0"/>
              <a:t>І до себе забрав, </a:t>
            </a:r>
            <a:r>
              <a:rPr lang="ru-RU" sz="1400" dirty="0" err="1"/>
              <a:t>щоб</a:t>
            </a:r>
            <a:r>
              <a:rPr lang="ru-RU" sz="1400" dirty="0"/>
              <a:t> у </a:t>
            </a:r>
            <a:r>
              <a:rPr lang="ru-RU" sz="1400" dirty="0" err="1"/>
              <a:t>райськім</a:t>
            </a:r>
            <a:r>
              <a:rPr lang="ru-RU" sz="1400" dirty="0"/>
              <a:t> саду я </a:t>
            </a:r>
            <a:r>
              <a:rPr lang="ru-RU" sz="1400" dirty="0" err="1"/>
              <a:t>співав</a:t>
            </a:r>
            <a:r>
              <a:rPr lang="ru-RU" sz="1400" dirty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51720" y="2329934"/>
            <a:ext cx="684424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err="1" smtClean="0"/>
              <a:t>Приспів</a:t>
            </a:r>
            <a:r>
              <a:rPr lang="ru-RU" sz="1400" dirty="0" smtClean="0"/>
              <a:t> </a:t>
            </a:r>
            <a:r>
              <a:rPr lang="en-US" sz="1400" dirty="0" smtClean="0"/>
              <a:t>(2)</a:t>
            </a:r>
            <a:r>
              <a:rPr lang="ru-RU" sz="1400" dirty="0" smtClean="0"/>
              <a:t>:</a:t>
            </a:r>
            <a:endParaRPr lang="ru-RU" sz="1400" dirty="0"/>
          </a:p>
          <a:p>
            <a:pPr algn="r"/>
            <a:r>
              <a:rPr lang="ru-RU" sz="1400" dirty="0">
                <a:solidFill>
                  <a:srgbClr val="FF0000"/>
                </a:solidFill>
              </a:rPr>
              <a:t>На </a:t>
            </a:r>
            <a:r>
              <a:rPr lang="ru-RU" sz="1400" dirty="0" err="1">
                <a:solidFill>
                  <a:srgbClr val="FF0000"/>
                </a:solidFill>
              </a:rPr>
              <a:t>могилі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sz="1400" dirty="0" err="1">
                <a:solidFill>
                  <a:srgbClr val="FF0000"/>
                </a:solidFill>
              </a:rPr>
              <a:t>моїй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sz="1400" dirty="0" err="1">
                <a:solidFill>
                  <a:srgbClr val="FF0000"/>
                </a:solidFill>
              </a:rPr>
              <a:t>посадіть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sz="1400" dirty="0" err="1">
                <a:solidFill>
                  <a:srgbClr val="FF0000"/>
                </a:solidFill>
              </a:rPr>
              <a:t>молоду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sz="1400" dirty="0" err="1">
                <a:solidFill>
                  <a:srgbClr val="FF0000"/>
                </a:solidFill>
              </a:rPr>
              <a:t>яворину</a:t>
            </a:r>
            <a:r>
              <a:rPr lang="ru-RU" sz="1400" dirty="0">
                <a:solidFill>
                  <a:srgbClr val="FF0000"/>
                </a:solidFill>
              </a:rPr>
              <a:t>,</a:t>
            </a:r>
          </a:p>
          <a:p>
            <a:pPr algn="r"/>
            <a:r>
              <a:rPr lang="ru-RU" sz="1400" dirty="0">
                <a:solidFill>
                  <a:srgbClr val="FF0000"/>
                </a:solidFill>
              </a:rPr>
              <a:t>І не </a:t>
            </a:r>
            <a:r>
              <a:rPr lang="ru-RU" sz="1400" dirty="0" err="1">
                <a:solidFill>
                  <a:srgbClr val="FF0000"/>
                </a:solidFill>
              </a:rPr>
              <a:t>плачте</a:t>
            </a:r>
            <a:r>
              <a:rPr lang="ru-RU" sz="1400" dirty="0">
                <a:solidFill>
                  <a:srgbClr val="FF0000"/>
                </a:solidFill>
              </a:rPr>
              <a:t> за мною, за мною </a:t>
            </a:r>
            <a:r>
              <a:rPr lang="ru-RU" sz="1400" dirty="0" err="1">
                <a:solidFill>
                  <a:srgbClr val="FF0000"/>
                </a:solidFill>
              </a:rPr>
              <a:t>заплаче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sz="1400" dirty="0" err="1">
                <a:solidFill>
                  <a:srgbClr val="FF0000"/>
                </a:solidFill>
              </a:rPr>
              <a:t>рідня</a:t>
            </a:r>
            <a:r>
              <a:rPr lang="ru-RU" sz="1400" dirty="0">
                <a:solidFill>
                  <a:srgbClr val="FF0000"/>
                </a:solidFill>
              </a:rPr>
              <a:t>.</a:t>
            </a:r>
          </a:p>
          <a:p>
            <a:pPr algn="r"/>
            <a:r>
              <a:rPr lang="ru-RU" sz="1400" dirty="0">
                <a:solidFill>
                  <a:srgbClr val="FF0000"/>
                </a:solidFill>
              </a:rPr>
              <a:t>Я любив вас </a:t>
            </a:r>
            <a:r>
              <a:rPr lang="ru-RU" sz="1400" dirty="0" err="1">
                <a:solidFill>
                  <a:srgbClr val="FF0000"/>
                </a:solidFill>
              </a:rPr>
              <a:t>усіх</a:t>
            </a:r>
            <a:r>
              <a:rPr lang="ru-RU" sz="1400" dirty="0">
                <a:solidFill>
                  <a:srgbClr val="FF0000"/>
                </a:solidFill>
              </a:rPr>
              <a:t>, та </a:t>
            </a:r>
            <a:r>
              <a:rPr lang="ru-RU" sz="1400" dirty="0" err="1">
                <a:solidFill>
                  <a:srgbClr val="FF0000"/>
                </a:solidFill>
              </a:rPr>
              <a:t>найбільше</a:t>
            </a:r>
            <a:r>
              <a:rPr lang="ru-RU" sz="1400" dirty="0">
                <a:solidFill>
                  <a:srgbClr val="FF0000"/>
                </a:solidFill>
              </a:rPr>
              <a:t> любив </a:t>
            </a:r>
            <a:r>
              <a:rPr lang="ru-RU" sz="1400" dirty="0" err="1">
                <a:solidFill>
                  <a:srgbClr val="FF0000"/>
                </a:solidFill>
              </a:rPr>
              <a:t>Україну</a:t>
            </a:r>
            <a:r>
              <a:rPr lang="ru-RU" sz="1400" dirty="0">
                <a:solidFill>
                  <a:srgbClr val="FF0000"/>
                </a:solidFill>
              </a:rPr>
              <a:t>,</a:t>
            </a:r>
          </a:p>
          <a:p>
            <a:pPr algn="r"/>
            <a:r>
              <a:rPr lang="ru-RU" sz="1400" dirty="0" err="1">
                <a:solidFill>
                  <a:srgbClr val="FF0000"/>
                </a:solidFill>
              </a:rPr>
              <a:t>Певно</a:t>
            </a:r>
            <a:r>
              <a:rPr lang="ru-RU" sz="1400" dirty="0">
                <a:solidFill>
                  <a:srgbClr val="FF0000"/>
                </a:solidFill>
              </a:rPr>
              <a:t>, в </a:t>
            </a:r>
            <a:r>
              <a:rPr lang="ru-RU" sz="1400" dirty="0" err="1">
                <a:solidFill>
                  <a:srgbClr val="FF0000"/>
                </a:solidFill>
              </a:rPr>
              <a:t>цьому</a:t>
            </a:r>
            <a:r>
              <a:rPr lang="ru-RU" sz="1400" dirty="0">
                <a:solidFill>
                  <a:srgbClr val="FF0000"/>
                </a:solidFill>
              </a:rPr>
              <a:t> і є та </a:t>
            </a:r>
            <a:r>
              <a:rPr lang="ru-RU" sz="1400" dirty="0" err="1">
                <a:solidFill>
                  <a:srgbClr val="FF0000"/>
                </a:solidFill>
              </a:rPr>
              <a:t>найважча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sz="1400" dirty="0" err="1">
                <a:solidFill>
                  <a:srgbClr val="FF0000"/>
                </a:solidFill>
              </a:rPr>
              <a:t>провина</a:t>
            </a:r>
            <a:r>
              <a:rPr lang="ru-RU" sz="1400" dirty="0">
                <a:solidFill>
                  <a:srgbClr val="FF0000"/>
                </a:solidFill>
              </a:rPr>
              <a:t> моя</a:t>
            </a:r>
            <a:r>
              <a:rPr lang="ru-RU" sz="1400" dirty="0" smtClean="0">
                <a:solidFill>
                  <a:srgbClr val="FF0000"/>
                </a:solidFill>
              </a:rPr>
              <a:t>.</a:t>
            </a:r>
          </a:p>
          <a:p>
            <a:pPr algn="r"/>
            <a:endParaRPr lang="ru-RU" sz="1400" dirty="0">
              <a:solidFill>
                <a:srgbClr val="FF0000"/>
              </a:solidFill>
            </a:endParaRPr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r>
              <a:rPr lang="ru-RU" sz="1400" dirty="0" smtClean="0"/>
              <a:t>Хай </a:t>
            </a:r>
            <a:r>
              <a:rPr lang="ru-RU" sz="1400" dirty="0"/>
              <a:t>душа переселиться в </a:t>
            </a:r>
            <a:r>
              <a:rPr lang="ru-RU" sz="1400" dirty="0" err="1"/>
              <a:t>дивний</a:t>
            </a:r>
            <a:r>
              <a:rPr lang="ru-RU" sz="1400" dirty="0"/>
              <a:t> той рай </a:t>
            </a:r>
            <a:r>
              <a:rPr lang="ru-RU" sz="1400" dirty="0" err="1"/>
              <a:t>потойбічний</a:t>
            </a:r>
            <a:r>
              <a:rPr lang="ru-RU" sz="1400" dirty="0"/>
              <a:t>,</a:t>
            </a:r>
          </a:p>
          <a:p>
            <a:r>
              <a:rPr lang="ru-RU" sz="1400" dirty="0"/>
              <a:t>Де таких, як і я, </a:t>
            </a:r>
            <a:r>
              <a:rPr lang="ru-RU" sz="1400" dirty="0" err="1"/>
              <a:t>назліталася</a:t>
            </a:r>
            <a:r>
              <a:rPr lang="ru-RU" sz="1400" dirty="0"/>
              <a:t> </a:t>
            </a:r>
            <a:r>
              <a:rPr lang="ru-RU" sz="1400" dirty="0" err="1"/>
              <a:t>ціла</a:t>
            </a:r>
            <a:r>
              <a:rPr lang="ru-RU" sz="1400" dirty="0"/>
              <a:t> </a:t>
            </a:r>
            <a:r>
              <a:rPr lang="ru-RU" sz="1400" dirty="0" err="1"/>
              <a:t>сім'я</a:t>
            </a:r>
            <a:r>
              <a:rPr lang="ru-RU" sz="1400" dirty="0"/>
              <a:t>.</a:t>
            </a:r>
          </a:p>
          <a:p>
            <a:r>
              <a:rPr lang="ru-RU" sz="1400" dirty="0" err="1"/>
              <a:t>Тільки</a:t>
            </a:r>
            <a:r>
              <a:rPr lang="ru-RU" sz="1400" dirty="0"/>
              <a:t> </a:t>
            </a:r>
            <a:r>
              <a:rPr lang="ru-RU" sz="1400" dirty="0" err="1"/>
              <a:t>нащо</a:t>
            </a:r>
            <a:r>
              <a:rPr lang="ru-RU" sz="1400" dirty="0"/>
              <a:t> </a:t>
            </a:r>
            <a:r>
              <a:rPr lang="ru-RU" sz="1400" dirty="0" err="1"/>
              <a:t>мені</a:t>
            </a:r>
            <a:r>
              <a:rPr lang="ru-RU" sz="1400" dirty="0"/>
              <a:t> </a:t>
            </a:r>
            <a:r>
              <a:rPr lang="ru-RU" sz="1400" dirty="0" err="1"/>
              <a:t>ті</a:t>
            </a:r>
            <a:r>
              <a:rPr lang="ru-RU" sz="1400" dirty="0"/>
              <a:t> блаженства </a:t>
            </a:r>
            <a:r>
              <a:rPr lang="ru-RU" sz="1400" dirty="0" err="1"/>
              <a:t>розкішні</a:t>
            </a:r>
            <a:r>
              <a:rPr lang="ru-RU" sz="1400" dirty="0"/>
              <a:t> і </a:t>
            </a:r>
            <a:r>
              <a:rPr lang="ru-RU" sz="1400" dirty="0" err="1"/>
              <a:t>вічні</a:t>
            </a:r>
            <a:r>
              <a:rPr lang="ru-RU" sz="1400" dirty="0"/>
              <a:t>,</a:t>
            </a:r>
          </a:p>
          <a:p>
            <a:r>
              <a:rPr lang="ru-RU" sz="1400" dirty="0"/>
              <a:t>Як </a:t>
            </a:r>
            <a:r>
              <a:rPr lang="ru-RU" sz="1400" dirty="0" err="1"/>
              <a:t>мені</a:t>
            </a:r>
            <a:r>
              <a:rPr lang="ru-RU" sz="1400" dirty="0"/>
              <a:t> не </a:t>
            </a:r>
            <a:r>
              <a:rPr lang="ru-RU" sz="1400" dirty="0" err="1"/>
              <a:t>всміхнеться</a:t>
            </a:r>
            <a:r>
              <a:rPr lang="ru-RU" sz="1400" dirty="0"/>
              <a:t> </a:t>
            </a:r>
            <a:r>
              <a:rPr lang="ru-RU" sz="1400" dirty="0" err="1"/>
              <a:t>донька</a:t>
            </a:r>
            <a:r>
              <a:rPr lang="ru-RU" sz="1400" dirty="0"/>
              <a:t>-сиротинка моя.</a:t>
            </a:r>
          </a:p>
          <a:p>
            <a:endParaRPr lang="ru-RU" sz="1400" dirty="0"/>
          </a:p>
          <a:p>
            <a:r>
              <a:rPr lang="ru-RU" sz="1400" dirty="0"/>
              <a:t>У далеких </a:t>
            </a:r>
            <a:r>
              <a:rPr lang="ru-RU" sz="1400" dirty="0" err="1"/>
              <a:t>світах</a:t>
            </a:r>
            <a:r>
              <a:rPr lang="ru-RU" sz="1400" dirty="0"/>
              <a:t> </a:t>
            </a:r>
            <a:r>
              <a:rPr lang="ru-RU" sz="1400" dirty="0" err="1"/>
              <a:t>якось</a:t>
            </a:r>
            <a:r>
              <a:rPr lang="ru-RU" sz="1400" dirty="0"/>
              <a:t> </a:t>
            </a:r>
            <a:r>
              <a:rPr lang="ru-RU" sz="1400" dirty="0" err="1"/>
              <a:t>раптом</a:t>
            </a:r>
            <a:r>
              <a:rPr lang="ru-RU" sz="1400" dirty="0"/>
              <a:t> усе я покину,</a:t>
            </a:r>
          </a:p>
          <a:p>
            <a:r>
              <a:rPr lang="ru-RU" sz="1400" dirty="0" err="1"/>
              <a:t>Бо</a:t>
            </a:r>
            <a:r>
              <a:rPr lang="ru-RU" sz="1400" dirty="0"/>
              <a:t> </a:t>
            </a:r>
            <a:r>
              <a:rPr lang="ru-RU" sz="1400" dirty="0" err="1"/>
              <a:t>ввійде</a:t>
            </a:r>
            <a:r>
              <a:rPr lang="ru-RU" sz="1400" dirty="0"/>
              <a:t> </a:t>
            </a:r>
            <a:r>
              <a:rPr lang="ru-RU" sz="1400" dirty="0" err="1"/>
              <a:t>мені</a:t>
            </a:r>
            <a:r>
              <a:rPr lang="ru-RU" sz="1400" dirty="0"/>
              <a:t> в душу </a:t>
            </a:r>
            <a:r>
              <a:rPr lang="ru-RU" sz="1400" dirty="0" err="1"/>
              <a:t>сльозиною</a:t>
            </a:r>
            <a:r>
              <a:rPr lang="ru-RU" sz="1400" dirty="0"/>
              <a:t> і </a:t>
            </a:r>
            <a:r>
              <a:rPr lang="ru-RU" sz="1400" dirty="0" err="1"/>
              <a:t>чебрецем</a:t>
            </a:r>
            <a:r>
              <a:rPr lang="ru-RU" sz="1400" dirty="0"/>
              <a:t>,</a:t>
            </a:r>
          </a:p>
          <a:p>
            <a:r>
              <a:rPr lang="ru-RU" sz="1400" dirty="0"/>
              <a:t>І </a:t>
            </a:r>
            <a:r>
              <a:rPr lang="ru-RU" sz="1400" dirty="0" err="1"/>
              <a:t>додому</a:t>
            </a:r>
            <a:r>
              <a:rPr lang="ru-RU" sz="1400" dirty="0"/>
              <a:t> </a:t>
            </a:r>
            <a:r>
              <a:rPr lang="ru-RU" sz="1400" dirty="0" err="1"/>
              <a:t>хоч</a:t>
            </a:r>
            <a:r>
              <a:rPr lang="ru-RU" sz="1400" dirty="0"/>
              <a:t> </a:t>
            </a:r>
            <a:r>
              <a:rPr lang="ru-RU" sz="1400" dirty="0" err="1"/>
              <a:t>вітром</a:t>
            </a:r>
            <a:r>
              <a:rPr lang="ru-RU" sz="1400" dirty="0"/>
              <a:t>, </a:t>
            </a:r>
            <a:r>
              <a:rPr lang="ru-RU" sz="1400" dirty="0" err="1"/>
              <a:t>хоч</a:t>
            </a:r>
            <a:r>
              <a:rPr lang="ru-RU" sz="1400" dirty="0"/>
              <a:t> </a:t>
            </a:r>
            <a:r>
              <a:rPr lang="ru-RU" sz="1400" dirty="0" err="1"/>
              <a:t>променем</a:t>
            </a:r>
            <a:r>
              <a:rPr lang="ru-RU" sz="1400" dirty="0"/>
              <a:t> </a:t>
            </a:r>
            <a:r>
              <a:rPr lang="ru-RU" sz="1400" dirty="0" err="1"/>
              <a:t>сонця</a:t>
            </a:r>
            <a:r>
              <a:rPr lang="ru-RU" sz="1400" dirty="0"/>
              <a:t> </a:t>
            </a:r>
            <a:r>
              <a:rPr lang="ru-RU" sz="1400" dirty="0" err="1"/>
              <a:t>полину</a:t>
            </a:r>
            <a:r>
              <a:rPr lang="ru-RU" sz="1400" dirty="0"/>
              <a:t>,</a:t>
            </a:r>
          </a:p>
          <a:p>
            <a:r>
              <a:rPr lang="ru-RU" sz="1400" dirty="0"/>
              <a:t>І </a:t>
            </a:r>
            <a:r>
              <a:rPr lang="ru-RU" sz="1400" dirty="0" err="1"/>
              <a:t>легенько</a:t>
            </a:r>
            <a:r>
              <a:rPr lang="ru-RU" sz="1400" dirty="0"/>
              <a:t> </a:t>
            </a:r>
            <a:r>
              <a:rPr lang="ru-RU" sz="1400" dirty="0" err="1"/>
              <a:t>війну</a:t>
            </a:r>
            <a:r>
              <a:rPr lang="ru-RU" sz="1400" dirty="0"/>
              <a:t> над </a:t>
            </a:r>
            <a:r>
              <a:rPr lang="ru-RU" sz="1400" dirty="0" err="1"/>
              <a:t>твоїм</a:t>
            </a:r>
            <a:r>
              <a:rPr lang="ru-RU" sz="1400" dirty="0"/>
              <a:t>, </a:t>
            </a:r>
            <a:r>
              <a:rPr lang="ru-RU" sz="1400" dirty="0" err="1"/>
              <a:t>Україно</a:t>
            </a:r>
            <a:r>
              <a:rPr lang="ru-RU" sz="1400" dirty="0"/>
              <a:t>, </a:t>
            </a:r>
            <a:r>
              <a:rPr lang="ru-RU" sz="1400" dirty="0" err="1"/>
              <a:t>лицем</a:t>
            </a:r>
            <a:r>
              <a:rPr lang="ru-RU" sz="1400" dirty="0"/>
              <a:t>.</a:t>
            </a:r>
          </a:p>
          <a:p>
            <a:endParaRPr lang="ru-RU" sz="1400" dirty="0"/>
          </a:p>
        </p:txBody>
      </p:sp>
      <p:pic>
        <p:nvPicPr>
          <p:cNvPr id="8" name="ГІга - У райскІм саду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65755"/>
            <a:ext cx="2808312" cy="336804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11" name="TextBox 10"/>
          <p:cNvSpPr txBox="1"/>
          <p:nvPr/>
        </p:nvSpPr>
        <p:spPr>
          <a:xfrm>
            <a:off x="1624208" y="3892406"/>
            <a:ext cx="20791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0070C0"/>
                </a:solidFill>
              </a:rPr>
              <a:t>Назарій Яремчук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25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0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3" name="TextBox 2"/>
          <p:cNvSpPr txBox="1"/>
          <p:nvPr/>
        </p:nvSpPr>
        <p:spPr>
          <a:xfrm>
            <a:off x="802824" y="1340768"/>
            <a:ext cx="4205895" cy="461665"/>
          </a:xfrm>
          <a:prstGeom prst="rect">
            <a:avLst/>
          </a:prstGeom>
          <a:noFill/>
        </p:spPr>
        <p:txBody>
          <a:bodyPr wrap="none" rtlCol="0">
            <a:prstTxWarp prst="textInflateBottom">
              <a:avLst/>
            </a:prstTxWarp>
            <a:spAutoFit/>
          </a:bodyPr>
          <a:lstStyle/>
          <a:p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Львівська гімназія «Престиж»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5498" y="3571275"/>
            <a:ext cx="62553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sz="24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Робота вчителя української мови і літератури</a:t>
            </a:r>
          </a:p>
          <a:p>
            <a:pPr algn="r"/>
            <a:r>
              <a:rPr lang="uk-UA" sz="24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Павлусик О.П.</a:t>
            </a:r>
            <a:endParaRPr lang="ru-RU" sz="2400" b="1" dirty="0">
              <a:ln w="1905"/>
              <a:solidFill>
                <a:schemeClr val="accent5">
                  <a:lumMod val="5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5976" y="569965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2015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39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899592" y="703729"/>
            <a:ext cx="1762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Мета уроку: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5" y="1350060"/>
            <a:ext cx="8280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err="1">
                <a:solidFill>
                  <a:srgbClr val="002060"/>
                </a:solidFill>
              </a:rPr>
              <a:t>поглибити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узагальнити</a:t>
            </a:r>
            <a:r>
              <a:rPr lang="ru-RU" dirty="0">
                <a:solidFill>
                  <a:srgbClr val="002060"/>
                </a:solidFill>
              </a:rPr>
              <a:t> і </a:t>
            </a:r>
            <a:r>
              <a:rPr lang="ru-RU" dirty="0" err="1">
                <a:solidFill>
                  <a:srgbClr val="002060"/>
                </a:solidFill>
              </a:rPr>
              <a:t>систематизувати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знання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учнів</a:t>
            </a:r>
            <a:r>
              <a:rPr lang="ru-RU" dirty="0">
                <a:solidFill>
                  <a:srgbClr val="002060"/>
                </a:solidFill>
              </a:rPr>
              <a:t> про </a:t>
            </a:r>
            <a:r>
              <a:rPr lang="ru-RU" dirty="0" err="1">
                <a:solidFill>
                  <a:srgbClr val="002060"/>
                </a:solidFill>
              </a:rPr>
              <a:t>прикметник</a:t>
            </a:r>
            <a:r>
              <a:rPr lang="ru-RU" dirty="0">
                <a:solidFill>
                  <a:srgbClr val="002060"/>
                </a:solidFill>
              </a:rPr>
              <a:t> як </a:t>
            </a:r>
            <a:r>
              <a:rPr lang="ru-RU" dirty="0" err="1">
                <a:solidFill>
                  <a:srgbClr val="002060"/>
                </a:solidFill>
              </a:rPr>
              <a:t>частину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мови</a:t>
            </a:r>
            <a:r>
              <a:rPr lang="ru-RU" dirty="0">
                <a:solidFill>
                  <a:srgbClr val="002060"/>
                </a:solidFill>
              </a:rPr>
              <a:t>; </a:t>
            </a:r>
            <a:r>
              <a:rPr lang="ru-RU" i="1" dirty="0" err="1">
                <a:solidFill>
                  <a:srgbClr val="002060"/>
                </a:solidFill>
              </a:rPr>
              <a:t>формувати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вміння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визначати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рід</a:t>
            </a:r>
            <a:r>
              <a:rPr lang="ru-RU" dirty="0">
                <a:solidFill>
                  <a:srgbClr val="002060"/>
                </a:solidFill>
              </a:rPr>
              <a:t>, число та </a:t>
            </a:r>
            <a:r>
              <a:rPr lang="ru-RU" dirty="0" err="1">
                <a:solidFill>
                  <a:srgbClr val="002060"/>
                </a:solidFill>
              </a:rPr>
              <a:t>відмінки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прикметників</a:t>
            </a:r>
            <a:r>
              <a:rPr lang="ru-RU" dirty="0">
                <a:solidFill>
                  <a:srgbClr val="002060"/>
                </a:solidFill>
              </a:rPr>
              <a:t>; </a:t>
            </a:r>
            <a:r>
              <a:rPr lang="ru-RU" i="1" dirty="0" err="1">
                <a:solidFill>
                  <a:srgbClr val="002060"/>
                </a:solidFill>
              </a:rPr>
              <a:t>повторити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відомості</a:t>
            </a:r>
            <a:r>
              <a:rPr lang="ru-RU" dirty="0">
                <a:solidFill>
                  <a:srgbClr val="002060"/>
                </a:solidFill>
              </a:rPr>
              <a:t> про </a:t>
            </a:r>
            <a:r>
              <a:rPr lang="ru-RU" dirty="0" err="1">
                <a:solidFill>
                  <a:srgbClr val="002060"/>
                </a:solidFill>
              </a:rPr>
              <a:t>поділ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прикметників</a:t>
            </a:r>
            <a:r>
              <a:rPr lang="ru-RU" dirty="0">
                <a:solidFill>
                  <a:srgbClr val="002060"/>
                </a:solidFill>
              </a:rPr>
              <a:t> на </a:t>
            </a:r>
            <a:r>
              <a:rPr lang="ru-RU" dirty="0" err="1">
                <a:solidFill>
                  <a:srgbClr val="002060"/>
                </a:solidFill>
              </a:rPr>
              <a:t>групи</a:t>
            </a:r>
            <a:r>
              <a:rPr lang="ru-RU" dirty="0">
                <a:solidFill>
                  <a:srgbClr val="002060"/>
                </a:solidFill>
              </a:rPr>
              <a:t> за </a:t>
            </a:r>
            <a:r>
              <a:rPr lang="ru-RU" dirty="0" err="1">
                <a:solidFill>
                  <a:srgbClr val="002060"/>
                </a:solidFill>
              </a:rPr>
              <a:t>значенням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формувати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вміння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розрізняти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якісні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відносні</a:t>
            </a:r>
            <a:r>
              <a:rPr lang="ru-RU" dirty="0">
                <a:solidFill>
                  <a:srgbClr val="002060"/>
                </a:solidFill>
              </a:rPr>
              <a:t> та </a:t>
            </a:r>
            <a:r>
              <a:rPr lang="ru-RU" dirty="0" err="1">
                <a:solidFill>
                  <a:srgbClr val="002060"/>
                </a:solidFill>
              </a:rPr>
              <a:t>присвійні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прикметники</a:t>
            </a:r>
            <a:r>
              <a:rPr lang="ru-RU" dirty="0">
                <a:solidFill>
                  <a:srgbClr val="002060"/>
                </a:solidFill>
              </a:rPr>
              <a:t>,  </a:t>
            </a:r>
            <a:r>
              <a:rPr lang="ru-RU" i="1" dirty="0" err="1">
                <a:solidFill>
                  <a:srgbClr val="002060"/>
                </a:solidFill>
              </a:rPr>
              <a:t>уміти</a:t>
            </a:r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i="1" dirty="0" err="1">
                <a:solidFill>
                  <a:srgbClr val="002060"/>
                </a:solidFill>
              </a:rPr>
              <a:t>пояснити</a:t>
            </a:r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причини переходу </a:t>
            </a:r>
            <a:r>
              <a:rPr lang="ru-RU" dirty="0" err="1">
                <a:solidFill>
                  <a:srgbClr val="002060"/>
                </a:solidFill>
              </a:rPr>
              <a:t>прикметників</a:t>
            </a:r>
            <a:r>
              <a:rPr lang="ru-RU" dirty="0">
                <a:solidFill>
                  <a:srgbClr val="002060"/>
                </a:solidFill>
              </a:rPr>
              <a:t> з </a:t>
            </a:r>
            <a:r>
              <a:rPr lang="ru-RU" dirty="0" err="1">
                <a:solidFill>
                  <a:srgbClr val="002060"/>
                </a:solidFill>
              </a:rPr>
              <a:t>однієї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групи</a:t>
            </a:r>
            <a:r>
              <a:rPr lang="ru-RU" dirty="0">
                <a:solidFill>
                  <a:srgbClr val="002060"/>
                </a:solidFill>
              </a:rPr>
              <a:t> в </a:t>
            </a:r>
            <a:r>
              <a:rPr lang="ru-RU" dirty="0" err="1">
                <a:solidFill>
                  <a:srgbClr val="002060"/>
                </a:solidFill>
              </a:rPr>
              <a:t>іншу</a:t>
            </a:r>
            <a:r>
              <a:rPr lang="ru-RU" dirty="0">
                <a:solidFill>
                  <a:srgbClr val="002060"/>
                </a:solidFill>
              </a:rPr>
              <a:t>; </a:t>
            </a:r>
            <a:r>
              <a:rPr lang="ru-RU" i="1" dirty="0" err="1">
                <a:solidFill>
                  <a:srgbClr val="002060"/>
                </a:solidFill>
              </a:rPr>
              <a:t>виробляти</a:t>
            </a:r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i="1" dirty="0" err="1">
                <a:solidFill>
                  <a:srgbClr val="002060"/>
                </a:solidFill>
              </a:rPr>
              <a:t>навички</a:t>
            </a:r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правильного </a:t>
            </a:r>
            <a:r>
              <a:rPr lang="ru-RU" dirty="0" err="1">
                <a:solidFill>
                  <a:srgbClr val="002060"/>
                </a:solidFill>
              </a:rPr>
              <a:t>використання</a:t>
            </a:r>
            <a:r>
              <a:rPr lang="ru-RU" dirty="0">
                <a:solidFill>
                  <a:srgbClr val="002060"/>
                </a:solidFill>
              </a:rPr>
              <a:t> в </a:t>
            </a:r>
            <a:r>
              <a:rPr lang="ru-RU" dirty="0" err="1">
                <a:solidFill>
                  <a:srgbClr val="002060"/>
                </a:solidFill>
              </a:rPr>
              <a:t>мовленні</a:t>
            </a:r>
            <a:r>
              <a:rPr lang="ru-RU" dirty="0">
                <a:solidFill>
                  <a:srgbClr val="002060"/>
                </a:solidFill>
              </a:rPr>
              <a:t> форм </a:t>
            </a:r>
            <a:r>
              <a:rPr lang="ru-RU" dirty="0" err="1">
                <a:solidFill>
                  <a:srgbClr val="002060"/>
                </a:solidFill>
              </a:rPr>
              <a:t>вищого</a:t>
            </a:r>
            <a:r>
              <a:rPr lang="ru-RU" dirty="0">
                <a:solidFill>
                  <a:srgbClr val="002060"/>
                </a:solidFill>
              </a:rPr>
              <a:t> і </a:t>
            </a:r>
            <a:r>
              <a:rPr lang="ru-RU" dirty="0" err="1">
                <a:solidFill>
                  <a:srgbClr val="002060"/>
                </a:solidFill>
              </a:rPr>
              <a:t>найвищого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ступенів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порівняння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якісних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прикметників</a:t>
            </a:r>
            <a:r>
              <a:rPr lang="ru-RU" dirty="0">
                <a:solidFill>
                  <a:srgbClr val="002060"/>
                </a:solidFill>
              </a:rPr>
              <a:t>, правильного </a:t>
            </a:r>
            <a:r>
              <a:rPr lang="ru-RU" dirty="0" err="1">
                <a:solidFill>
                  <a:srgbClr val="002060"/>
                </a:solidFill>
              </a:rPr>
              <a:t>використання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відмінкових</a:t>
            </a:r>
            <a:r>
              <a:rPr lang="ru-RU" dirty="0">
                <a:solidFill>
                  <a:srgbClr val="002060"/>
                </a:solidFill>
              </a:rPr>
              <a:t> форм </a:t>
            </a:r>
            <a:r>
              <a:rPr lang="ru-RU" dirty="0" err="1">
                <a:solidFill>
                  <a:srgbClr val="002060"/>
                </a:solidFill>
              </a:rPr>
              <a:t>прикметників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м’якої</a:t>
            </a:r>
            <a:r>
              <a:rPr lang="ru-RU" dirty="0">
                <a:solidFill>
                  <a:srgbClr val="002060"/>
                </a:solidFill>
              </a:rPr>
              <a:t> та </a:t>
            </a:r>
            <a:r>
              <a:rPr lang="ru-RU" dirty="0" err="1">
                <a:solidFill>
                  <a:srgbClr val="002060"/>
                </a:solidFill>
              </a:rPr>
              <a:t>твердої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груп</a:t>
            </a:r>
            <a:r>
              <a:rPr lang="ru-RU" dirty="0">
                <a:solidFill>
                  <a:srgbClr val="002060"/>
                </a:solidFill>
              </a:rPr>
              <a:t>; </a:t>
            </a:r>
            <a:r>
              <a:rPr lang="ru-RU" dirty="0" err="1">
                <a:solidFill>
                  <a:srgbClr val="002060"/>
                </a:solidFill>
              </a:rPr>
              <a:t>формувати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вміння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доречно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вживати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прикметники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різних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груп</a:t>
            </a:r>
            <a:r>
              <a:rPr lang="ru-RU" dirty="0">
                <a:solidFill>
                  <a:srgbClr val="002060"/>
                </a:solidFill>
              </a:rPr>
              <a:t> у </a:t>
            </a:r>
            <a:r>
              <a:rPr lang="ru-RU" dirty="0" err="1">
                <a:solidFill>
                  <a:srgbClr val="002060"/>
                </a:solidFill>
              </a:rPr>
              <a:t>мовленні</a:t>
            </a:r>
            <a:r>
              <a:rPr lang="ru-RU" dirty="0">
                <a:solidFill>
                  <a:srgbClr val="002060"/>
                </a:solidFill>
              </a:rPr>
              <a:t>; </a:t>
            </a:r>
            <a:r>
              <a:rPr lang="ru-RU" i="1" dirty="0" err="1">
                <a:solidFill>
                  <a:srgbClr val="002060"/>
                </a:solidFill>
              </a:rPr>
              <a:t>розвивати</a:t>
            </a:r>
            <a:r>
              <a:rPr lang="ru-RU" i="1" dirty="0">
                <a:solidFill>
                  <a:srgbClr val="002060"/>
                </a:solidFill>
              </a:rPr>
              <a:t> культуру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усного</a:t>
            </a:r>
            <a:r>
              <a:rPr lang="ru-RU" dirty="0">
                <a:solidFill>
                  <a:srgbClr val="002060"/>
                </a:solidFill>
              </a:rPr>
              <a:t> й </a:t>
            </a:r>
            <a:r>
              <a:rPr lang="ru-RU" dirty="0" err="1">
                <a:solidFill>
                  <a:srgbClr val="002060"/>
                </a:solidFill>
              </a:rPr>
              <a:t>писемного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мовлення</a:t>
            </a:r>
            <a:r>
              <a:rPr lang="ru-RU" dirty="0">
                <a:solidFill>
                  <a:srgbClr val="002060"/>
                </a:solidFill>
              </a:rPr>
              <a:t>; </a:t>
            </a:r>
            <a:r>
              <a:rPr lang="ru-RU" dirty="0" err="1">
                <a:solidFill>
                  <a:srgbClr val="002060"/>
                </a:solidFill>
              </a:rPr>
              <a:t>виробляти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навички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виразного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читання</a:t>
            </a:r>
            <a:r>
              <a:rPr lang="ru-RU" dirty="0">
                <a:solidFill>
                  <a:srgbClr val="002060"/>
                </a:solidFill>
              </a:rPr>
              <a:t> тесту; </a:t>
            </a:r>
            <a:r>
              <a:rPr lang="ru-RU" i="1" dirty="0" err="1">
                <a:solidFill>
                  <a:srgbClr val="002060"/>
                </a:solidFill>
              </a:rPr>
              <a:t>сприяти</a:t>
            </a:r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i="1" dirty="0" err="1">
                <a:solidFill>
                  <a:srgbClr val="002060"/>
                </a:solidFill>
              </a:rPr>
              <a:t>збагаченню</a:t>
            </a:r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словникового</a:t>
            </a:r>
            <a:r>
              <a:rPr lang="ru-RU" dirty="0">
                <a:solidFill>
                  <a:srgbClr val="002060"/>
                </a:solidFill>
              </a:rPr>
              <a:t> запасу </a:t>
            </a:r>
            <a:r>
              <a:rPr lang="ru-RU" dirty="0" err="1">
                <a:solidFill>
                  <a:srgbClr val="002060"/>
                </a:solidFill>
              </a:rPr>
              <a:t>учнів</a:t>
            </a:r>
            <a:r>
              <a:rPr lang="ru-RU" dirty="0">
                <a:solidFill>
                  <a:srgbClr val="002060"/>
                </a:solidFill>
              </a:rPr>
              <a:t>; </a:t>
            </a:r>
            <a:r>
              <a:rPr lang="ru-RU" dirty="0" err="1">
                <a:solidFill>
                  <a:srgbClr val="002060"/>
                </a:solidFill>
              </a:rPr>
              <a:t>вміти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працювати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зі</a:t>
            </a:r>
            <a:r>
              <a:rPr lang="ru-RU" dirty="0">
                <a:solidFill>
                  <a:srgbClr val="002060"/>
                </a:solidFill>
              </a:rPr>
              <a:t> словником та </a:t>
            </a:r>
            <a:r>
              <a:rPr lang="ru-RU" dirty="0" err="1">
                <a:solidFill>
                  <a:srgbClr val="002060"/>
                </a:solidFill>
              </a:rPr>
              <a:t>допоміжною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літературою</a:t>
            </a:r>
            <a:r>
              <a:rPr lang="ru-RU" dirty="0">
                <a:solidFill>
                  <a:srgbClr val="002060"/>
                </a:solidFill>
              </a:rPr>
              <a:t>; </a:t>
            </a:r>
            <a:r>
              <a:rPr lang="ru-RU" i="1" dirty="0" err="1">
                <a:solidFill>
                  <a:srgbClr val="002060"/>
                </a:solidFill>
              </a:rPr>
              <a:t>виховувати</a:t>
            </a:r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i="1" dirty="0" err="1">
                <a:solidFill>
                  <a:srgbClr val="002060"/>
                </a:solidFill>
              </a:rPr>
              <a:t>любов</a:t>
            </a:r>
            <a:r>
              <a:rPr lang="ru-RU" i="1" dirty="0">
                <a:solidFill>
                  <a:srgbClr val="002060"/>
                </a:solidFill>
              </a:rPr>
              <a:t> до </a:t>
            </a:r>
            <a:r>
              <a:rPr lang="ru-RU" i="1" dirty="0" err="1">
                <a:solidFill>
                  <a:srgbClr val="002060"/>
                </a:solidFill>
              </a:rPr>
              <a:t>рідної</a:t>
            </a:r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i="1" dirty="0" err="1">
                <a:solidFill>
                  <a:srgbClr val="002060"/>
                </a:solidFill>
              </a:rPr>
              <a:t>землі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гордість</a:t>
            </a:r>
            <a:r>
              <a:rPr lang="ru-RU" dirty="0">
                <a:solidFill>
                  <a:srgbClr val="002060"/>
                </a:solidFill>
              </a:rPr>
              <a:t> за </a:t>
            </a:r>
            <a:r>
              <a:rPr lang="ru-RU" dirty="0" err="1">
                <a:solidFill>
                  <a:srgbClr val="002060"/>
                </a:solidFill>
              </a:rPr>
              <a:t>Україну</a:t>
            </a:r>
            <a:r>
              <a:rPr lang="ru-RU" dirty="0">
                <a:solidFill>
                  <a:srgbClr val="002060"/>
                </a:solidFill>
              </a:rPr>
              <a:t>, за </a:t>
            </a:r>
            <a:r>
              <a:rPr lang="ru-RU" dirty="0" err="1">
                <a:solidFill>
                  <a:srgbClr val="002060"/>
                </a:solidFill>
              </a:rPr>
              <a:t>її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історію</a:t>
            </a:r>
            <a:r>
              <a:rPr lang="ru-RU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3568" y="5157192"/>
            <a:ext cx="79928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70C0"/>
                </a:solidFill>
              </a:rPr>
              <a:t>Тип уроку:</a:t>
            </a:r>
            <a:r>
              <a:rPr lang="ru-RU" sz="2400" dirty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систематизація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>
                <a:solidFill>
                  <a:srgbClr val="0070C0"/>
                </a:solidFill>
              </a:rPr>
              <a:t>та </a:t>
            </a:r>
            <a:r>
              <a:rPr lang="ru-RU" sz="2000" dirty="0" err="1">
                <a:solidFill>
                  <a:srgbClr val="0070C0"/>
                </a:solidFill>
              </a:rPr>
              <a:t>узагальнення</a:t>
            </a:r>
            <a:r>
              <a:rPr lang="ru-RU" sz="2000" dirty="0">
                <a:solidFill>
                  <a:srgbClr val="0070C0"/>
                </a:solidFill>
              </a:rPr>
              <a:t> </a:t>
            </a:r>
            <a:r>
              <a:rPr lang="ru-RU" sz="2000" dirty="0" err="1">
                <a:solidFill>
                  <a:srgbClr val="0070C0"/>
                </a:solidFill>
              </a:rPr>
              <a:t>вивченого</a:t>
            </a:r>
            <a:r>
              <a:rPr lang="ru-RU" sz="2000" dirty="0">
                <a:solidFill>
                  <a:srgbClr val="0070C0"/>
                </a:solidFill>
              </a:rPr>
              <a:t> </a:t>
            </a:r>
            <a:r>
              <a:rPr lang="ru-RU" sz="2000" dirty="0" err="1">
                <a:solidFill>
                  <a:srgbClr val="0070C0"/>
                </a:solidFill>
              </a:rPr>
              <a:t>матеріалу</a:t>
            </a:r>
            <a:r>
              <a:rPr lang="ru-RU" sz="2000" dirty="0">
                <a:solidFill>
                  <a:srgbClr val="0070C0"/>
                </a:solidFill>
              </a:rPr>
              <a:t> , </a:t>
            </a:r>
            <a:r>
              <a:rPr lang="ru-RU" sz="2000" dirty="0" err="1">
                <a:solidFill>
                  <a:srgbClr val="0070C0"/>
                </a:solidFill>
              </a:rPr>
              <a:t>підготовка</a:t>
            </a:r>
            <a:r>
              <a:rPr lang="ru-RU" sz="2000" dirty="0">
                <a:solidFill>
                  <a:srgbClr val="0070C0"/>
                </a:solidFill>
              </a:rPr>
              <a:t> до </a:t>
            </a:r>
            <a:r>
              <a:rPr lang="ru-RU" sz="2000" dirty="0" err="1">
                <a:solidFill>
                  <a:srgbClr val="0070C0"/>
                </a:solidFill>
              </a:rPr>
              <a:t>контрольної</a:t>
            </a:r>
            <a:r>
              <a:rPr lang="ru-RU" sz="2000" dirty="0">
                <a:solidFill>
                  <a:srgbClr val="0070C0"/>
                </a:solidFill>
              </a:rPr>
              <a:t> </a:t>
            </a:r>
            <a:r>
              <a:rPr lang="ru-RU" sz="2000" dirty="0" err="1">
                <a:solidFill>
                  <a:srgbClr val="0070C0"/>
                </a:solidFill>
              </a:rPr>
              <a:t>роботи</a:t>
            </a:r>
            <a:r>
              <a:rPr lang="ru-RU" sz="2000" dirty="0">
                <a:solidFill>
                  <a:srgbClr val="0070C0"/>
                </a:solidFill>
              </a:rPr>
              <a:t> (</a:t>
            </a:r>
            <a:r>
              <a:rPr lang="ru-RU" sz="2000" dirty="0" err="1">
                <a:solidFill>
                  <a:srgbClr val="0070C0"/>
                </a:solidFill>
              </a:rPr>
              <a:t>тестів</a:t>
            </a:r>
            <a:r>
              <a:rPr lang="ru-RU" sz="2000" dirty="0" smtClean="0">
                <a:solidFill>
                  <a:srgbClr val="0070C0"/>
                </a:solidFill>
              </a:rPr>
              <a:t>)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4744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6" y="-13993"/>
            <a:ext cx="9113203" cy="6734881"/>
          </a:xfrm>
        </p:spPr>
      </p:pic>
      <p:sp>
        <p:nvSpPr>
          <p:cNvPr id="8" name="TextBox 7"/>
          <p:cNvSpPr txBox="1"/>
          <p:nvPr/>
        </p:nvSpPr>
        <p:spPr>
          <a:xfrm>
            <a:off x="3131840" y="764704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b="1" dirty="0"/>
              <a:t> </a:t>
            </a:r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Епіграф:</a:t>
            </a:r>
            <a:endParaRPr lang="ru-RU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немає кращого неба, ніж небо</a:t>
            </a:r>
            <a:endParaRPr lang="ru-RU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України, так і немає кращої землі,</a:t>
            </a:r>
            <a:endParaRPr lang="ru-RU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ніж наша Україна.</a:t>
            </a:r>
            <a:endParaRPr lang="ru-RU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uk-UA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                                                       </a:t>
            </a:r>
            <a:r>
              <a:rPr lang="uk-UA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Я.</a:t>
            </a:r>
            <a:r>
              <a:rPr lang="uk-UA" sz="24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Гоян</a:t>
            </a:r>
            <a:r>
              <a:rPr lang="uk-UA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27756" y="2492897"/>
            <a:ext cx="4128120" cy="3302496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</p:pic>
    </p:spTree>
    <p:extLst>
      <p:ext uri="{BB962C8B-B14F-4D97-AF65-F5344CB8AC3E}">
        <p14:creationId xmlns:p14="http://schemas.microsoft.com/office/powerpoint/2010/main" val="82027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696" y="620688"/>
            <a:ext cx="4248472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20888"/>
            <a:ext cx="3663950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353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10" name="TextBox 9"/>
          <p:cNvSpPr txBox="1"/>
          <p:nvPr/>
        </p:nvSpPr>
        <p:spPr>
          <a:xfrm>
            <a:off x="1043608" y="1160937"/>
            <a:ext cx="475252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solidFill>
                  <a:srgbClr val="C00000"/>
                </a:solidFill>
              </a:rPr>
              <a:t>Риси українського національного </a:t>
            </a:r>
            <a:r>
              <a:rPr lang="uk-UA" sz="2400" b="1" dirty="0" smtClean="0">
                <a:solidFill>
                  <a:srgbClr val="C00000"/>
                </a:solidFill>
              </a:rPr>
              <a:t>характеру</a:t>
            </a:r>
          </a:p>
          <a:p>
            <a:endParaRPr lang="ru-RU" b="1" dirty="0">
              <a:solidFill>
                <a:srgbClr val="C00000"/>
              </a:solidFill>
            </a:endParaRPr>
          </a:p>
          <a:p>
            <a:r>
              <a:rPr lang="uk-UA" dirty="0">
                <a:ln w="10160">
                  <a:solidFill>
                    <a:schemeClr val="accent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Волелюбний                               Працьовитий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uk-UA" dirty="0">
                <a:ln w="10160">
                  <a:solidFill>
                    <a:schemeClr val="accent1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Релігійний                                   Добрий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Сердечний                                   Ласкавий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Чесний                                         Благородний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b="1" dirty="0">
                <a:ln w="10541" cmpd="sng">
                  <a:solidFill>
                    <a:srgbClr val="00B050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Вшанований                                Культурний</a:t>
            </a:r>
            <a:endParaRPr lang="ru-RU" b="1" dirty="0">
              <a:ln w="10541" cmpd="sng">
                <a:solidFill>
                  <a:srgbClr val="00B050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r>
              <a:rPr lang="uk-UA" b="1" dirty="0">
                <a:ln w="10541" cmpd="sng">
                  <a:solidFill>
                    <a:srgbClr val="00B050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Веселий                                        Дотепний</a:t>
            </a:r>
            <a:endParaRPr lang="ru-RU" dirty="0">
              <a:ln w="10541" cmpd="sng">
                <a:solidFill>
                  <a:srgbClr val="00B050"/>
                </a:solidFill>
                <a:prstDash val="solid"/>
              </a:ln>
            </a:endParaRPr>
          </a:p>
          <a:p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Артистичний                               Дружелюбний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Гостинний                                   Привітний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Чутливий                                     Мужній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Ліричний                                     Емоційний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uk-UA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Обдарований                              Талановитий</a:t>
            </a:r>
            <a:endParaRPr lang="ru-RU" b="1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blipFill>
                <a:blip r:embed="rId4"/>
                <a:tile tx="0" ty="0" sx="100000" sy="100000" flip="none" algn="tl"/>
              </a:blip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uk-UA" b="1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Душевний                                    Щирий</a:t>
            </a:r>
            <a:endParaRPr lang="ru-RU" b="1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blipFill>
                <a:blip r:embed="rId4"/>
                <a:tile tx="0" ty="0" sx="100000" sy="100000" flip="none" algn="tl"/>
              </a:blip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332" y="1484784"/>
            <a:ext cx="2952328" cy="4140271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9422945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719063" y="1327701"/>
            <a:ext cx="802940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Записати речення, вставляючи  пропущені  букви. Пояснити </a:t>
            </a:r>
            <a:r>
              <a:rPr lang="uk-UA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орфограми</a:t>
            </a:r>
          </a:p>
          <a:p>
            <a:pPr algn="ctr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uk-UA" sz="2400" b="1" dirty="0">
                <a:solidFill>
                  <a:srgbClr val="002060"/>
                </a:solidFill>
              </a:rPr>
              <a:t>Для  народу України є </a:t>
            </a:r>
            <a:r>
              <a:rPr lang="uk-UA" sz="2400" b="1" dirty="0" err="1" smtClean="0">
                <a:solidFill>
                  <a:srgbClr val="002060"/>
                </a:solidFill>
              </a:rPr>
              <a:t>природн</a:t>
            </a:r>
            <a:r>
              <a:rPr lang="uk-UA" sz="2400" b="1" u="sng" dirty="0" smtClean="0">
                <a:solidFill>
                  <a:srgbClr val="002060"/>
                </a:solidFill>
              </a:rPr>
              <a:t>…</a:t>
            </a:r>
            <a:r>
              <a:rPr lang="uk-UA" sz="2400" b="1" dirty="0" smtClean="0">
                <a:solidFill>
                  <a:srgbClr val="002060"/>
                </a:solidFill>
              </a:rPr>
              <a:t>ми </a:t>
            </a:r>
            <a:r>
              <a:rPr lang="uk-UA" sz="2400" b="1" dirty="0">
                <a:solidFill>
                  <a:srgbClr val="002060"/>
                </a:solidFill>
              </a:rPr>
              <a:t>такі риси, як доброзичливість, чутливе, </a:t>
            </a:r>
            <a:r>
              <a:rPr lang="uk-UA" sz="2400" b="1" dirty="0" err="1" smtClean="0">
                <a:solidFill>
                  <a:srgbClr val="002060"/>
                </a:solidFill>
              </a:rPr>
              <a:t>дружн</a:t>
            </a:r>
            <a:r>
              <a:rPr lang="uk-UA" sz="2400" b="1" u="sng" dirty="0" smtClean="0">
                <a:solidFill>
                  <a:srgbClr val="002060"/>
                </a:solidFill>
              </a:rPr>
              <a:t>… </a:t>
            </a:r>
            <a:r>
              <a:rPr lang="uk-UA" sz="2400" b="1" dirty="0" err="1" smtClean="0">
                <a:solidFill>
                  <a:srgbClr val="002060"/>
                </a:solidFill>
              </a:rPr>
              <a:t>ставлен</a:t>
            </a:r>
            <a:r>
              <a:rPr lang="uk-UA" sz="2400" b="1" dirty="0" smtClean="0">
                <a:solidFill>
                  <a:srgbClr val="002060"/>
                </a:solidFill>
              </a:rPr>
              <a:t>…я </a:t>
            </a:r>
            <a:r>
              <a:rPr lang="uk-UA" sz="2400" b="1" dirty="0">
                <a:solidFill>
                  <a:srgbClr val="002060"/>
                </a:solidFill>
              </a:rPr>
              <a:t>до людей, прагнення завжди прийти на допомогу</a:t>
            </a:r>
            <a:r>
              <a:rPr lang="uk-UA" sz="2400" b="1" dirty="0" smtClean="0">
                <a:solidFill>
                  <a:srgbClr val="002060"/>
                </a:solidFill>
              </a:rPr>
              <a:t>.</a:t>
            </a:r>
          </a:p>
          <a:p>
            <a:pPr lvl="0"/>
            <a:endParaRPr lang="ru-RU" sz="2400" dirty="0">
              <a:solidFill>
                <a:srgbClr val="002060"/>
              </a:solidFill>
            </a:endParaRPr>
          </a:p>
          <a:p>
            <a:r>
              <a:rPr lang="uk-UA" sz="2400" b="1" dirty="0">
                <a:solidFill>
                  <a:srgbClr val="002060"/>
                </a:solidFill>
              </a:rPr>
              <a:t> 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uk-UA" sz="2000" b="1" dirty="0"/>
              <a:t>Робота з орфографічним словником, практикумом І.</a:t>
            </a:r>
            <a:r>
              <a:rPr lang="uk-UA" sz="2000" b="1" dirty="0" err="1"/>
              <a:t>Ющука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59632" y="692696"/>
            <a:ext cx="1550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u="sng" dirty="0" smtClean="0"/>
              <a:t>Завдання №</a:t>
            </a:r>
            <a:r>
              <a:rPr lang="uk-UA" b="1" u="sng" dirty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36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3" name="TextBox 2"/>
          <p:cNvSpPr txBox="1"/>
          <p:nvPr/>
        </p:nvSpPr>
        <p:spPr>
          <a:xfrm>
            <a:off x="1403648" y="980728"/>
            <a:ext cx="1550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u="sng" dirty="0"/>
              <a:t>Завдання №2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03324" y="1556792"/>
            <a:ext cx="804626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Скласти словосполучення, правильно використовуючи поєднання іменника і </a:t>
            </a:r>
            <a:r>
              <a:rPr lang="uk-UA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прикметника</a:t>
            </a:r>
          </a:p>
          <a:p>
            <a:pPr algn="ctr"/>
            <a:endParaRPr lang="uk-UA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dirty="0"/>
          </a:p>
          <a:p>
            <a:pPr algn="ctr"/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Український, народ, звитяжний, гетьман, </a:t>
            </a: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мудрий,поетичний</a:t>
            </a: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діяч, </a:t>
            </a: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23627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71277" y="637237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Перегляд фрагменту з художнього фільму «Чорна рада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</a:p>
          <a:p>
            <a:pPr algn="ctr"/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Chor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373" y="1556792"/>
            <a:ext cx="4499992" cy="3374994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horn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23" y="2204864"/>
            <a:ext cx="4499992" cy="3374994"/>
          </a:xfrm>
          <a:prstGeom prst="rect">
            <a:avLst/>
          </a:prstGeom>
          <a:noFill/>
          <a:ln>
            <a:noFill/>
          </a:ln>
          <a:scene3d>
            <a:camera prst="perspectiveRigh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39952" y="579588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 err="1">
                <a:solidFill>
                  <a:srgbClr val="002060"/>
                </a:solidFill>
              </a:rPr>
              <a:t>Фільм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знято</a:t>
            </a:r>
            <a:r>
              <a:rPr lang="ru-RU" b="1" dirty="0">
                <a:solidFill>
                  <a:srgbClr val="002060"/>
                </a:solidFill>
              </a:rPr>
              <a:t> за </a:t>
            </a:r>
            <a:r>
              <a:rPr lang="ru-RU" b="1" dirty="0" err="1">
                <a:solidFill>
                  <a:srgbClr val="002060"/>
                </a:solidFill>
              </a:rPr>
              <a:t>однойменним</a:t>
            </a:r>
            <a:r>
              <a:rPr lang="ru-RU" b="1" dirty="0">
                <a:solidFill>
                  <a:srgbClr val="002060"/>
                </a:solidFill>
              </a:rPr>
              <a:t> романом </a:t>
            </a:r>
            <a:r>
              <a:rPr lang="ru-RU" b="1" dirty="0" err="1">
                <a:solidFill>
                  <a:srgbClr val="002060"/>
                </a:solidFill>
              </a:rPr>
              <a:t>українського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письменника-класика</a:t>
            </a:r>
            <a:r>
              <a:rPr lang="ru-RU" b="1" dirty="0">
                <a:solidFill>
                  <a:srgbClr val="002060"/>
                </a:solidFill>
              </a:rPr>
              <a:t> Пантелеймона </a:t>
            </a:r>
            <a:r>
              <a:rPr lang="ru-RU" b="1" dirty="0" err="1" smtClean="0">
                <a:solidFill>
                  <a:srgbClr val="002060"/>
                </a:solidFill>
              </a:rPr>
              <a:t>Куліша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36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899592" y="1268760"/>
            <a:ext cx="705678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У ролях</a:t>
            </a:r>
            <a:r>
              <a:rPr lang="ru-RU" dirty="0">
                <a:solidFill>
                  <a:srgbClr val="002060"/>
                </a:solidFill>
              </a:rPr>
              <a:t>: Богдан Ступка, </a:t>
            </a:r>
            <a:r>
              <a:rPr lang="ru-RU" dirty="0" err="1">
                <a:solidFill>
                  <a:srgbClr val="002060"/>
                </a:solidFill>
              </a:rPr>
              <a:t>Олександр</a:t>
            </a:r>
            <a:r>
              <a:rPr lang="ru-RU" dirty="0">
                <a:solidFill>
                  <a:srgbClr val="002060"/>
                </a:solidFill>
              </a:rPr>
              <a:t> Бондаренко, </a:t>
            </a:r>
            <a:r>
              <a:rPr lang="ru-RU" dirty="0" err="1">
                <a:solidFill>
                  <a:srgbClr val="002060"/>
                </a:solidFill>
              </a:rPr>
              <a:t>Олексій</a:t>
            </a:r>
            <a:r>
              <a:rPr lang="ru-RU" dirty="0">
                <a:solidFill>
                  <a:srgbClr val="002060"/>
                </a:solidFill>
              </a:rPr>
              <a:t> Петренко, Богдан </a:t>
            </a:r>
            <a:r>
              <a:rPr lang="ru-RU" dirty="0" err="1">
                <a:solidFill>
                  <a:srgbClr val="002060"/>
                </a:solidFill>
              </a:rPr>
              <a:t>Бенюк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Сергій</a:t>
            </a:r>
            <a:r>
              <a:rPr lang="ru-RU" dirty="0">
                <a:solidFill>
                  <a:srgbClr val="002060"/>
                </a:solidFill>
              </a:rPr>
              <a:t> Романюк, </a:t>
            </a:r>
            <a:r>
              <a:rPr lang="ru-RU" dirty="0" err="1">
                <a:solidFill>
                  <a:srgbClr val="002060"/>
                </a:solidFill>
              </a:rPr>
              <a:t>Костянтин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Шафоренко</a:t>
            </a:r>
            <a:r>
              <a:rPr lang="ru-RU" dirty="0">
                <a:solidFill>
                  <a:srgbClr val="002060"/>
                </a:solidFill>
              </a:rPr>
              <a:t>, Руслана Писанка, </a:t>
            </a:r>
            <a:r>
              <a:rPr lang="ru-RU" dirty="0" err="1">
                <a:solidFill>
                  <a:srgbClr val="002060"/>
                </a:solidFill>
              </a:rPr>
              <a:t>Радмила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Щоголева</a:t>
            </a:r>
            <a:endParaRPr lang="en-US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ru-RU" b="1" dirty="0" err="1">
                <a:solidFill>
                  <a:srgbClr val="002060"/>
                </a:solidFill>
              </a:rPr>
              <a:t>Виробництво</a:t>
            </a:r>
            <a:r>
              <a:rPr lang="ru-RU" dirty="0">
                <a:solidFill>
                  <a:srgbClr val="002060"/>
                </a:solidFill>
              </a:rPr>
              <a:t>: </a:t>
            </a:r>
            <a:r>
              <a:rPr lang="ru-RU" dirty="0" err="1">
                <a:solidFill>
                  <a:srgbClr val="002060"/>
                </a:solidFill>
              </a:rPr>
              <a:t>Національна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кіностудія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художніх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фільмів</a:t>
            </a:r>
            <a:r>
              <a:rPr lang="ru-RU" dirty="0">
                <a:solidFill>
                  <a:srgbClr val="002060"/>
                </a:solidFill>
              </a:rPr>
              <a:t> 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ru-RU" dirty="0" err="1" smtClean="0">
                <a:solidFill>
                  <a:srgbClr val="002060"/>
                </a:solidFill>
              </a:rPr>
              <a:t>ім</a:t>
            </a:r>
            <a:r>
              <a:rPr lang="ru-RU" dirty="0">
                <a:solidFill>
                  <a:srgbClr val="002060"/>
                </a:solidFill>
              </a:rPr>
              <a:t>. О. </a:t>
            </a:r>
            <a:r>
              <a:rPr lang="ru-RU" dirty="0" err="1">
                <a:solidFill>
                  <a:srgbClr val="002060"/>
                </a:solidFill>
              </a:rPr>
              <a:t>Довженка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 </a:t>
            </a:r>
            <a:endParaRPr lang="en-US" dirty="0" smtClean="0">
              <a:solidFill>
                <a:srgbClr val="002060"/>
              </a:solidFill>
            </a:endParaRPr>
          </a:p>
          <a:p>
            <a:endParaRPr lang="en-US" dirty="0"/>
          </a:p>
          <a:p>
            <a:endParaRPr lang="ru-RU" dirty="0"/>
          </a:p>
          <a:p>
            <a:r>
              <a:rPr lang="ru-RU" i="1" dirty="0" err="1">
                <a:solidFill>
                  <a:schemeClr val="accent2"/>
                </a:solidFill>
              </a:rPr>
              <a:t>Основні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події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фільму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розгортаються</a:t>
            </a:r>
            <a:r>
              <a:rPr lang="ru-RU" i="1" dirty="0">
                <a:solidFill>
                  <a:schemeClr val="accent2"/>
                </a:solidFill>
              </a:rPr>
              <a:t> у </a:t>
            </a:r>
            <a:r>
              <a:rPr lang="ru-RU" i="1" dirty="0" err="1">
                <a:solidFill>
                  <a:schemeClr val="accent2"/>
                </a:solidFill>
              </a:rPr>
              <a:t>тяжкі</a:t>
            </a:r>
            <a:r>
              <a:rPr lang="ru-RU" i="1" dirty="0">
                <a:solidFill>
                  <a:schemeClr val="accent2"/>
                </a:solidFill>
              </a:rPr>
              <a:t> для </a:t>
            </a:r>
            <a:r>
              <a:rPr lang="ru-RU" i="1" dirty="0" err="1">
                <a:solidFill>
                  <a:schemeClr val="accent2"/>
                </a:solidFill>
              </a:rPr>
              <a:t>України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історичні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часи</a:t>
            </a:r>
            <a:r>
              <a:rPr lang="ru-RU" i="1" dirty="0">
                <a:solidFill>
                  <a:schemeClr val="accent2"/>
                </a:solidFill>
              </a:rPr>
              <a:t>. </a:t>
            </a:r>
            <a:r>
              <a:rPr lang="ru-RU" i="1" dirty="0" err="1">
                <a:solidFill>
                  <a:schemeClr val="accent2"/>
                </a:solidFill>
              </a:rPr>
              <a:t>Після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смерті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smtClean="0">
                <a:solidFill>
                  <a:schemeClr val="accent2"/>
                </a:solidFill>
              </a:rPr>
              <a:t>Б</a:t>
            </a:r>
            <a:r>
              <a:rPr lang="ru-RU" i="1" dirty="0">
                <a:solidFill>
                  <a:schemeClr val="accent2"/>
                </a:solidFill>
              </a:rPr>
              <a:t>. </a:t>
            </a:r>
            <a:r>
              <a:rPr lang="ru-RU" i="1" dirty="0" err="1">
                <a:solidFill>
                  <a:schemeClr val="accent2"/>
                </a:solidFill>
              </a:rPr>
              <a:t>Хмельницького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загострюється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боротьба</a:t>
            </a:r>
            <a:r>
              <a:rPr lang="ru-RU" i="1" dirty="0">
                <a:solidFill>
                  <a:schemeClr val="accent2"/>
                </a:solidFill>
              </a:rPr>
              <a:t> за </a:t>
            </a:r>
            <a:r>
              <a:rPr lang="ru-RU" i="1" dirty="0" err="1">
                <a:solidFill>
                  <a:schemeClr val="accent2"/>
                </a:solidFill>
              </a:rPr>
              <a:t>гетьманську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владу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між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Якимом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Сомком</a:t>
            </a:r>
            <a:r>
              <a:rPr lang="ru-RU" i="1" dirty="0">
                <a:solidFill>
                  <a:schemeClr val="accent2"/>
                </a:solidFill>
              </a:rPr>
              <a:t> й </a:t>
            </a:r>
            <a:r>
              <a:rPr lang="ru-RU" i="1" dirty="0" err="1">
                <a:solidFill>
                  <a:schemeClr val="accent2"/>
                </a:solidFill>
              </a:rPr>
              <a:t>Іваном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Брюховецьким</a:t>
            </a:r>
            <a:r>
              <a:rPr lang="ru-RU" i="1" dirty="0">
                <a:solidFill>
                  <a:schemeClr val="accent2"/>
                </a:solidFill>
              </a:rPr>
              <a:t>, </a:t>
            </a:r>
            <a:r>
              <a:rPr lang="ru-RU" i="1" dirty="0" err="1">
                <a:solidFill>
                  <a:schemeClr val="accent2"/>
                </a:solidFill>
              </a:rPr>
              <a:t>кульмінацією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запеклого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політичного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протистояння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стає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Чорна</a:t>
            </a:r>
            <a:r>
              <a:rPr lang="ru-RU" i="1" dirty="0">
                <a:solidFill>
                  <a:schemeClr val="accent2"/>
                </a:solidFill>
              </a:rPr>
              <a:t> рада (1663). На </a:t>
            </a:r>
            <a:r>
              <a:rPr lang="ru-RU" i="1" dirty="0" err="1">
                <a:solidFill>
                  <a:schemeClr val="accent2"/>
                </a:solidFill>
              </a:rPr>
              <a:t>тлі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політичних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інтриг</a:t>
            </a:r>
            <a:r>
              <a:rPr lang="ru-RU" i="1" dirty="0">
                <a:solidFill>
                  <a:schemeClr val="accent2"/>
                </a:solidFill>
              </a:rPr>
              <a:t>, </a:t>
            </a:r>
            <a:r>
              <a:rPr lang="ru-RU" i="1" dirty="0" err="1">
                <a:solidFill>
                  <a:schemeClr val="accent2"/>
                </a:solidFill>
              </a:rPr>
              <a:t>несподіваних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союзів</a:t>
            </a:r>
            <a:r>
              <a:rPr lang="ru-RU" i="1" dirty="0">
                <a:solidFill>
                  <a:schemeClr val="accent2"/>
                </a:solidFill>
              </a:rPr>
              <a:t> і </a:t>
            </a:r>
            <a:r>
              <a:rPr lang="ru-RU" i="1" dirty="0" err="1">
                <a:solidFill>
                  <a:schemeClr val="accent2"/>
                </a:solidFill>
              </a:rPr>
              <a:t>зрад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розгортається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інша</a:t>
            </a:r>
            <a:r>
              <a:rPr lang="ru-RU" i="1" dirty="0">
                <a:solidFill>
                  <a:schemeClr val="accent2"/>
                </a:solidFill>
              </a:rPr>
              <a:t> сюжетна </a:t>
            </a:r>
            <a:r>
              <a:rPr lang="ru-RU" i="1" dirty="0" err="1">
                <a:solidFill>
                  <a:schemeClr val="accent2"/>
                </a:solidFill>
              </a:rPr>
              <a:t>лінія</a:t>
            </a:r>
            <a:r>
              <a:rPr lang="ru-RU" i="1" dirty="0">
                <a:solidFill>
                  <a:schemeClr val="accent2"/>
                </a:solidFill>
              </a:rPr>
              <a:t> – </a:t>
            </a:r>
            <a:r>
              <a:rPr lang="ru-RU" i="1" dirty="0" err="1">
                <a:solidFill>
                  <a:schemeClr val="accent2"/>
                </a:solidFill>
              </a:rPr>
              <a:t>любовна</a:t>
            </a:r>
            <a:r>
              <a:rPr lang="ru-RU" i="1" dirty="0">
                <a:solidFill>
                  <a:schemeClr val="accent2"/>
                </a:solidFill>
              </a:rPr>
              <a:t>... </a:t>
            </a:r>
            <a:r>
              <a:rPr lang="ru-RU" i="1" dirty="0" err="1">
                <a:solidFill>
                  <a:schemeClr val="accent2"/>
                </a:solidFill>
              </a:rPr>
              <a:t>Масштабні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батальні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сцени</a:t>
            </a:r>
            <a:r>
              <a:rPr lang="ru-RU" i="1" dirty="0">
                <a:solidFill>
                  <a:schemeClr val="accent2"/>
                </a:solidFill>
              </a:rPr>
              <a:t>, </a:t>
            </a:r>
            <a:r>
              <a:rPr lang="ru-RU" i="1" dirty="0" err="1">
                <a:solidFill>
                  <a:schemeClr val="accent2"/>
                </a:solidFill>
              </a:rPr>
              <a:t>мальовничі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національні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костюми</a:t>
            </a:r>
            <a:r>
              <a:rPr lang="ru-RU" i="1" dirty="0">
                <a:solidFill>
                  <a:schemeClr val="accent2"/>
                </a:solidFill>
              </a:rPr>
              <a:t>, </a:t>
            </a:r>
            <a:r>
              <a:rPr lang="ru-RU" i="1" dirty="0" err="1">
                <a:solidFill>
                  <a:schemeClr val="accent2"/>
                </a:solidFill>
              </a:rPr>
              <a:t>відомі</a:t>
            </a:r>
            <a:r>
              <a:rPr lang="ru-RU" i="1" dirty="0">
                <a:solidFill>
                  <a:schemeClr val="accent2"/>
                </a:solidFill>
              </a:rPr>
              <a:t> й </a:t>
            </a:r>
            <a:r>
              <a:rPr lang="ru-RU" i="1" dirty="0" err="1">
                <a:solidFill>
                  <a:schemeClr val="accent2"/>
                </a:solidFill>
              </a:rPr>
              <a:t>улюблені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актори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роблять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фільм</a:t>
            </a:r>
            <a:r>
              <a:rPr lang="ru-RU" i="1" dirty="0">
                <a:solidFill>
                  <a:schemeClr val="accent2"/>
                </a:solidFill>
              </a:rPr>
              <a:t> </a:t>
            </a:r>
            <a:r>
              <a:rPr lang="ru-RU" i="1" dirty="0" err="1">
                <a:solidFill>
                  <a:schemeClr val="accent2"/>
                </a:solidFill>
              </a:rPr>
              <a:t>привабливим</a:t>
            </a:r>
            <a:r>
              <a:rPr lang="ru-RU" i="1" dirty="0">
                <a:solidFill>
                  <a:schemeClr val="accent2"/>
                </a:solidFill>
              </a:rPr>
              <a:t> для </a:t>
            </a:r>
            <a:r>
              <a:rPr lang="ru-RU" i="1" dirty="0" err="1">
                <a:solidFill>
                  <a:schemeClr val="accent2"/>
                </a:solidFill>
              </a:rPr>
              <a:t>найширшого</a:t>
            </a:r>
            <a:r>
              <a:rPr lang="ru-RU" i="1" dirty="0">
                <a:solidFill>
                  <a:schemeClr val="accent2"/>
                </a:solidFill>
              </a:rPr>
              <a:t> кола </a:t>
            </a:r>
            <a:r>
              <a:rPr lang="ru-RU" i="1" dirty="0" err="1">
                <a:solidFill>
                  <a:schemeClr val="accent2"/>
                </a:solidFill>
              </a:rPr>
              <a:t>глядачів</a:t>
            </a:r>
            <a:r>
              <a:rPr lang="ru-RU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192" y="678467"/>
            <a:ext cx="2443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Інформація про фільм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6236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593</Words>
  <Application>Microsoft Office PowerPoint</Application>
  <PresentationFormat>Екран (4:3)</PresentationFormat>
  <Paragraphs>101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13</vt:i4>
      </vt:variant>
    </vt:vector>
  </HeadingPairs>
  <TitlesOfParts>
    <vt:vector size="14" baseType="lpstr"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26</cp:revision>
  <dcterms:modified xsi:type="dcterms:W3CDTF">2016-03-09T09:55:10Z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5286189</vt:lpwstr>
  </property>
  <property fmtid="{D5CDD505-2E9C-101B-9397-08002B2CF9AE}" name="NXPowerLiteVersion" pid="3">
    <vt:lpwstr>D4.1.4</vt:lpwstr>
  </property>
</Properties>
</file>