
<file path=[Content_Types].xml><?xml version="1.0" encoding="utf-8"?>
<Types xmlns="http://schemas.openxmlformats.org/package/2006/content-types">
  <Override ContentType="application/vnd.openxmlformats-officedocument.presentationml.slide+xml" PartName="/ppt/slides/slide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slide+xml" PartName="/ppt/slides/slide26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theme+xml" PartName="/ppt/theme/theme2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24.xml"/>
  <Override ContentType="application/vnd.openxmlformats-officedocument.presentationml.slide+xml" PartName="/ppt/slides/slide25.xml"/>
  <Override ContentType="application/vnd.openxmlformats-officedocument.theme+xml" PartName="/ppt/theme/theme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22.xml"/>
  <Override ContentType="application/vnd.openxmlformats-officedocument.presentationml.slide+xml" PartName="/ppt/slides/slide23.xml"/>
  <Override ContentType="application/vnd.openxmlformats-officedocument.presentationml.notesMaster+xml" PartName="/ppt/notesMasters/notesMaster1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presentationml.slide+xml" PartName="/ppt/slides/slide5.xml"/>
  <Override ContentType="application/vnd.openxmlformats-officedocument.presentationml.slide+xml" PartName="/ppt/slides/slide19.xml"/>
  <Override ContentType="application/vnd.openxmlformats-officedocument.presentationml.slideLayout+xml" PartName="/ppt/slideLayouts/slideLayout7.xml"/>
  <Override ContentType="application/vnd.openxmlformats-officedocument.presentationml.notesSlide+xml" PartName="/ppt/notesSlides/notesSlide1.xml"/>
  <Default ContentType="image/png" Extension="png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256" r:id="rId2"/>
    <p:sldId id="258" r:id="rId3"/>
    <p:sldId id="259" r:id="rId4"/>
    <p:sldId id="260" r:id="rId5"/>
    <p:sldId id="257" r:id="rId6"/>
    <p:sldId id="261" r:id="rId7"/>
    <p:sldId id="262" r:id="rId8"/>
    <p:sldId id="263" r:id="rId9"/>
    <p:sldId id="276" r:id="rId10"/>
    <p:sldId id="277" r:id="rId11"/>
    <p:sldId id="264" r:id="rId12"/>
    <p:sldId id="266" r:id="rId13"/>
    <p:sldId id="265" r:id="rId14"/>
    <p:sldId id="268" r:id="rId15"/>
    <p:sldId id="278" r:id="rId16"/>
    <p:sldId id="269" r:id="rId17"/>
    <p:sldId id="270" r:id="rId18"/>
    <p:sldId id="279" r:id="rId19"/>
    <p:sldId id="271" r:id="rId20"/>
    <p:sldId id="272" r:id="rId21"/>
    <p:sldId id="280" r:id="rId22"/>
    <p:sldId id="273" r:id="rId23"/>
    <p:sldId id="282" r:id="rId24"/>
    <p:sldId id="283" r:id="rId25"/>
    <p:sldId id="284" r:id="rId26"/>
    <p:sldId id="274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FF99"/>
    <a:srgbClr val="FFFFCC"/>
    <a:srgbClr val="FFCCCC"/>
    <a:srgbClr val="CCECFF"/>
    <a:srgbClr val="008000"/>
    <a:srgbClr val="FF6600"/>
    <a:srgbClr val="FF0066"/>
    <a:srgbClr val="0000CC"/>
    <a:srgbClr val="FF3300"/>
    <a:srgbClr val="CC00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72BB119-76DD-4800-87E1-83AC27934878}" type="datetimeFigureOut">
              <a:rPr lang="ru-RU" smtClean="0"/>
              <a:pPr/>
              <a:t>22.03.2016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F4A1A6-7298-42C7-B646-C47B9089E8E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F4A1A6-7298-42C7-B646-C47B9089E8EA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52F337-EF56-4080-97E3-BBA512DFE1AC}" type="datetimeFigureOut">
              <a:rPr lang="ru-RU" smtClean="0"/>
              <a:pPr/>
              <a:t>22.03.2016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8B8B49-4021-410C-B0C2-AF71AA96291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52F337-EF56-4080-97E3-BBA512DFE1AC}" type="datetimeFigureOut">
              <a:rPr lang="ru-RU" smtClean="0"/>
              <a:pPr/>
              <a:t>22.03.2016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8B8B49-4021-410C-B0C2-AF71AA96291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52F337-EF56-4080-97E3-BBA512DFE1AC}" type="datetimeFigureOut">
              <a:rPr lang="ru-RU" smtClean="0"/>
              <a:pPr/>
              <a:t>22.03.2016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8B8B49-4021-410C-B0C2-AF71AA96291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52F337-EF56-4080-97E3-BBA512DFE1AC}" type="datetimeFigureOut">
              <a:rPr lang="ru-RU" smtClean="0"/>
              <a:pPr/>
              <a:t>22.03.2016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8B8B49-4021-410C-B0C2-AF71AA96291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52F337-EF56-4080-97E3-BBA512DFE1AC}" type="datetimeFigureOut">
              <a:rPr lang="ru-RU" smtClean="0"/>
              <a:pPr/>
              <a:t>22.03.2016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8B8B49-4021-410C-B0C2-AF71AA96291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52F337-EF56-4080-97E3-BBA512DFE1AC}" type="datetimeFigureOut">
              <a:rPr lang="ru-RU" smtClean="0"/>
              <a:pPr/>
              <a:t>22.03.2016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8B8B49-4021-410C-B0C2-AF71AA96291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52F337-EF56-4080-97E3-BBA512DFE1AC}" type="datetimeFigureOut">
              <a:rPr lang="ru-RU" smtClean="0"/>
              <a:pPr/>
              <a:t>22.03.2016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8B8B49-4021-410C-B0C2-AF71AA96291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52F337-EF56-4080-97E3-BBA512DFE1AC}" type="datetimeFigureOut">
              <a:rPr lang="ru-RU" smtClean="0"/>
              <a:pPr/>
              <a:t>22.03.2016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8B8B49-4021-410C-B0C2-AF71AA96291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52F337-EF56-4080-97E3-BBA512DFE1AC}" type="datetimeFigureOut">
              <a:rPr lang="ru-RU" smtClean="0"/>
              <a:pPr/>
              <a:t>22.03.2016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8B8B49-4021-410C-B0C2-AF71AA96291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52F337-EF56-4080-97E3-BBA512DFE1AC}" type="datetimeFigureOut">
              <a:rPr lang="ru-RU" smtClean="0"/>
              <a:pPr/>
              <a:t>22.03.2016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8B8B49-4021-410C-B0C2-AF71AA96291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52F337-EF56-4080-97E3-BBA512DFE1AC}" type="datetimeFigureOut">
              <a:rPr lang="ru-RU" smtClean="0"/>
              <a:pPr/>
              <a:t>22.03.2016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8B8B49-4021-410C-B0C2-AF71AA96291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52F337-EF56-4080-97E3-BBA512DFE1AC}" type="datetimeFigureOut">
              <a:rPr lang="ru-RU" smtClean="0"/>
              <a:pPr/>
              <a:t>22.03.2016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8B8B49-4021-410C-B0C2-AF71AA96291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F:\&#1084;&#1072;&#1084;&#1072;.mp4" TargetMode="Externa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00034" y="1000108"/>
            <a:ext cx="8229600" cy="1143000"/>
          </a:xfrm>
        </p:spPr>
        <p:txBody>
          <a:bodyPr>
            <a:normAutofit fontScale="90000"/>
          </a:bodyPr>
          <a:lstStyle/>
          <a:p>
            <a:r>
              <a:rPr dirty="0" lang="uk-UA" smtClean="0"/>
              <a:t>Узагальнення і систематизація  знань  з теми</a:t>
            </a:r>
            <a:endParaRPr dirty="0" lang="uk-UA"/>
          </a:p>
        </p:txBody>
      </p:sp>
      <p:sp>
        <p:nvSpPr>
          <p:cNvPr id="6" name="Прямоугольник 5"/>
          <p:cNvSpPr/>
          <p:nvPr/>
        </p:nvSpPr>
        <p:spPr>
          <a:xfrm>
            <a:off x="428596" y="2857496"/>
            <a:ext cx="8262390" cy="1569660"/>
          </a:xfrm>
          <a:prstGeom prst="rect">
            <a:avLst/>
          </a:prstGeom>
          <a:noFill/>
        </p:spPr>
        <p:txBody>
          <a:bodyPr bIns="45720" lIns="91440" rIns="91440" tIns="45720" wrap="none">
            <a:spAutoFit/>
            <a:scene3d>
              <a:camera prst="orthographicFront"/>
              <a:lightRig dir="tl" rig="soft">
                <a:rot lat="0" lon="0" rev="0"/>
              </a:lightRig>
            </a:scene3d>
            <a:sp3d contourW="25400" prstMaterial="matte">
              <a:bevelT h="55880" prst="artDeco" w="25400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b="1" cap="none" dirty="0" lang="uk-UA" smtClean="0" spc="50" sz="960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</a:rPr>
              <a:t>«Прикметник»</a:t>
            </a:r>
            <a:endParaRPr b="1" cap="none" dirty="0" lang="ru-RU" spc="50" sz="960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algn="tl" blurRad="76200" dir="5400000" dist="50800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descr="http://zoohall.com.ua/uploads/posts/2012-06/1340026525_ukrainskii-ornament-7.jpg" id="13314" name="Picture 2"/>
          <p:cNvPicPr>
            <a:picLocks noChangeArrowheads="1" noChangeAspect="1"/>
          </p:cNvPicPr>
          <p:nvPr/>
        </p:nvPicPr>
        <p:blipFill>
          <a:blip r:embed="rId2"/>
          <a:srcRect b="316"/>
          <a:stretch>
            <a:fillRect/>
          </a:stretch>
        </p:blipFill>
        <p:spPr bwMode="auto">
          <a:xfrm rot="10800000">
            <a:off x="0" y="5373268"/>
            <a:ext cx="9144000" cy="14847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delay="0" evt="onBegin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afterEffect" presetClass="entr" presetID="53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1000" fill="hold" id="7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8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1000" id="9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grpId="0" spid="6"/>
    </p:bldLst>
  </p:timing>
</p:sld>
</file>

<file path=ppt/slides/slide1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142852"/>
            <a:ext cx="8858312" cy="2357454"/>
          </a:xfrm>
        </p:spPr>
        <p:txBody>
          <a:bodyPr>
            <a:normAutofit fontScale="90000"/>
          </a:bodyPr>
          <a:lstStyle/>
          <a:p>
            <a:r>
              <a:rPr dirty="0" lang="uk-UA" smtClean="0">
                <a:solidFill>
                  <a:srgbClr val="C00000"/>
                </a:solidFill>
              </a:rPr>
              <a:t>Вправа </a:t>
            </a:r>
            <a:r>
              <a:rPr dirty="0" err="1" lang="uk-UA" smtClean="0">
                <a:solidFill>
                  <a:srgbClr val="C00000"/>
                </a:solidFill>
              </a:rPr>
              <a:t>“Літературна</a:t>
            </a:r>
            <a:r>
              <a:rPr dirty="0" lang="uk-UA" smtClean="0">
                <a:solidFill>
                  <a:srgbClr val="C00000"/>
                </a:solidFill>
              </a:rPr>
              <a:t> </a:t>
            </a:r>
            <a:r>
              <a:rPr dirty="0" err="1" lang="uk-UA" smtClean="0">
                <a:solidFill>
                  <a:srgbClr val="C00000"/>
                </a:solidFill>
              </a:rPr>
              <a:t>мозаїка”</a:t>
            </a:r>
            <a:r>
              <a:rPr dirty="0" lang="uk-UA" smtClean="0">
                <a:solidFill>
                  <a:srgbClr val="C00000"/>
                </a:solidFill>
              </a:rPr>
              <a:t/>
            </a:r>
            <a:br>
              <a:rPr dirty="0" lang="uk-UA" smtClean="0">
                <a:solidFill>
                  <a:srgbClr val="C00000"/>
                </a:solidFill>
              </a:rPr>
            </a:br>
            <a:r>
              <a:rPr dirty="0" i="1" lang="uk-UA" smtClean="0" sz="3000"/>
              <a:t>Прочитати вірш, назвати прикметники,  </a:t>
            </a:r>
            <a:br>
              <a:rPr dirty="0" i="1" lang="uk-UA" smtClean="0" sz="3000"/>
            </a:br>
            <a:r>
              <a:rPr dirty="0" i="1" lang="uk-UA" smtClean="0" sz="3000"/>
              <a:t>що вживаються у вірші, яка ї роль?</a:t>
            </a:r>
            <a:br>
              <a:rPr dirty="0" i="1" lang="uk-UA" smtClean="0" sz="3000"/>
            </a:br>
            <a:r>
              <a:rPr dirty="0" i="1" lang="uk-UA" smtClean="0" sz="3000"/>
              <a:t>Зробити морфологічний розбір виділеного прикметника</a:t>
            </a:r>
            <a:r>
              <a:rPr dirty="0" lang="uk-UA" smtClean="0" sz="3000"/>
              <a:t> </a:t>
            </a:r>
            <a:endParaRPr dirty="0" lang="ru-RU" sz="3000"/>
          </a:p>
        </p:txBody>
      </p:sp>
      <p:pic>
        <p:nvPicPr>
          <p:cNvPr descr="http://nr2.com.ua/img/article/916/98_main.jpg" id="1026" name="Picture 2"/>
          <p:cNvPicPr>
            <a:picLocks noChangeArrowheads="1"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00232" y="2357430"/>
            <a:ext cx="5072098" cy="3070677"/>
          </a:xfrm>
          <a:prstGeom prst="rect">
            <a:avLst/>
          </a:prstGeom>
          <a:noFill/>
        </p:spPr>
      </p:pic>
      <p:pic>
        <p:nvPicPr>
          <p:cNvPr descr="http://zoohall.com.ua/uploads/posts/2012-06/1340026525_ukrainskii-ornament-7.jpg" id="5" name="Picture 2"/>
          <p:cNvPicPr>
            <a:picLocks noChangeArrowheads="1" noChangeAspect="1"/>
          </p:cNvPicPr>
          <p:nvPr/>
        </p:nvPicPr>
        <p:blipFill>
          <a:blip r:embed="rId3"/>
          <a:srcRect b="316"/>
          <a:stretch>
            <a:fillRect/>
          </a:stretch>
        </p:blipFill>
        <p:spPr bwMode="auto">
          <a:xfrm rot="10800000">
            <a:off x="0" y="5373268"/>
            <a:ext cx="9144000" cy="14847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1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1571612"/>
            <a:ext cx="5857916" cy="3571900"/>
          </a:xfrm>
        </p:spPr>
        <p:txBody>
          <a:bodyPr>
            <a:noAutofit/>
          </a:bodyPr>
          <a:lstStyle/>
          <a:p>
            <a:pPr>
              <a:buNone/>
            </a:pPr>
            <a:r>
              <a:rPr dirty="0" i="1" lang="en-US" smtClean="0"/>
              <a:t>	</a:t>
            </a:r>
            <a:r>
              <a:rPr dirty="0" i="1" lang="uk-UA" smtClean="0"/>
              <a:t>…вночі</a:t>
            </a:r>
            <a:r>
              <a:rPr dirty="0" lang="uk-UA" smtClean="0"/>
              <a:t/>
            </a:r>
            <a:br>
              <a:rPr dirty="0" lang="uk-UA" smtClean="0"/>
            </a:br>
            <a:r>
              <a:rPr dirty="0" i="1" lang="uk-UA" smtClean="0"/>
              <a:t>На свічку Богу заробляла;</a:t>
            </a:r>
            <a:r>
              <a:rPr dirty="0" lang="uk-UA" smtClean="0"/>
              <a:t/>
            </a:r>
            <a:br>
              <a:rPr dirty="0" lang="uk-UA" smtClean="0"/>
            </a:br>
            <a:r>
              <a:rPr dirty="0" i="1" lang="uk-UA" smtClean="0"/>
              <a:t>Поклони </a:t>
            </a:r>
            <a:r>
              <a:rPr dirty="0" err="1" i="1" lang="uk-UA" smtClean="0"/>
              <a:t>тяжкії</a:t>
            </a:r>
            <a:r>
              <a:rPr dirty="0" i="1" lang="uk-UA" smtClean="0"/>
              <a:t> б’ючи,</a:t>
            </a:r>
            <a:r>
              <a:rPr dirty="0" lang="uk-UA" smtClean="0"/>
              <a:t/>
            </a:r>
            <a:br>
              <a:rPr dirty="0" lang="uk-UA" smtClean="0"/>
            </a:br>
            <a:r>
              <a:rPr dirty="0" i="1" lang="uk-UA" smtClean="0"/>
              <a:t>Пречистій ставила, молила,</a:t>
            </a:r>
            <a:r>
              <a:rPr dirty="0" lang="uk-UA" smtClean="0"/>
              <a:t/>
            </a:r>
            <a:br>
              <a:rPr dirty="0" lang="uk-UA" smtClean="0"/>
            </a:br>
            <a:r>
              <a:rPr dirty="0" err="1" i="1" lang="ru-RU" smtClean="0"/>
              <a:t>Щоб</a:t>
            </a:r>
            <a:r>
              <a:rPr dirty="0" i="1" lang="ru-RU" smtClean="0"/>
              <a:t> доля </a:t>
            </a:r>
            <a:r>
              <a:rPr dirty="0" i="1" lang="ru-RU" smtClean="0">
                <a:solidFill>
                  <a:srgbClr val="C00000"/>
                </a:solidFill>
              </a:rPr>
              <a:t>добрая</a:t>
            </a:r>
            <a:r>
              <a:rPr dirty="0" i="1" lang="ru-RU" smtClean="0"/>
              <a:t> любила</a:t>
            </a:r>
            <a:r>
              <a:rPr dirty="0" lang="ru-RU" smtClean="0"/>
              <a:t/>
            </a:r>
            <a:br>
              <a:rPr dirty="0" lang="ru-RU" smtClean="0"/>
            </a:br>
            <a:r>
              <a:rPr dirty="0" err="1" i="1" lang="ru-RU" smtClean="0"/>
              <a:t>Її</a:t>
            </a:r>
            <a:r>
              <a:rPr dirty="0" i="1" lang="ru-RU" smtClean="0"/>
              <a:t> </a:t>
            </a:r>
            <a:r>
              <a:rPr dirty="0" err="1" i="1" lang="ru-RU" smtClean="0"/>
              <a:t>дитину</a:t>
            </a:r>
            <a:r>
              <a:rPr dirty="0" i="1" lang="ru-RU" smtClean="0"/>
              <a:t>…</a:t>
            </a:r>
            <a:endParaRPr dirty="0" lang="ru-RU" smtClean="0"/>
          </a:p>
          <a:p>
            <a:endParaRPr dirty="0" lang="ru-RU"/>
          </a:p>
        </p:txBody>
      </p:sp>
      <p:pic>
        <p:nvPicPr>
          <p:cNvPr descr="http://www.ukrlib.com.ua/my/images/full/shevchenko-taras-hryhorovych_4.jpg" id="4098" name="Picture 2"/>
          <p:cNvPicPr>
            <a:picLocks noChangeArrowheads="1" noChangeAspect="1"/>
          </p:cNvPicPr>
          <p:nvPr/>
        </p:nvPicPr>
        <p:blipFill>
          <a:blip r:embed="rId2"/>
          <a:srcRect r="245"/>
          <a:stretch>
            <a:fillRect/>
          </a:stretch>
        </p:blipFill>
        <p:spPr bwMode="auto">
          <a:xfrm>
            <a:off x="5857884" y="0"/>
            <a:ext cx="3124619" cy="3394625"/>
          </a:xfrm>
          <a:prstGeom prst="rect">
            <a:avLst/>
          </a:prstGeom>
          <a:noFill/>
        </p:spPr>
      </p:pic>
      <p:pic>
        <p:nvPicPr>
          <p:cNvPr descr="http://zoohall.com.ua/uploads/posts/2012-06/1340026525_ukrainskii-ornament-7.jpg" id="5" name="Picture 2"/>
          <p:cNvPicPr>
            <a:picLocks noChangeArrowheads="1" noChangeAspect="1"/>
          </p:cNvPicPr>
          <p:nvPr/>
        </p:nvPicPr>
        <p:blipFill>
          <a:blip r:embed="rId3"/>
          <a:srcRect b="316"/>
          <a:stretch>
            <a:fillRect/>
          </a:stretch>
        </p:blipFill>
        <p:spPr bwMode="auto">
          <a:xfrm rot="10800000">
            <a:off x="0" y="5373268"/>
            <a:ext cx="9144000" cy="14847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1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Taras Shevchenko painting 0016.jpg" id="2052" name="Picture 4"/>
          <p:cNvPicPr>
            <a:picLocks noChangeArrowheads="1"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43042" y="142852"/>
            <a:ext cx="5715040" cy="6543723"/>
          </a:xfrm>
          <a:prstGeom prst="rect">
            <a:avLst/>
          </a:prstGeom>
          <a:noFill/>
        </p:spPr>
      </p:pic>
      <p:pic>
        <p:nvPicPr>
          <p:cNvPr descr="http://zoohall.com.ua/uploads/posts/2012-06/1340026525_ukrainskii-ornament-7.jpg" id="4" name="Picture 2"/>
          <p:cNvPicPr>
            <a:picLocks noChangeArrowheads="1" noChangeAspect="1"/>
          </p:cNvPicPr>
          <p:nvPr/>
        </p:nvPicPr>
        <p:blipFill>
          <a:blip r:embed="rId3"/>
          <a:srcRect b="316"/>
          <a:stretch>
            <a:fillRect/>
          </a:stretch>
        </p:blipFill>
        <p:spPr bwMode="auto">
          <a:xfrm rot="16200000">
            <a:off x="-2889623" y="2889624"/>
            <a:ext cx="6858001" cy="1078754"/>
          </a:xfrm>
          <a:prstGeom prst="rect">
            <a:avLst/>
          </a:prstGeom>
          <a:noFill/>
        </p:spPr>
      </p:pic>
      <p:pic>
        <p:nvPicPr>
          <p:cNvPr descr="http://zoohall.com.ua/uploads/posts/2012-06/1340026525_ukrainskii-ornament-7.jpg" id="5" name="Picture 2"/>
          <p:cNvPicPr>
            <a:picLocks noChangeArrowheads="1" noChangeAspect="1"/>
          </p:cNvPicPr>
          <p:nvPr/>
        </p:nvPicPr>
        <p:blipFill>
          <a:blip r:embed="rId3"/>
          <a:srcRect b="316"/>
          <a:stretch>
            <a:fillRect/>
          </a:stretch>
        </p:blipFill>
        <p:spPr bwMode="auto">
          <a:xfrm flipH="1" rot="5400000">
            <a:off x="5175622" y="2889623"/>
            <a:ext cx="6858001" cy="107875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1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957258"/>
            <a:ext cx="5786478" cy="240030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dirty="0" i="1" lang="en-US" smtClean="0"/>
              <a:t>	</a:t>
            </a:r>
            <a:r>
              <a:rPr dirty="0" i="1" lang="uk-UA" smtClean="0"/>
              <a:t>…</a:t>
            </a:r>
            <a:r>
              <a:rPr dirty="0" i="1" lang="ru-RU" smtClean="0"/>
              <a:t>У </a:t>
            </a:r>
            <a:r>
              <a:rPr dirty="0" err="1" i="1" lang="ru-RU" smtClean="0"/>
              <a:t>нашім</a:t>
            </a:r>
            <a:r>
              <a:rPr dirty="0" i="1" lang="ru-RU" smtClean="0"/>
              <a:t> </a:t>
            </a:r>
            <a:r>
              <a:rPr dirty="0" err="1" i="1" lang="ru-RU" smtClean="0"/>
              <a:t>краї</a:t>
            </a:r>
            <a:r>
              <a:rPr dirty="0" i="1" lang="ru-RU" smtClean="0"/>
              <a:t> на </a:t>
            </a:r>
            <a:r>
              <a:rPr dirty="0" err="1" i="1" lang="ru-RU" smtClean="0"/>
              <a:t>землі</a:t>
            </a:r>
            <a:r>
              <a:rPr dirty="0" lang="ru-RU" smtClean="0"/>
              <a:t/>
            </a:r>
            <a:br>
              <a:rPr dirty="0" lang="ru-RU" smtClean="0"/>
            </a:br>
            <a:r>
              <a:rPr dirty="0" err="1" i="1" lang="ru-RU" smtClean="0"/>
              <a:t>Нічого</a:t>
            </a:r>
            <a:r>
              <a:rPr dirty="0" i="1" lang="ru-RU" smtClean="0"/>
              <a:t> </a:t>
            </a:r>
            <a:r>
              <a:rPr dirty="0" err="1" i="1" lang="ru-RU" smtClean="0"/>
              <a:t>кращого</a:t>
            </a:r>
            <a:r>
              <a:rPr dirty="0" i="1" lang="ru-RU" smtClean="0"/>
              <a:t> </a:t>
            </a:r>
            <a:r>
              <a:rPr dirty="0" err="1" i="1" lang="ru-RU" smtClean="0"/>
              <a:t>немає</a:t>
            </a:r>
            <a:r>
              <a:rPr dirty="0" i="1" lang="ru-RU" smtClean="0"/>
              <a:t>,</a:t>
            </a:r>
            <a:r>
              <a:rPr dirty="0" lang="ru-RU" smtClean="0"/>
              <a:t/>
            </a:r>
            <a:br>
              <a:rPr dirty="0" lang="ru-RU" smtClean="0"/>
            </a:br>
            <a:r>
              <a:rPr dirty="0" i="1" lang="ru-RU" smtClean="0"/>
              <a:t>Як тая </a:t>
            </a:r>
            <a:r>
              <a:rPr dirty="0" err="1" i="1" lang="ru-RU" smtClean="0"/>
              <a:t>мати</a:t>
            </a:r>
            <a:r>
              <a:rPr dirty="0" i="1" lang="ru-RU" smtClean="0"/>
              <a:t> молодая</a:t>
            </a:r>
            <a:r>
              <a:rPr dirty="0" lang="ru-RU" smtClean="0"/>
              <a:t/>
            </a:r>
            <a:br>
              <a:rPr dirty="0" lang="ru-RU" smtClean="0"/>
            </a:br>
            <a:r>
              <a:rPr dirty="0" i="1" lang="ru-RU" smtClean="0"/>
              <a:t>З </a:t>
            </a:r>
            <a:r>
              <a:rPr dirty="0" err="1" i="1" lang="ru-RU" smtClean="0"/>
              <a:t>своїм</a:t>
            </a:r>
            <a:r>
              <a:rPr dirty="0" i="1" lang="ru-RU" smtClean="0"/>
              <a:t> </a:t>
            </a:r>
            <a:r>
              <a:rPr dirty="0" err="1" i="1" lang="ru-RU" smtClean="0"/>
              <a:t>дитяточком</a:t>
            </a:r>
            <a:r>
              <a:rPr dirty="0" i="1" lang="ru-RU" smtClean="0"/>
              <a:t> </a:t>
            </a:r>
            <a:r>
              <a:rPr dirty="0" err="1" i="1" lang="ru-RU" smtClean="0">
                <a:solidFill>
                  <a:srgbClr val="C00000"/>
                </a:solidFill>
              </a:rPr>
              <a:t>малим</a:t>
            </a:r>
            <a:r>
              <a:rPr dirty="0" i="1" lang="ru-RU" smtClean="0">
                <a:solidFill>
                  <a:srgbClr val="C00000"/>
                </a:solidFill>
              </a:rPr>
              <a:t>..</a:t>
            </a:r>
            <a:r>
              <a:rPr dirty="0" i="1" lang="ru-RU" smtClean="0"/>
              <a:t>.</a:t>
            </a:r>
            <a:endParaRPr dirty="0" lang="ru-RU" smtClean="0"/>
          </a:p>
          <a:p>
            <a:endParaRPr dirty="0" lang="ru-RU"/>
          </a:p>
        </p:txBody>
      </p:sp>
      <p:pic>
        <p:nvPicPr>
          <p:cNvPr descr="http://zoohall.com.ua/uploads/posts/2012-06/1340026525_ukrainskii-ornament-7.jpg" id="4" name="Picture 2"/>
          <p:cNvPicPr>
            <a:picLocks noChangeArrowheads="1" noChangeAspect="1"/>
          </p:cNvPicPr>
          <p:nvPr/>
        </p:nvPicPr>
        <p:blipFill>
          <a:blip r:embed="rId2"/>
          <a:srcRect b="316"/>
          <a:stretch>
            <a:fillRect/>
          </a:stretch>
        </p:blipFill>
        <p:spPr bwMode="auto">
          <a:xfrm rot="10800000">
            <a:off x="0" y="5373268"/>
            <a:ext cx="9144000" cy="1484732"/>
          </a:xfrm>
          <a:prstGeom prst="rect">
            <a:avLst/>
          </a:prstGeom>
          <a:noFill/>
        </p:spPr>
      </p:pic>
      <p:pic>
        <p:nvPicPr>
          <p:cNvPr descr="http://imgcdn.luxnet.ua/radio24/resources/photos/news/940x529/201602/45584.jpg?1454343739000" id="3074" name="Picture 2"/>
          <p:cNvPicPr>
            <a:picLocks noChangeArrowheads="1"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116"/>
          <a:stretch>
            <a:fillRect/>
          </a:stretch>
        </p:blipFill>
        <p:spPr bwMode="auto">
          <a:xfrm>
            <a:off x="5517405" y="1142984"/>
            <a:ext cx="3626595" cy="407196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1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Taras Shevchenko painting 0075.jpg" id="27650" name="Picture 2"/>
          <p:cNvPicPr>
            <a:picLocks noChangeArrowheads="1"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0"/>
            <a:ext cx="7649936" cy="6858048"/>
          </a:xfrm>
          <a:prstGeom prst="rect">
            <a:avLst/>
          </a:prstGeom>
          <a:noFill/>
        </p:spPr>
      </p:pic>
      <p:pic>
        <p:nvPicPr>
          <p:cNvPr descr="http://zoohall.com.ua/uploads/posts/2012-06/1340026525_ukrainskii-ornament-7.jpg" id="3" name="Picture 2"/>
          <p:cNvPicPr>
            <a:picLocks noChangeArrowheads="1" noChangeAspect="1"/>
          </p:cNvPicPr>
          <p:nvPr/>
        </p:nvPicPr>
        <p:blipFill>
          <a:blip cstate="print" r:embed="rId3"/>
          <a:stretch>
            <a:fillRect/>
          </a:stretch>
        </p:blipFill>
        <p:spPr bwMode="auto">
          <a:xfrm rot="16200000">
            <a:off x="-1428759" y="1428760"/>
            <a:ext cx="3357564" cy="500042"/>
          </a:xfrm>
          <a:prstGeom prst="rect">
            <a:avLst/>
          </a:prstGeom>
          <a:noFill/>
        </p:spPr>
      </p:pic>
      <p:pic>
        <p:nvPicPr>
          <p:cNvPr descr="http://zoohall.com.ua/uploads/posts/2012-06/1340026525_ukrainskii-ornament-7.jpg" id="4" name="Picture 2"/>
          <p:cNvPicPr>
            <a:picLocks noChangeArrowheads="1" noChangeAspect="1"/>
          </p:cNvPicPr>
          <p:nvPr/>
        </p:nvPicPr>
        <p:blipFill>
          <a:blip cstate="print" r:embed="rId3"/>
          <a:stretch>
            <a:fillRect/>
          </a:stretch>
        </p:blipFill>
        <p:spPr bwMode="auto">
          <a:xfrm rot="16200000">
            <a:off x="-1500197" y="4857760"/>
            <a:ext cx="3500439" cy="500042"/>
          </a:xfrm>
          <a:prstGeom prst="rect">
            <a:avLst/>
          </a:prstGeom>
          <a:noFill/>
        </p:spPr>
      </p:pic>
      <p:pic>
        <p:nvPicPr>
          <p:cNvPr descr="http://zoohall.com.ua/uploads/posts/2012-06/1340026525_ukrainskii-ornament-7.jpg" id="5" name="Picture 2"/>
          <p:cNvPicPr>
            <a:picLocks noChangeArrowheads="1" noChangeAspect="1"/>
          </p:cNvPicPr>
          <p:nvPr/>
        </p:nvPicPr>
        <p:blipFill>
          <a:blip cstate="print" r:embed="rId3"/>
          <a:stretch>
            <a:fillRect/>
          </a:stretch>
        </p:blipFill>
        <p:spPr bwMode="auto">
          <a:xfrm flipH="1" rot="5400000">
            <a:off x="7215197" y="1428761"/>
            <a:ext cx="3357564" cy="500042"/>
          </a:xfrm>
          <a:prstGeom prst="rect">
            <a:avLst/>
          </a:prstGeom>
          <a:noFill/>
        </p:spPr>
      </p:pic>
      <p:pic>
        <p:nvPicPr>
          <p:cNvPr descr="http://zoohall.com.ua/uploads/posts/2012-06/1340026525_ukrainskii-ornament-7.jpg" id="6" name="Picture 2"/>
          <p:cNvPicPr>
            <a:picLocks noChangeArrowheads="1" noChangeAspect="1"/>
          </p:cNvPicPr>
          <p:nvPr/>
        </p:nvPicPr>
        <p:blipFill>
          <a:blip cstate="print" r:embed="rId3"/>
          <a:stretch>
            <a:fillRect/>
          </a:stretch>
        </p:blipFill>
        <p:spPr bwMode="auto">
          <a:xfrm flipH="1" rot="5400000">
            <a:off x="7143759" y="4857761"/>
            <a:ext cx="3500439" cy="50004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1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285984" y="928670"/>
            <a:ext cx="4186238" cy="2971807"/>
          </a:xfrm>
        </p:spPr>
        <p:txBody>
          <a:bodyPr>
            <a:noAutofit/>
          </a:bodyPr>
          <a:lstStyle/>
          <a:p>
            <a:pPr algn="ctr"/>
            <a:r>
              <a:rPr dirty="0" err="1" lang="uk-UA" smtClean="0" sz="6000"/>
              <a:t>добрая</a:t>
            </a:r>
            <a:endParaRPr dirty="0" lang="uk-UA" smtClean="0" sz="6000"/>
          </a:p>
          <a:p>
            <a:pPr algn="ctr"/>
            <a:endParaRPr dirty="0" lang="uk-UA" smtClean="0" sz="6000"/>
          </a:p>
          <a:p>
            <a:pPr algn="ctr"/>
            <a:r>
              <a:rPr dirty="0" lang="uk-UA" smtClean="0" sz="6000"/>
              <a:t>малим</a:t>
            </a:r>
            <a:endParaRPr dirty="0" lang="ru-RU" sz="6000"/>
          </a:p>
        </p:txBody>
      </p:sp>
      <p:pic>
        <p:nvPicPr>
          <p:cNvPr descr="http://zoohall.com.ua/uploads/posts/2012-06/1340026525_ukrainskii-ornament-7.jpg" id="4" name="Picture 2"/>
          <p:cNvPicPr>
            <a:picLocks noChangeArrowheads="1" noChangeAspect="1"/>
          </p:cNvPicPr>
          <p:nvPr/>
        </p:nvPicPr>
        <p:blipFill>
          <a:blip r:embed="rId2"/>
          <a:srcRect b="316"/>
          <a:stretch>
            <a:fillRect/>
          </a:stretch>
        </p:blipFill>
        <p:spPr bwMode="auto">
          <a:xfrm rot="10800000">
            <a:off x="0" y="5373268"/>
            <a:ext cx="9144000" cy="1484732"/>
          </a:xfrm>
          <a:prstGeom prst="rect">
            <a:avLst/>
          </a:prstGeom>
          <a:noFill/>
        </p:spPr>
      </p:pic>
      <p:sp>
        <p:nvSpPr>
          <p:cNvPr id="5" name="Дуга 4"/>
          <p:cNvSpPr/>
          <p:nvPr/>
        </p:nvSpPr>
        <p:spPr>
          <a:xfrm rot="18877520">
            <a:off x="3311294" y="916461"/>
            <a:ext cx="1768881" cy="1613229"/>
          </a:xfrm>
          <a:prstGeom prst="arc">
            <a:avLst>
              <a:gd fmla="val 15434795" name="adj1"/>
              <a:gd fmla="val 993801" name="adj2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5000628" y="1142984"/>
            <a:ext cx="785818" cy="785818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>
            <a:off x="3357554" y="2000240"/>
            <a:ext cx="1571636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flipH="1" flipV="1" rot="5400000">
            <a:off x="3286116" y="1928802"/>
            <a:ext cx="142876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flipH="1" flipV="1" rot="5400000">
            <a:off x="4858546" y="1928008"/>
            <a:ext cx="142876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Дуга 17"/>
          <p:cNvSpPr/>
          <p:nvPr/>
        </p:nvSpPr>
        <p:spPr>
          <a:xfrm rot="18877520">
            <a:off x="3217123" y="3218093"/>
            <a:ext cx="1638181" cy="1494711"/>
          </a:xfrm>
          <a:prstGeom prst="arc">
            <a:avLst>
              <a:gd fmla="val 15434795" name="adj1"/>
              <a:gd fmla="val 993801" name="adj2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4714876" y="3286124"/>
            <a:ext cx="1000132" cy="785818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/>
          </a:p>
        </p:txBody>
      </p:sp>
      <p:cxnSp>
        <p:nvCxnSpPr>
          <p:cNvPr id="20" name="Прямая соединительная линия 19"/>
          <p:cNvCxnSpPr/>
          <p:nvPr/>
        </p:nvCxnSpPr>
        <p:spPr>
          <a:xfrm>
            <a:off x="3500430" y="4143380"/>
            <a:ext cx="1143008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 flipH="1" flipV="1" rot="5400000">
            <a:off x="3429786" y="4071148"/>
            <a:ext cx="142876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 flipH="1" flipV="1" rot="5400000">
            <a:off x="4572794" y="4071148"/>
            <a:ext cx="142876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 id="7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8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 id="1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11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 id="13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14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 id="16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grpId="0" id="17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 id="19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grpId="0" id="20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 id="22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23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 id="25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26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 id="28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29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 id="31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grpId="0" id="32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 id="34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animBg="1" grpId="0" spid="5"/>
      <p:bldP animBg="1" grpId="0" spid="6"/>
      <p:bldP animBg="1" grpId="0" spid="18"/>
      <p:bldP animBg="1" grpId="0" spid="19"/>
    </p:bldLst>
  </p:timing>
</p:sld>
</file>

<file path=ppt/slides/slide1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57166"/>
            <a:ext cx="8229600" cy="5768997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dirty="0" lang="en-US" smtClean="0"/>
              <a:t>	</a:t>
            </a:r>
            <a:r>
              <a:rPr dirty="0" lang="uk-UA" smtClean="0"/>
              <a:t>…Виростеш ти, сину, вирушиш в дорогу, </a:t>
            </a:r>
            <a:br>
              <a:rPr dirty="0" lang="uk-UA" smtClean="0"/>
            </a:br>
            <a:r>
              <a:rPr dirty="0" lang="uk-UA" smtClean="0"/>
              <a:t>Виростуть з тобою приспані тривоги.</a:t>
            </a:r>
          </a:p>
          <a:p>
            <a:pPr>
              <a:buNone/>
            </a:pPr>
            <a:r>
              <a:rPr dirty="0" lang="uk-UA" smtClean="0"/>
              <a:t>	У </a:t>
            </a:r>
            <a:r>
              <a:rPr dirty="0" err="1" lang="uk-UA" smtClean="0"/>
              <a:t>хмельні</a:t>
            </a:r>
            <a:r>
              <a:rPr dirty="0" lang="uk-UA" smtClean="0"/>
              <a:t> смеркання мавки чорноброві </a:t>
            </a:r>
            <a:br>
              <a:rPr dirty="0" lang="uk-UA" smtClean="0"/>
            </a:br>
            <a:r>
              <a:rPr dirty="0" lang="uk-UA" smtClean="0"/>
              <a:t>Ждатимуть твоєї ніжності й любові.</a:t>
            </a:r>
          </a:p>
          <a:p>
            <a:pPr>
              <a:buNone/>
            </a:pPr>
            <a:r>
              <a:rPr dirty="0" lang="uk-UA" smtClean="0"/>
              <a:t>	Будуть тебе </a:t>
            </a:r>
            <a:r>
              <a:rPr dirty="0" err="1" lang="uk-UA" smtClean="0"/>
              <a:t>кликать</a:t>
            </a:r>
            <a:r>
              <a:rPr dirty="0" lang="uk-UA" smtClean="0"/>
              <a:t> у сади зелені </a:t>
            </a:r>
            <a:br>
              <a:rPr dirty="0" lang="uk-UA" smtClean="0"/>
            </a:br>
            <a:r>
              <a:rPr dirty="0" lang="uk-UA" smtClean="0"/>
              <a:t>Хлопців чорночубих диво-наречені.</a:t>
            </a:r>
          </a:p>
          <a:p>
            <a:pPr>
              <a:buNone/>
            </a:pPr>
            <a:r>
              <a:rPr dirty="0" lang="uk-UA" smtClean="0"/>
              <a:t>	Можеш вибирати друзів і дружину, </a:t>
            </a:r>
            <a:br>
              <a:rPr dirty="0" lang="uk-UA" smtClean="0"/>
            </a:br>
            <a:r>
              <a:rPr dirty="0" lang="uk-UA" smtClean="0"/>
              <a:t>Вибрати не можна тільки Батьківщину.</a:t>
            </a:r>
          </a:p>
          <a:p>
            <a:pPr>
              <a:buNone/>
            </a:pPr>
            <a:r>
              <a:rPr dirty="0" lang="uk-UA" smtClean="0"/>
              <a:t>	Можна </a:t>
            </a:r>
            <a:r>
              <a:rPr dirty="0" err="1" lang="uk-UA" smtClean="0"/>
              <a:t>вибрать</a:t>
            </a:r>
            <a:r>
              <a:rPr dirty="0" lang="uk-UA" smtClean="0"/>
              <a:t> друга і по духу брата, </a:t>
            </a:r>
            <a:br>
              <a:rPr dirty="0" lang="uk-UA" smtClean="0"/>
            </a:br>
            <a:r>
              <a:rPr dirty="0" lang="uk-UA" smtClean="0"/>
              <a:t>Та не можна </a:t>
            </a:r>
            <a:r>
              <a:rPr dirty="0" lang="uk-UA" smtClean="0">
                <a:solidFill>
                  <a:srgbClr val="C00000"/>
                </a:solidFill>
              </a:rPr>
              <a:t>рідну</a:t>
            </a:r>
            <a:r>
              <a:rPr dirty="0" lang="uk-UA" smtClean="0"/>
              <a:t> матір вибирати…</a:t>
            </a:r>
          </a:p>
          <a:p>
            <a:pPr>
              <a:buNone/>
            </a:pPr>
            <a:endParaRPr dirty="0" lang="uk-UA" smtClean="0" sz="1300"/>
          </a:p>
          <a:p>
            <a:pPr algn="r">
              <a:buNone/>
            </a:pPr>
            <a:r>
              <a:rPr dirty="0" lang="uk-UA" smtClean="0"/>
              <a:t>В.Симоненко "Лебеді </a:t>
            </a:r>
            <a:r>
              <a:rPr dirty="0" err="1" lang="uk-UA" smtClean="0"/>
              <a:t>материнства“</a:t>
            </a:r>
            <a:endParaRPr dirty="0" lang="uk-UA" smtClean="0"/>
          </a:p>
          <a:p>
            <a:pPr algn="just">
              <a:buNone/>
            </a:pPr>
            <a:r>
              <a:rPr dirty="0" i="1" lang="uk-UA" smtClean="0"/>
              <a:t>	</a:t>
            </a:r>
          </a:p>
          <a:p>
            <a:pPr algn="just">
              <a:buNone/>
            </a:pPr>
            <a:r>
              <a:rPr dirty="0" i="1" lang="uk-UA" smtClean="0"/>
              <a:t>	Випишіть рядки, які, на вашу думку, звучать як заповідь.</a:t>
            </a:r>
          </a:p>
          <a:p>
            <a:pPr algn="just">
              <a:buNone/>
            </a:pPr>
            <a:r>
              <a:rPr dirty="0" i="1" lang="uk-UA" smtClean="0"/>
              <a:t>	Розібрати прикметник як частину мови.</a:t>
            </a:r>
          </a:p>
          <a:p>
            <a:endParaRPr dirty="0" lang="ru-RU"/>
          </a:p>
        </p:txBody>
      </p:sp>
      <p:pic>
        <p:nvPicPr>
          <p:cNvPr descr="http://zoohall.com.ua/uploads/posts/2012-06/1340026525_ukrainskii-ornament-7.jpg" id="4" name="Picture 2"/>
          <p:cNvPicPr>
            <a:picLocks noChangeArrowheads="1" noChangeAspect="1"/>
          </p:cNvPicPr>
          <p:nvPr/>
        </p:nvPicPr>
        <p:blipFill>
          <a:blip r:embed="rId2"/>
          <a:srcRect b="316"/>
          <a:stretch>
            <a:fillRect/>
          </a:stretch>
        </p:blipFill>
        <p:spPr bwMode="auto">
          <a:xfrm rot="10800000">
            <a:off x="0" y="6115634"/>
            <a:ext cx="4572000" cy="742366"/>
          </a:xfrm>
          <a:prstGeom prst="rect">
            <a:avLst/>
          </a:prstGeom>
          <a:noFill/>
        </p:spPr>
      </p:pic>
      <p:pic>
        <p:nvPicPr>
          <p:cNvPr descr="http://zoohall.com.ua/uploads/posts/2012-06/1340026525_ukrainskii-ornament-7.jpg" id="5" name="Picture 2"/>
          <p:cNvPicPr>
            <a:picLocks noChangeArrowheads="1" noChangeAspect="1"/>
          </p:cNvPicPr>
          <p:nvPr/>
        </p:nvPicPr>
        <p:blipFill>
          <a:blip r:embed="rId2"/>
          <a:srcRect b="316"/>
          <a:stretch>
            <a:fillRect/>
          </a:stretch>
        </p:blipFill>
        <p:spPr bwMode="auto">
          <a:xfrm rot="10800000">
            <a:off x="4572000" y="6115634"/>
            <a:ext cx="4572000" cy="74236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1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142852"/>
            <a:ext cx="4143404" cy="6500858"/>
          </a:xfrm>
        </p:spPr>
        <p:txBody>
          <a:bodyPr>
            <a:normAutofit fontScale="55000" lnSpcReduction="20000"/>
          </a:bodyPr>
          <a:lstStyle/>
          <a:p>
            <a:r>
              <a:rPr lang="uk-UA" smtClean="0"/>
              <a:t>Біля рідної матки добре дитятку.</a:t>
            </a:r>
          </a:p>
          <a:p>
            <a:r>
              <a:rPr lang="uk-UA" smtClean="0"/>
              <a:t>Все купиш, лише тата й мами — ні.</a:t>
            </a:r>
          </a:p>
          <a:p>
            <a:r>
              <a:rPr lang="uk-UA" smtClean="0"/>
              <a:t>Всякій матері свої діти милі.</a:t>
            </a:r>
          </a:p>
          <a:p>
            <a:r>
              <a:rPr lang="uk-UA" smtClean="0"/>
              <a:t>Головонька наша бідна, що в нас матінка не рідна.</a:t>
            </a:r>
          </a:p>
          <a:p>
            <a:r>
              <a:rPr lang="uk-UA" smtClean="0"/>
              <a:t>Дитина не плаче — мати не розуміє.</a:t>
            </a:r>
          </a:p>
          <a:p>
            <a:r>
              <a:rPr lang="uk-UA" smtClean="0"/>
              <a:t>Дитина плаче, а матері боляче.</a:t>
            </a:r>
          </a:p>
          <a:p>
            <a:r>
              <a:rPr lang="uk-UA" smtClean="0"/>
              <a:t>Материн гнів, як весняний сніг: рясно випаде, та скоре розтане.</a:t>
            </a:r>
          </a:p>
          <a:p>
            <a:r>
              <a:rPr lang="uk-UA" smtClean="0"/>
              <a:t>Материна молитва з дна моря рятує.</a:t>
            </a:r>
          </a:p>
          <a:p>
            <a:r>
              <a:rPr lang="uk-UA" smtClean="0"/>
              <a:t>Материні сльози дарма не пропадуть.</a:t>
            </a:r>
          </a:p>
          <a:p>
            <a:r>
              <a:rPr lang="uk-UA" smtClean="0"/>
              <a:t>Матері кожної дитини жаль, бо котрого пальця не вріж, то все болить.</a:t>
            </a:r>
          </a:p>
          <a:p>
            <a:r>
              <a:rPr lang="uk-UA" smtClean="0"/>
              <a:t>Матері ні купити, ні заслужити.</a:t>
            </a:r>
          </a:p>
          <a:p>
            <a:r>
              <a:rPr lang="uk-UA" smtClean="0"/>
              <a:t>Матері своїх дітей жаль, хоч найменшого, хоч найбільшого.</a:t>
            </a:r>
          </a:p>
          <a:p>
            <a:r>
              <a:rPr lang="uk-UA" smtClean="0"/>
              <a:t>Мати одною рукою б’є, а другою гладить.</a:t>
            </a:r>
          </a:p>
          <a:p>
            <a:r>
              <a:rPr lang="uk-UA" smtClean="0"/>
              <a:t>Мати праведна — ограда каменна.</a:t>
            </a:r>
          </a:p>
          <a:p>
            <a:r>
              <a:rPr lang="uk-UA" smtClean="0"/>
              <a:t>Матір ні купити, ні заслужити.</a:t>
            </a:r>
          </a:p>
          <a:p>
            <a:r>
              <a:rPr lang="uk-UA" smtClean="0"/>
              <a:t>На світі знайдеш усе, крім рідної матері.</a:t>
            </a:r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4286248" y="142852"/>
            <a:ext cx="4857752" cy="6500858"/>
          </a:xfrm>
          <a:prstGeom prst="rect">
            <a:avLst/>
          </a:prstGeom>
        </p:spPr>
        <p:txBody>
          <a:bodyPr bIns="45720" lIns="91440" rIns="91440" rtlCol="0" tIns="45720" vert="horz">
            <a:noAutofit/>
          </a:bodyPr>
          <a:lstStyle/>
          <a:p>
            <a:pPr algn="l" defTabSz="914400" eaLnBrk="1" fontAlgn="auto" hangingPunct="1" indent="-342900" latinLnBrk="0" lvl="0" marL="342900" marR="0" rtl="0">
              <a:lnSpc>
                <a:spcPct val="100000"/>
              </a:lnSpc>
              <a:spcAft>
                <a:spcPts val="0"/>
              </a:spcAft>
              <a:buClrTx/>
              <a:buSzTx/>
              <a:buFont charset="0" pitchFamily="34" typeface="Arial"/>
              <a:buChar char="•"/>
              <a:tabLst/>
              <a:defRPr/>
            </a:pPr>
            <a:r>
              <a:rPr b="0" baseline="0" cap="none" i="0" kern="1200" kumimoji="0" lang="uk-UA" normalizeH="0" smtClean="0" spc="0" strike="noStrike" u="none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На сонці тепло, а біля матері добре.</a:t>
            </a:r>
          </a:p>
          <a:p>
            <a:pPr algn="l" defTabSz="914400" eaLnBrk="1" fontAlgn="auto" hangingPunct="1" indent="-342900" latinLnBrk="0" lvl="0" marL="342900" marR="0" rtl="0">
              <a:lnSpc>
                <a:spcPct val="100000"/>
              </a:lnSpc>
              <a:spcAft>
                <a:spcPts val="0"/>
              </a:spcAft>
              <a:buClrTx/>
              <a:buSzTx/>
              <a:buFont charset="0" pitchFamily="34" typeface="Arial"/>
              <a:buChar char="•"/>
              <a:tabLst/>
              <a:defRPr/>
            </a:pPr>
            <a:r>
              <a:rPr b="0" baseline="0" cap="none" i="0" kern="1200" kumimoji="0" lang="uk-UA" normalizeH="0" smtClean="0" spc="0" strike="noStrike" u="none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Нема того краму, щоб купити маму.</a:t>
            </a:r>
          </a:p>
          <a:p>
            <a:pPr algn="l" defTabSz="914400" eaLnBrk="1" fontAlgn="auto" hangingPunct="1" indent="-342900" latinLnBrk="0" lvl="0" marL="342900" marR="0" rtl="0">
              <a:lnSpc>
                <a:spcPct val="100000"/>
              </a:lnSpc>
              <a:spcAft>
                <a:spcPts val="0"/>
              </a:spcAft>
              <a:buClrTx/>
              <a:buSzTx/>
              <a:buFont charset="0" pitchFamily="34" typeface="Arial"/>
              <a:buChar char="•"/>
              <a:tabLst/>
              <a:defRPr/>
            </a:pPr>
            <a:r>
              <a:rPr b="0" baseline="0" cap="none" i="0" kern="1200" kumimoji="0" lang="uk-UA" normalizeH="0" smtClean="0" spc="0" strike="noStrike" u="none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Нема того краму, щоб пошити рідну маму.</a:t>
            </a:r>
          </a:p>
          <a:p>
            <a:pPr algn="l" defTabSz="914400" eaLnBrk="1" fontAlgn="auto" hangingPunct="1" indent="-342900" latinLnBrk="0" lvl="0" marL="342900" marR="0" rtl="0">
              <a:lnSpc>
                <a:spcPct val="100000"/>
              </a:lnSpc>
              <a:spcAft>
                <a:spcPts val="0"/>
              </a:spcAft>
              <a:buClrTx/>
              <a:buSzTx/>
              <a:buFont charset="0" pitchFamily="34" typeface="Arial"/>
              <a:buChar char="•"/>
              <a:tabLst/>
              <a:defRPr/>
            </a:pPr>
            <a:r>
              <a:rPr b="0" baseline="0" cap="none" i="0" kern="1200" kumimoji="0" lang="uk-UA" normalizeH="0" smtClean="0" spc="0" strike="noStrike" u="none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Нема у світі цвіту цвітнішого, як маківочки, нема ж і роду ріднішого матіночки.</a:t>
            </a:r>
          </a:p>
          <a:p>
            <a:pPr algn="l" defTabSz="914400" eaLnBrk="1" fontAlgn="auto" hangingPunct="1" indent="-342900" latinLnBrk="0" lvl="0" marL="342900" marR="0" rtl="0">
              <a:lnSpc>
                <a:spcPct val="100000"/>
              </a:lnSpc>
              <a:spcAft>
                <a:spcPts val="0"/>
              </a:spcAft>
              <a:buClrTx/>
              <a:buSzTx/>
              <a:buFont charset="0" pitchFamily="34" typeface="Arial"/>
              <a:buChar char="•"/>
              <a:tabLst/>
              <a:defRPr/>
            </a:pPr>
            <a:r>
              <a:rPr b="0" baseline="0" cap="none" i="0" kern="1200" kumimoji="0" lang="uk-UA" normalizeH="0" smtClean="0" spc="0" strike="noStrike" u="none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Одна мати вірна порада.</a:t>
            </a:r>
          </a:p>
          <a:p>
            <a:pPr algn="l" defTabSz="914400" eaLnBrk="1" fontAlgn="auto" hangingPunct="1" indent="-342900" latinLnBrk="0" lvl="0" marL="342900" marR="0" rtl="0">
              <a:lnSpc>
                <a:spcPct val="100000"/>
              </a:lnSpc>
              <a:spcAft>
                <a:spcPts val="0"/>
              </a:spcAft>
              <a:buClrTx/>
              <a:buSzTx/>
              <a:buFont charset="0" pitchFamily="34" typeface="Arial"/>
              <a:buChar char="•"/>
              <a:tabLst/>
              <a:defRPr/>
            </a:pPr>
            <a:r>
              <a:rPr b="0" baseline="0" cap="none" i="0" kern="1200" kumimoji="0" lang="uk-UA" normalizeH="0" smtClean="0" spc="0" strike="noStrike" u="none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Отець умре — то півсироти дитина, а мати — то вже цілая сиротина.</a:t>
            </a:r>
          </a:p>
          <a:p>
            <a:pPr algn="l" defTabSz="914400" eaLnBrk="1" fontAlgn="auto" hangingPunct="1" indent="-342900" latinLnBrk="0" lvl="0" marL="342900" marR="0" rtl="0">
              <a:lnSpc>
                <a:spcPct val="100000"/>
              </a:lnSpc>
              <a:spcAft>
                <a:spcPts val="0"/>
              </a:spcAft>
              <a:buClrTx/>
              <a:buSzTx/>
              <a:buFont charset="0" pitchFamily="34" typeface="Arial"/>
              <a:buChar char="•"/>
              <a:tabLst/>
              <a:defRPr/>
            </a:pPr>
            <a:r>
              <a:rPr b="0" baseline="0" cap="none" i="0" kern="1200" kumimoji="0" lang="uk-UA" normalizeH="0" smtClean="0" spc="0" strike="noStrike" u="none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Рідна мати високо замахує, а помалу б’є.</a:t>
            </a:r>
          </a:p>
          <a:p>
            <a:pPr algn="l" defTabSz="914400" eaLnBrk="1" fontAlgn="auto" hangingPunct="1" indent="-342900" latinLnBrk="0" lvl="0" marL="342900" marR="0" rtl="0">
              <a:lnSpc>
                <a:spcPct val="100000"/>
              </a:lnSpc>
              <a:spcAft>
                <a:spcPts val="0"/>
              </a:spcAft>
              <a:buClrTx/>
              <a:buSzTx/>
              <a:buFont charset="0" pitchFamily="34" typeface="Arial"/>
              <a:buChar char="•"/>
              <a:tabLst/>
              <a:defRPr/>
            </a:pPr>
            <a:r>
              <a:rPr b="0" baseline="0" cap="none" i="0" kern="1200" kumimoji="0" lang="uk-UA" normalizeH="0" smtClean="0" spc="0" strike="noStrike" u="none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Рідна матка — тепла хатка.</a:t>
            </a:r>
          </a:p>
          <a:p>
            <a:pPr algn="l" defTabSz="914400" eaLnBrk="1" fontAlgn="auto" hangingPunct="1" indent="-342900" latinLnBrk="0" lvl="0" marL="342900" marR="0" rtl="0">
              <a:lnSpc>
                <a:spcPct val="100000"/>
              </a:lnSpc>
              <a:spcAft>
                <a:spcPts val="0"/>
              </a:spcAft>
              <a:buClrTx/>
              <a:buSzTx/>
              <a:buFont charset="0" pitchFamily="34" typeface="Arial"/>
              <a:buChar char="•"/>
              <a:tabLst/>
              <a:defRPr/>
            </a:pPr>
            <a:r>
              <a:rPr b="0" baseline="0" cap="none" i="0" kern="1200" kumimoji="0" lang="uk-UA" normalizeH="0" smtClean="0" spc="0" strike="noStrike" u="none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Сліпе щеня і те до матері лізе.</a:t>
            </a:r>
          </a:p>
          <a:p>
            <a:pPr algn="l" defTabSz="914400" eaLnBrk="1" fontAlgn="auto" hangingPunct="1" indent="-342900" latinLnBrk="0" lvl="0" marL="342900" marR="0" rtl="0">
              <a:lnSpc>
                <a:spcPct val="100000"/>
              </a:lnSpc>
              <a:spcAft>
                <a:spcPts val="0"/>
              </a:spcAft>
              <a:buClrTx/>
              <a:buSzTx/>
              <a:buFont charset="0" pitchFamily="34" typeface="Arial"/>
              <a:buChar char="•"/>
              <a:tabLst/>
              <a:defRPr/>
            </a:pPr>
            <a:r>
              <a:rPr b="0" baseline="0" cap="none" i="0" kern="1200" kumimoji="0" lang="uk-UA" normalizeH="0" smtClean="0" spc="0" strike="noStrike" u="none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Тоді мама біду знає, коли малу дитину має.</a:t>
            </a:r>
          </a:p>
          <a:p>
            <a:pPr algn="l" defTabSz="914400" eaLnBrk="1" fontAlgn="auto" hangingPunct="1" indent="-342900" latinLnBrk="0" lvl="0" marL="342900" marR="0" rtl="0">
              <a:lnSpc>
                <a:spcPct val="100000"/>
              </a:lnSpc>
              <a:spcAft>
                <a:spcPts val="0"/>
              </a:spcAft>
              <a:buClrTx/>
              <a:buSzTx/>
              <a:buFont charset="0" pitchFamily="34" typeface="Arial"/>
              <a:buChar char="•"/>
              <a:tabLst/>
              <a:defRPr/>
            </a:pPr>
            <a:r>
              <a:rPr b="0" baseline="0" cap="none" i="0" kern="1200" kumimoji="0" lang="uk-UA" normalizeH="0" smtClean="0" spc="0" strike="noStrike" u="none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У дитини болить пальчик, а в матері — серце.</a:t>
            </a:r>
          </a:p>
          <a:p>
            <a:pPr algn="l" defTabSz="914400" eaLnBrk="1" fontAlgn="auto" hangingPunct="1" indent="-342900" latinLnBrk="0" lvl="0" marL="342900" marR="0" rtl="0">
              <a:lnSpc>
                <a:spcPct val="100000"/>
              </a:lnSpc>
              <a:spcAft>
                <a:spcPts val="0"/>
              </a:spcAft>
              <a:buClrTx/>
              <a:buSzTx/>
              <a:buFont charset="0" pitchFamily="34" typeface="Arial"/>
              <a:buChar char="•"/>
              <a:tabLst/>
              <a:defRPr/>
            </a:pPr>
            <a:r>
              <a:rPr b="0" baseline="0" cap="none" i="0" kern="1200" kumimoji="0" lang="uk-UA" normalizeH="0" smtClean="0" spc="0" strike="noStrike" u="none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У кого є ненька, у того й голівонька гладенька.</a:t>
            </a:r>
          </a:p>
          <a:p>
            <a:pPr algn="l" defTabSz="914400" eaLnBrk="1" fontAlgn="auto" hangingPunct="1" indent="-342900" latinLnBrk="0" lvl="0" marL="342900" marR="0" rtl="0">
              <a:lnSpc>
                <a:spcPct val="100000"/>
              </a:lnSpc>
              <a:spcAft>
                <a:spcPts val="0"/>
              </a:spcAft>
              <a:buClrTx/>
              <a:buSzTx/>
              <a:buFont charset="0" pitchFamily="34" typeface="Arial"/>
              <a:buChar char="•"/>
              <a:tabLst/>
              <a:defRPr/>
            </a:pPr>
            <a:r>
              <a:rPr b="0" baseline="0" cap="none" i="0" kern="1200" kumimoji="0" lang="uk-UA" normalizeH="0" smtClean="0" spc="0" strike="noStrike" u="none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У кого мати рідненька, у того й сорочка біленька.</a:t>
            </a:r>
          </a:p>
          <a:p>
            <a:pPr algn="l" defTabSz="914400" eaLnBrk="1" fontAlgn="auto" hangingPunct="1" indent="-342900" latinLnBrk="0" lvl="0" marL="342900" marR="0" rtl="0">
              <a:lnSpc>
                <a:spcPct val="100000"/>
              </a:lnSpc>
              <a:spcAft>
                <a:spcPts val="0"/>
              </a:spcAft>
              <a:buClrTx/>
              <a:buSzTx/>
              <a:buFont charset="0" pitchFamily="34" typeface="Arial"/>
              <a:buChar char="•"/>
              <a:tabLst/>
              <a:defRPr/>
            </a:pPr>
            <a:r>
              <a:rPr b="0" baseline="0" cap="none" i="0" kern="1200" kumimoji="0" lang="uk-UA" normalizeH="0" smtClean="0" spc="0" strike="noStrike" u="none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У матері серце болить, як дітки плачуть.</a:t>
            </a:r>
          </a:p>
          <a:p>
            <a:pPr algn="l" defTabSz="914400" eaLnBrk="1" fontAlgn="auto" hangingPunct="1" indent="-342900" latinLnBrk="0" lvl="0" marL="342900" marR="0" rtl="0">
              <a:lnSpc>
                <a:spcPct val="100000"/>
              </a:lnSpc>
              <a:spcAft>
                <a:spcPts val="0"/>
              </a:spcAft>
              <a:buClrTx/>
              <a:buSzTx/>
              <a:buFont charset="0" pitchFamily="34" typeface="Arial"/>
              <a:buChar char="•"/>
              <a:tabLst/>
              <a:defRPr/>
            </a:pPr>
            <a:r>
              <a:rPr b="0" baseline="0" cap="none" i="0" kern="1200" kumimoji="0" lang="uk-UA" normalizeH="0" smtClean="0" spc="0" strike="noStrike" u="none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Що мати в голову вб’є, того й батько не виб’є.</a:t>
            </a:r>
          </a:p>
          <a:p>
            <a:pPr algn="l" defTabSz="914400" eaLnBrk="1" fontAlgn="auto" hangingPunct="1" indent="-342900" latinLnBrk="0" lvl="0" marL="342900" marR="0" rtl="0">
              <a:lnSpc>
                <a:spcPct val="100000"/>
              </a:lnSpc>
              <a:spcAft>
                <a:spcPts val="0"/>
              </a:spcAft>
              <a:buClrTx/>
              <a:buSzTx/>
              <a:buFont charset="0" pitchFamily="34" typeface="Arial"/>
              <a:buChar char="•"/>
              <a:tabLst/>
              <a:defRPr/>
            </a:pPr>
            <a:r>
              <a:rPr b="0" baseline="0" cap="none" i="0" kern="1200" kumimoji="0" lang="uk-UA" normalizeH="0" smtClean="0" spc="0" strike="noStrike" u="none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Який талан матці, такий і дитятці.</a:t>
            </a:r>
          </a:p>
        </p:txBody>
      </p:sp>
      <p:pic>
        <p:nvPicPr>
          <p:cNvPr descr="http://zoohall.com.ua/uploads/posts/2012-06/1340026525_ukrainskii-ornament-7.jpg" id="5" name="Picture 2"/>
          <p:cNvPicPr>
            <a:picLocks noChangeArrowheads="1" noChangeAspect="1"/>
          </p:cNvPicPr>
          <p:nvPr/>
        </p:nvPicPr>
        <p:blipFill>
          <a:blip cstate="print" r:embed="rId2"/>
          <a:stretch>
            <a:fillRect/>
          </a:stretch>
        </p:blipFill>
        <p:spPr bwMode="auto">
          <a:xfrm rot="10800000">
            <a:off x="-1" y="6357958"/>
            <a:ext cx="3079603" cy="500042"/>
          </a:xfrm>
          <a:prstGeom prst="rect">
            <a:avLst/>
          </a:prstGeom>
          <a:noFill/>
        </p:spPr>
      </p:pic>
      <p:pic>
        <p:nvPicPr>
          <p:cNvPr descr="http://zoohall.com.ua/uploads/posts/2012-06/1340026525_ukrainskii-ornament-7.jpg" id="6" name="Picture 2"/>
          <p:cNvPicPr>
            <a:picLocks noChangeArrowheads="1" noChangeAspect="1"/>
          </p:cNvPicPr>
          <p:nvPr/>
        </p:nvPicPr>
        <p:blipFill>
          <a:blip cstate="print" r:embed="rId2"/>
          <a:stretch>
            <a:fillRect/>
          </a:stretch>
        </p:blipFill>
        <p:spPr bwMode="auto">
          <a:xfrm rot="10800000">
            <a:off x="3071802" y="6357958"/>
            <a:ext cx="3079603" cy="500042"/>
          </a:xfrm>
          <a:prstGeom prst="rect">
            <a:avLst/>
          </a:prstGeom>
          <a:noFill/>
        </p:spPr>
      </p:pic>
      <p:pic>
        <p:nvPicPr>
          <p:cNvPr descr="http://zoohall.com.ua/uploads/posts/2012-06/1340026525_ukrainskii-ornament-7.jpg" id="7" name="Picture 2"/>
          <p:cNvPicPr>
            <a:picLocks noChangeArrowheads="1" noChangeAspect="1"/>
          </p:cNvPicPr>
          <p:nvPr/>
        </p:nvPicPr>
        <p:blipFill>
          <a:blip cstate="print" r:embed="rId2"/>
          <a:srcRect l="2573"/>
          <a:stretch>
            <a:fillRect/>
          </a:stretch>
        </p:blipFill>
        <p:spPr bwMode="auto">
          <a:xfrm rot="10800000">
            <a:off x="6143635" y="6357958"/>
            <a:ext cx="3000364" cy="50004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1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500042"/>
            <a:ext cx="8229600" cy="2797172"/>
          </a:xfrm>
        </p:spPr>
        <p:txBody>
          <a:bodyPr>
            <a:noAutofit/>
          </a:bodyPr>
          <a:lstStyle/>
          <a:p>
            <a:r>
              <a:rPr dirty="0" lang="uk-UA" smtClean="0" sz="4000">
                <a:solidFill>
                  <a:srgbClr val="C00000"/>
                </a:solidFill>
              </a:rPr>
              <a:t>Вправа </a:t>
            </a:r>
            <a:r>
              <a:rPr dirty="0" err="1" lang="uk-UA" smtClean="0" sz="4000">
                <a:solidFill>
                  <a:srgbClr val="C00000"/>
                </a:solidFill>
              </a:rPr>
              <a:t>“Граматичне</a:t>
            </a:r>
            <a:r>
              <a:rPr dirty="0" lang="uk-UA" smtClean="0" sz="4000">
                <a:solidFill>
                  <a:srgbClr val="C00000"/>
                </a:solidFill>
              </a:rPr>
              <a:t> </a:t>
            </a:r>
            <a:r>
              <a:rPr dirty="0" err="1" lang="uk-UA" smtClean="0" sz="4000">
                <a:solidFill>
                  <a:srgbClr val="C00000"/>
                </a:solidFill>
              </a:rPr>
              <a:t>редагування”</a:t>
            </a:r>
            <a:r>
              <a:rPr dirty="0" lang="uk-UA" smtClean="0" sz="4000">
                <a:solidFill>
                  <a:srgbClr val="C00000"/>
                </a:solidFill>
              </a:rPr>
              <a:t/>
            </a:r>
            <a:br>
              <a:rPr dirty="0" lang="uk-UA" smtClean="0" sz="4000">
                <a:solidFill>
                  <a:srgbClr val="C00000"/>
                </a:solidFill>
              </a:rPr>
            </a:br>
            <a:r>
              <a:rPr dirty="0" lang="uk-UA" smtClean="0" sz="4000">
                <a:solidFill>
                  <a:srgbClr val="C00000"/>
                </a:solidFill>
              </a:rPr>
              <a:t>Фронтальна робота</a:t>
            </a:r>
            <a:br>
              <a:rPr dirty="0" lang="uk-UA" smtClean="0" sz="4000">
                <a:solidFill>
                  <a:srgbClr val="C00000"/>
                </a:solidFill>
              </a:rPr>
            </a:br>
            <a:r>
              <a:rPr dirty="0" lang="uk-UA" smtClean="0" sz="3200">
                <a:solidFill>
                  <a:srgbClr val="C00000"/>
                </a:solidFill>
              </a:rPr>
              <a:t/>
            </a:r>
            <a:br>
              <a:rPr dirty="0" lang="uk-UA" smtClean="0" sz="3200">
                <a:solidFill>
                  <a:srgbClr val="C00000"/>
                </a:solidFill>
              </a:rPr>
            </a:br>
            <a:r>
              <a:rPr dirty="0" i="1" lang="uk-UA" smtClean="0" sz="3200"/>
              <a:t>Виправити помилки та записати правильно форми прикметників</a:t>
            </a:r>
            <a:endParaRPr dirty="0" lang="ru-RU" sz="3200"/>
          </a:p>
        </p:txBody>
      </p:sp>
      <p:pic>
        <p:nvPicPr>
          <p:cNvPr descr="http://zoohall.com.ua/uploads/posts/2012-06/1340026525_ukrainskii-ornament-7.jpg" id="4" name="Picture 2"/>
          <p:cNvPicPr>
            <a:picLocks noChangeArrowheads="1" noChangeAspect="1"/>
          </p:cNvPicPr>
          <p:nvPr/>
        </p:nvPicPr>
        <p:blipFill>
          <a:blip r:embed="rId2"/>
          <a:srcRect b="316"/>
          <a:stretch>
            <a:fillRect/>
          </a:stretch>
        </p:blipFill>
        <p:spPr bwMode="auto">
          <a:xfrm rot="10800000">
            <a:off x="0" y="5373268"/>
            <a:ext cx="9144000" cy="14847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1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3429000"/>
            <a:ext cx="9001156" cy="2786081"/>
          </a:xfrm>
        </p:spPr>
        <p:txBody>
          <a:bodyPr>
            <a:normAutofit/>
          </a:bodyPr>
          <a:lstStyle/>
          <a:p>
            <a:pPr>
              <a:buNone/>
            </a:pPr>
            <a:r>
              <a:rPr dirty="0" lang="en-US" smtClean="0"/>
              <a:t>	</a:t>
            </a:r>
            <a:r>
              <a:rPr dirty="0" lang="uk-UA" smtClean="0"/>
              <a:t>Немає миліше дружка, ніж найрідніша матінка.</a:t>
            </a:r>
            <a:endParaRPr dirty="0" lang="ru-RU" smtClean="0"/>
          </a:p>
          <a:p>
            <a:pPr>
              <a:buNone/>
            </a:pPr>
            <a:r>
              <a:rPr dirty="0" lang="en-US" smtClean="0"/>
              <a:t>	</a:t>
            </a:r>
            <a:r>
              <a:rPr dirty="0" lang="uk-UA" smtClean="0"/>
              <a:t>Найцінніше</a:t>
            </a:r>
            <a:r>
              <a:rPr dirty="0" lang="ru-RU" smtClean="0"/>
              <a:t> </a:t>
            </a:r>
            <a:r>
              <a:rPr dirty="0" err="1" lang="ru-RU" smtClean="0"/>
              <a:t>і</a:t>
            </a:r>
            <a:r>
              <a:rPr dirty="0" lang="ru-RU" smtClean="0"/>
              <a:t> </a:t>
            </a:r>
            <a:r>
              <a:rPr dirty="0" err="1" lang="ru-RU" smtClean="0"/>
              <a:t>найдорожче</a:t>
            </a:r>
            <a:r>
              <a:rPr dirty="0" lang="ru-RU" smtClean="0"/>
              <a:t> на </a:t>
            </a:r>
            <a:r>
              <a:rPr dirty="0" err="1" lang="ru-RU" smtClean="0"/>
              <a:t>світі</a:t>
            </a:r>
            <a:r>
              <a:rPr dirty="0" lang="ru-RU" smtClean="0"/>
              <a:t> - </a:t>
            </a:r>
            <a:r>
              <a:rPr dirty="0" err="1" lang="ru-RU" smtClean="0"/>
              <a:t>це</a:t>
            </a:r>
            <a:r>
              <a:rPr dirty="0" lang="ru-RU" smtClean="0"/>
              <a:t> </a:t>
            </a:r>
            <a:r>
              <a:rPr dirty="0" err="1" lang="ru-RU" smtClean="0"/>
              <a:t>мати</a:t>
            </a:r>
            <a:r>
              <a:rPr dirty="0" lang="ru-RU" smtClean="0"/>
              <a:t> </a:t>
            </a:r>
            <a:r>
              <a:rPr dirty="0" err="1" lang="ru-RU" smtClean="0"/>
              <a:t>і</a:t>
            </a:r>
            <a:r>
              <a:rPr dirty="0" lang="ru-RU" smtClean="0"/>
              <a:t> </a:t>
            </a:r>
            <a:r>
              <a:rPr dirty="0" err="1" lang="ru-RU" smtClean="0"/>
              <a:t>батько</a:t>
            </a:r>
            <a:r>
              <a:rPr dirty="0" lang="ru-RU" smtClean="0"/>
              <a:t>. </a:t>
            </a:r>
          </a:p>
          <a:p>
            <a:pPr>
              <a:buNone/>
            </a:pPr>
            <a:r>
              <a:rPr dirty="0" lang="en-US" smtClean="0"/>
              <a:t>	</a:t>
            </a:r>
            <a:r>
              <a:rPr dirty="0" lang="uk-UA" smtClean="0"/>
              <a:t>Нема у світі цвіту </a:t>
            </a:r>
            <a:r>
              <a:rPr dirty="0" err="1" lang="uk-UA" smtClean="0"/>
              <a:t>цвітнішого</a:t>
            </a:r>
            <a:r>
              <a:rPr dirty="0" lang="uk-UA" smtClean="0"/>
              <a:t>, як маківочки, нема ж і роду, ріднішого матіночки.</a:t>
            </a:r>
            <a:endParaRPr dirty="0" lang="ru-RU" smtClean="0"/>
          </a:p>
          <a:p>
            <a:pPr>
              <a:buNone/>
            </a:pPr>
            <a:endParaRPr dirty="0" lang="ru-RU"/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0" y="142852"/>
            <a:ext cx="9001156" cy="2786081"/>
          </a:xfrm>
          <a:prstGeom prst="rect">
            <a:avLst/>
          </a:prstGeom>
        </p:spPr>
        <p:txBody>
          <a:bodyPr bIns="45720" lIns="91440" rIns="91440" rtlCol="0" tIns="45720" vert="horz">
            <a:normAutofit fontScale="92500"/>
          </a:bodyPr>
          <a:lstStyle/>
          <a:p>
            <a:pPr algn="l" defTabSz="914400" eaLnBrk="1" fontAlgn="auto" hangingPunct="1" indent="-342900" latinLnBrk="0" lvl="0" marL="342900" marR="0" rtl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charset="0" pitchFamily="34" typeface="Arial"/>
              <a:buNone/>
              <a:tabLst/>
              <a:defRPr/>
            </a:pPr>
            <a:r>
              <a:rPr b="0" baseline="0" cap="none" dirty="0" i="0" kern="1200" kumimoji="0" lang="en-US" noProof="0" normalizeH="0" smtClean="0" spc="0" strike="noStrike" sz="3200" u="none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	</a:t>
            </a:r>
            <a:r>
              <a:rPr b="0" baseline="0" cap="none" dirty="0" i="0" kern="1200" kumimoji="0" lang="uk-UA" noProof="0" normalizeH="0" smtClean="0" spc="0" strike="noStrike" sz="3200" u="none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Немає миліше дружка, ніж найбільш рідніша матінка.</a:t>
            </a:r>
            <a:endParaRPr b="0" baseline="0" cap="none" dirty="0" i="0" kern="1200" kumimoji="0" lang="ru-RU" noProof="0" normalizeH="0" smtClean="0" spc="0" strike="noStrike" sz="3200" u="none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algn="l" defTabSz="914400" eaLnBrk="1" fontAlgn="auto" hangingPunct="1" indent="-342900" latinLnBrk="0" lvl="0" marL="342900" marR="0" rtl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charset="0" pitchFamily="34" typeface="Arial"/>
              <a:buNone/>
              <a:tabLst/>
              <a:defRPr/>
            </a:pPr>
            <a:r>
              <a:rPr b="0" baseline="0" cap="none" dirty="0" i="0" kern="1200" kumimoji="0" lang="en-US" noProof="0" normalizeH="0" smtClean="0" spc="0" strike="noStrike" sz="3200" u="none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	</a:t>
            </a:r>
            <a:r>
              <a:rPr b="0" baseline="0" cap="none" dirty="0" i="0" kern="1200" kumimoji="0" lang="uk-UA" noProof="0" normalizeH="0" smtClean="0" spc="0" strike="noStrike" sz="3200" u="none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Саме </a:t>
            </a:r>
            <a:r>
              <a:rPr b="0" baseline="0" cap="none" dirty="0" err="1" i="0" kern="1200" kumimoji="0" lang="ru-RU" noProof="0" normalizeH="0" smtClean="0" spc="0" strike="noStrike" sz="3200" u="none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цінніше</a:t>
            </a:r>
            <a:r>
              <a:rPr b="0" baseline="0" cap="none" dirty="0" i="0" kern="1200" kumimoji="0" lang="ru-RU" noProof="0" normalizeH="0" smtClean="0" spc="0" strike="noStrike" sz="3200" u="none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b="0" baseline="0" cap="none" dirty="0" err="1" i="0" kern="1200" kumimoji="0" lang="ru-RU" noProof="0" normalizeH="0" smtClean="0" spc="0" strike="noStrike" sz="3200" u="none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і</a:t>
            </a:r>
            <a:r>
              <a:rPr b="0" baseline="0" cap="none" dirty="0" i="0" kern="1200" kumimoji="0" lang="ru-RU" noProof="0" normalizeH="0" smtClean="0" spc="0" strike="noStrike" sz="3200" u="none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b="0" baseline="0" cap="none" dirty="0" err="1" i="0" kern="1200" kumimoji="0" lang="ru-RU" noProof="0" normalizeH="0" smtClean="0" spc="0" strike="noStrike" sz="3200" u="none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дорожче</a:t>
            </a:r>
            <a:r>
              <a:rPr b="0" baseline="0" cap="none" dirty="0" i="0" kern="1200" kumimoji="0" lang="ru-RU" noProof="0" normalizeH="0" smtClean="0" spc="0" strike="noStrike" sz="3200" u="none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на </a:t>
            </a:r>
            <a:r>
              <a:rPr b="0" baseline="0" cap="none" dirty="0" err="1" i="0" kern="1200" kumimoji="0" lang="ru-RU" noProof="0" normalizeH="0" smtClean="0" spc="0" strike="noStrike" sz="3200" u="none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світі</a:t>
            </a:r>
            <a:r>
              <a:rPr b="0" baseline="0" cap="none" dirty="0" i="0" kern="1200" kumimoji="0" lang="ru-RU" noProof="0" normalizeH="0" smtClean="0" spc="0" strike="noStrike" sz="3200" u="none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- </a:t>
            </a:r>
            <a:r>
              <a:rPr b="0" baseline="0" cap="none" dirty="0" err="1" i="0" kern="1200" kumimoji="0" lang="ru-RU" noProof="0" normalizeH="0" smtClean="0" spc="0" strike="noStrike" sz="3200" u="none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це</a:t>
            </a:r>
            <a:r>
              <a:rPr b="0" baseline="0" cap="none" dirty="0" i="0" kern="1200" kumimoji="0" lang="ru-RU" noProof="0" normalizeH="0" smtClean="0" spc="0" strike="noStrike" sz="3200" u="none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b="0" baseline="0" cap="none" dirty="0" err="1" i="0" kern="1200" kumimoji="0" lang="ru-RU" noProof="0" normalizeH="0" smtClean="0" spc="0" strike="noStrike" sz="3200" u="none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мати</a:t>
            </a:r>
            <a:r>
              <a:rPr b="0" baseline="0" cap="none" dirty="0" i="0" kern="1200" kumimoji="0" lang="ru-RU" noProof="0" normalizeH="0" smtClean="0" spc="0" strike="noStrike" sz="3200" u="none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b="0" baseline="0" cap="none" dirty="0" err="1" i="0" kern="1200" kumimoji="0" lang="ru-RU" noProof="0" normalizeH="0" smtClean="0" spc="0" strike="noStrike" sz="3200" u="none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і</a:t>
            </a:r>
            <a:r>
              <a:rPr b="0" baseline="0" cap="none" dirty="0" i="0" kern="1200" kumimoji="0" lang="ru-RU" noProof="0" normalizeH="0" smtClean="0" spc="0" strike="noStrike" sz="3200" u="none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b="0" baseline="0" cap="none" dirty="0" err="1" i="0" kern="1200" kumimoji="0" lang="ru-RU" noProof="0" normalizeH="0" smtClean="0" spc="0" strike="noStrike" sz="3200" u="none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батько</a:t>
            </a:r>
            <a:r>
              <a:rPr b="0" baseline="0" cap="none" dirty="0" i="0" kern="1200" kumimoji="0" lang="ru-RU" noProof="0" normalizeH="0" smtClean="0" spc="0" strike="noStrike" sz="3200" u="none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 </a:t>
            </a:r>
          </a:p>
          <a:p>
            <a:pPr algn="l" defTabSz="914400" eaLnBrk="1" fontAlgn="auto" hangingPunct="1" indent="-342900" latinLnBrk="0" lvl="0" marL="342900" marR="0" rtl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charset="0" pitchFamily="34" typeface="Arial"/>
              <a:buNone/>
              <a:tabLst/>
              <a:defRPr/>
            </a:pPr>
            <a:r>
              <a:rPr b="0" baseline="0" cap="none" dirty="0" i="0" kern="1200" kumimoji="0" lang="en-US" noProof="0" normalizeH="0" smtClean="0" spc="0" strike="noStrike" sz="3200" u="none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	</a:t>
            </a:r>
            <a:r>
              <a:rPr b="0" baseline="0" cap="none" dirty="0" i="0" kern="1200" kumimoji="0" lang="uk-UA" noProof="0" normalizeH="0" smtClean="0" spc="0" strike="noStrike" sz="3200" u="none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Нема у світі цвіту </a:t>
            </a:r>
            <a:r>
              <a:rPr b="0" baseline="0" cap="none" dirty="0" err="1" i="0" kern="1200" kumimoji="0" lang="uk-UA" noProof="0" normalizeH="0" smtClean="0" spc="0" strike="noStrike" sz="3200" u="none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цвітнішого</a:t>
            </a:r>
            <a:r>
              <a:rPr b="0" baseline="0" cap="none" dirty="0" i="0" kern="1200" kumimoji="0" lang="uk-UA" noProof="0" normalizeH="0" smtClean="0" spc="0" strike="noStrike" sz="3200" u="none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 як маківочки, нема ж і роду,  більш ріднішого матіночки.</a:t>
            </a:r>
            <a:endParaRPr b="0" baseline="0" cap="none" dirty="0" i="0" kern="1200" kumimoji="0" lang="ru-RU" noProof="0" normalizeH="0" smtClean="0" spc="0" strike="noStrike" sz="3200" u="none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algn="l" defTabSz="914400" eaLnBrk="1" fontAlgn="auto" hangingPunct="1" indent="-342900" latinLnBrk="0" lvl="0" marL="342900" marR="0" rtl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charset="0" pitchFamily="34" typeface="Arial"/>
              <a:buChar char="•"/>
              <a:tabLst/>
              <a:defRPr/>
            </a:pPr>
            <a:endParaRPr b="0" baseline="0" cap="none" dirty="0" i="0" kern="1200" kumimoji="0" lang="ru-RU" noProof="0" normalizeH="0" spc="0" strike="noStrike" sz="3200" u="none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descr="http://zoohall.com.ua/uploads/posts/2012-06/1340026525_ukrainskii-ornament-7.jpg" id="5" name="Picture 2"/>
          <p:cNvPicPr>
            <a:picLocks noChangeArrowheads="1" noChangeAspect="1"/>
          </p:cNvPicPr>
          <p:nvPr/>
        </p:nvPicPr>
        <p:blipFill>
          <a:blip cstate="print" r:embed="rId2"/>
          <a:stretch>
            <a:fillRect/>
          </a:stretch>
        </p:blipFill>
        <p:spPr bwMode="auto">
          <a:xfrm rot="10800000">
            <a:off x="0" y="2857496"/>
            <a:ext cx="3079603" cy="500042"/>
          </a:xfrm>
          <a:prstGeom prst="rect">
            <a:avLst/>
          </a:prstGeom>
          <a:noFill/>
        </p:spPr>
      </p:pic>
      <p:pic>
        <p:nvPicPr>
          <p:cNvPr descr="http://zoohall.com.ua/uploads/posts/2012-06/1340026525_ukrainskii-ornament-7.jpg" id="6" name="Picture 2"/>
          <p:cNvPicPr>
            <a:picLocks noChangeArrowheads="1" noChangeAspect="1"/>
          </p:cNvPicPr>
          <p:nvPr/>
        </p:nvPicPr>
        <p:blipFill>
          <a:blip cstate="print" r:embed="rId2"/>
          <a:stretch>
            <a:fillRect/>
          </a:stretch>
        </p:blipFill>
        <p:spPr bwMode="auto">
          <a:xfrm rot="10800000">
            <a:off x="3071803" y="2857496"/>
            <a:ext cx="3079603" cy="500042"/>
          </a:xfrm>
          <a:prstGeom prst="rect">
            <a:avLst/>
          </a:prstGeom>
          <a:noFill/>
        </p:spPr>
      </p:pic>
      <p:pic>
        <p:nvPicPr>
          <p:cNvPr descr="http://zoohall.com.ua/uploads/posts/2012-06/1340026525_ukrainskii-ornament-7.jpg" id="7" name="Picture 2"/>
          <p:cNvPicPr>
            <a:picLocks noChangeArrowheads="1" noChangeAspect="1"/>
          </p:cNvPicPr>
          <p:nvPr/>
        </p:nvPicPr>
        <p:blipFill>
          <a:blip cstate="print" r:embed="rId2"/>
          <a:srcRect l="2573"/>
          <a:stretch>
            <a:fillRect/>
          </a:stretch>
        </p:blipFill>
        <p:spPr bwMode="auto">
          <a:xfrm rot="10800000">
            <a:off x="6143636" y="2857496"/>
            <a:ext cx="3000364" cy="500042"/>
          </a:xfrm>
          <a:prstGeom prst="rect">
            <a:avLst/>
          </a:prstGeom>
          <a:noFill/>
        </p:spPr>
      </p:pic>
      <p:pic>
        <p:nvPicPr>
          <p:cNvPr descr="http://zoohall.com.ua/uploads/posts/2012-06/1340026525_ukrainskii-ornament-7.jpg" id="8" name="Picture 2"/>
          <p:cNvPicPr>
            <a:picLocks noChangeArrowheads="1" noChangeAspect="1"/>
          </p:cNvPicPr>
          <p:nvPr/>
        </p:nvPicPr>
        <p:blipFill>
          <a:blip cstate="print" r:embed="rId2"/>
          <a:stretch>
            <a:fillRect/>
          </a:stretch>
        </p:blipFill>
        <p:spPr bwMode="auto">
          <a:xfrm rot="10800000">
            <a:off x="-1" y="6357958"/>
            <a:ext cx="3079603" cy="500042"/>
          </a:xfrm>
          <a:prstGeom prst="rect">
            <a:avLst/>
          </a:prstGeom>
          <a:noFill/>
        </p:spPr>
      </p:pic>
      <p:pic>
        <p:nvPicPr>
          <p:cNvPr descr="http://zoohall.com.ua/uploads/posts/2012-06/1340026525_ukrainskii-ornament-7.jpg" id="9" name="Picture 2"/>
          <p:cNvPicPr>
            <a:picLocks noChangeArrowheads="1" noChangeAspect="1"/>
          </p:cNvPicPr>
          <p:nvPr/>
        </p:nvPicPr>
        <p:blipFill>
          <a:blip cstate="print" r:embed="rId2"/>
          <a:stretch>
            <a:fillRect/>
          </a:stretch>
        </p:blipFill>
        <p:spPr bwMode="auto">
          <a:xfrm rot="10800000">
            <a:off x="3071802" y="6357958"/>
            <a:ext cx="3079603" cy="500042"/>
          </a:xfrm>
          <a:prstGeom prst="rect">
            <a:avLst/>
          </a:prstGeom>
          <a:noFill/>
        </p:spPr>
      </p:pic>
      <p:pic>
        <p:nvPicPr>
          <p:cNvPr descr="http://zoohall.com.ua/uploads/posts/2012-06/1340026525_ukrainskii-ornament-7.jpg" id="10" name="Picture 2"/>
          <p:cNvPicPr>
            <a:picLocks noChangeArrowheads="1" noChangeAspect="1"/>
          </p:cNvPicPr>
          <p:nvPr/>
        </p:nvPicPr>
        <p:blipFill>
          <a:blip cstate="print" r:embed="rId2"/>
          <a:srcRect l="2573"/>
          <a:stretch>
            <a:fillRect/>
          </a:stretch>
        </p:blipFill>
        <p:spPr bwMode="auto">
          <a:xfrm rot="10800000">
            <a:off x="6143635" y="6357958"/>
            <a:ext cx="3000364" cy="50004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ntr" presetID="2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up)" transition="in">
                                      <p:cBhvr>
                                        <p:cTn dur="1000" id="7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grpId="0" spid="3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://hq-oboi.ru/photo/letniy_solnechnyy_polden_1920x120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26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285860"/>
            <a:ext cx="8229600" cy="1185858"/>
          </a:xfrm>
        </p:spPr>
        <p:txBody>
          <a:bodyPr>
            <a:noAutofit/>
          </a:bodyPr>
          <a:lstStyle/>
          <a:p>
            <a:pPr>
              <a:buNone/>
            </a:pPr>
            <a:r>
              <a:rPr dirty="0" lang="ru-RU" smtClean="0" sz="5400"/>
              <a:t>У кого </a:t>
            </a:r>
            <a:r>
              <a:rPr dirty="0" err="1" lang="ru-RU" smtClean="0" sz="5400"/>
              <a:t>мати</a:t>
            </a:r>
            <a:r>
              <a:rPr dirty="0" lang="ru-RU" smtClean="0" sz="5400"/>
              <a:t> </a:t>
            </a:r>
            <a:r>
              <a:rPr dirty="0" err="1" lang="ru-RU" smtClean="0" sz="5400">
                <a:solidFill>
                  <a:srgbClr val="FF0000"/>
                </a:solidFill>
              </a:rPr>
              <a:t>рідненька</a:t>
            </a:r>
            <a:r>
              <a:rPr dirty="0" lang="ru-RU" smtClean="0" sz="5400"/>
              <a:t>, </a:t>
            </a:r>
          </a:p>
          <a:p>
            <a:pPr>
              <a:buNone/>
            </a:pPr>
            <a:r>
              <a:rPr dirty="0" lang="ru-RU" smtClean="0" sz="5400"/>
              <a:t>у того </a:t>
            </a:r>
            <a:r>
              <a:rPr dirty="0" err="1" lang="ru-RU" smtClean="0" sz="5400"/>
              <a:t>й</a:t>
            </a:r>
            <a:r>
              <a:rPr dirty="0" lang="ru-RU" smtClean="0" sz="5400"/>
              <a:t> сорочка </a:t>
            </a:r>
            <a:r>
              <a:rPr dirty="0" err="1" lang="ru-RU" smtClean="0" sz="5400">
                <a:solidFill>
                  <a:srgbClr val="FF0000"/>
                </a:solidFill>
              </a:rPr>
              <a:t>біленька</a:t>
            </a:r>
            <a:r>
              <a:rPr dirty="0" lang="ru-RU" smtClean="0" sz="5400"/>
              <a:t>.</a:t>
            </a:r>
          </a:p>
          <a:p>
            <a:pPr>
              <a:buNone/>
            </a:pPr>
            <a:endParaRPr dirty="0" lang="ru-RU" sz="5400"/>
          </a:p>
        </p:txBody>
      </p:sp>
      <p:pic>
        <p:nvPicPr>
          <p:cNvPr descr="http://zoohall.com.ua/uploads/posts/2012-06/1340026525_ukrainskii-ornament-7.jpg" id="4" name="Picture 2"/>
          <p:cNvPicPr>
            <a:picLocks noChangeArrowheads="1" noChangeAspect="1"/>
          </p:cNvPicPr>
          <p:nvPr/>
        </p:nvPicPr>
        <p:blipFill>
          <a:blip r:embed="rId2"/>
          <a:srcRect b="316"/>
          <a:stretch>
            <a:fillRect/>
          </a:stretch>
        </p:blipFill>
        <p:spPr bwMode="auto">
          <a:xfrm rot="10800000">
            <a:off x="0" y="5373268"/>
            <a:ext cx="9144000" cy="14847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2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000108"/>
            <a:ext cx="8229600" cy="1143000"/>
          </a:xfrm>
        </p:spPr>
        <p:txBody>
          <a:bodyPr/>
          <a:lstStyle/>
          <a:p>
            <a:r>
              <a:rPr dirty="0" lang="uk-UA" smtClean="0">
                <a:solidFill>
                  <a:srgbClr val="C00000"/>
                </a:solidFill>
              </a:rPr>
              <a:t>Орфографічна хвилинка</a:t>
            </a:r>
            <a:endParaRPr dirty="0" lang="ru-RU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2500306"/>
            <a:ext cx="8229600" cy="1042982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dirty="0" i="1" lang="uk-UA" smtClean="0" sz="4000"/>
              <a:t>Самостійна робота</a:t>
            </a:r>
            <a:endParaRPr dirty="0" i="1" lang="ru-RU" sz="4000"/>
          </a:p>
        </p:txBody>
      </p:sp>
      <p:pic>
        <p:nvPicPr>
          <p:cNvPr descr="http://zoohall.com.ua/uploads/posts/2012-06/1340026525_ukrainskii-ornament-7.jpg" id="4" name="Picture 2"/>
          <p:cNvPicPr>
            <a:picLocks noChangeArrowheads="1" noChangeAspect="1"/>
          </p:cNvPicPr>
          <p:nvPr/>
        </p:nvPicPr>
        <p:blipFill>
          <a:blip r:embed="rId2"/>
          <a:srcRect b="316"/>
          <a:stretch>
            <a:fillRect/>
          </a:stretch>
        </p:blipFill>
        <p:spPr bwMode="auto">
          <a:xfrm rot="10800000">
            <a:off x="0" y="5373268"/>
            <a:ext cx="9144000" cy="14847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2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357298"/>
            <a:ext cx="8858312" cy="2714644"/>
          </a:xfrm>
        </p:spPr>
        <p:txBody>
          <a:bodyPr/>
          <a:lstStyle/>
          <a:p>
            <a:pPr>
              <a:buNone/>
            </a:pPr>
            <a:r>
              <a:rPr dirty="0" lang="uk-UA" smtClean="0"/>
              <a:t>	</a:t>
            </a:r>
            <a:r>
              <a:rPr dirty="0" err="1" lang="uk-UA" smtClean="0"/>
              <a:t>Праз</a:t>
            </a:r>
            <a:r>
              <a:rPr dirty="0" lang="uk-UA" smtClean="0"/>
              <a:t>..кий; міс..кий; </a:t>
            </a:r>
            <a:r>
              <a:rPr dirty="0" err="1" lang="uk-UA" smtClean="0"/>
              <a:t>козац</a:t>
            </a:r>
            <a:r>
              <a:rPr dirty="0" lang="uk-UA" smtClean="0"/>
              <a:t>..кий; молочно(білий); (біло)сніжний; (</a:t>
            </a:r>
            <a:r>
              <a:rPr dirty="0" err="1" lang="uk-UA" smtClean="0"/>
              <a:t>морозо</a:t>
            </a:r>
            <a:r>
              <a:rPr dirty="0" lang="uk-UA" smtClean="0"/>
              <a:t>)стійкий; (ніжно)блакитний; (не)великий; (не)вгамований; </a:t>
            </a:r>
            <a:r>
              <a:rPr dirty="0" lang="ru-RU" smtClean="0"/>
              <a:t> </a:t>
            </a:r>
            <a:r>
              <a:rPr dirty="0" lang="uk-UA" smtClean="0"/>
              <a:t>(не)широкий, а вузький; ранок був (не)холодний.</a:t>
            </a:r>
            <a:endParaRPr dirty="0" lang="ru-RU" smtClean="0"/>
          </a:p>
          <a:p>
            <a:endParaRPr dirty="0" lang="ru-RU"/>
          </a:p>
        </p:txBody>
      </p:sp>
      <p:pic>
        <p:nvPicPr>
          <p:cNvPr descr="http://zoohall.com.ua/uploads/posts/2012-06/1340026525_ukrainskii-ornament-7.jpg" id="11" name="Picture 2"/>
          <p:cNvPicPr>
            <a:picLocks noChangeArrowheads="1" noChangeAspect="1"/>
          </p:cNvPicPr>
          <p:nvPr/>
        </p:nvPicPr>
        <p:blipFill>
          <a:blip r:embed="rId2"/>
          <a:srcRect b="316"/>
          <a:stretch>
            <a:fillRect/>
          </a:stretch>
        </p:blipFill>
        <p:spPr bwMode="auto">
          <a:xfrm rot="10800000">
            <a:off x="0" y="5373268"/>
            <a:ext cx="9144000" cy="14847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мама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214282" y="142852"/>
            <a:ext cx="8715436" cy="653657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2"/>
          <p:cNvSpPr txBox="1">
            <a:spLocks/>
          </p:cNvSpPr>
          <p:nvPr/>
        </p:nvSpPr>
        <p:spPr>
          <a:xfrm>
            <a:off x="0" y="1071546"/>
            <a:ext cx="8858312" cy="2714644"/>
          </a:xfrm>
          <a:prstGeom prst="rect">
            <a:avLst/>
          </a:prstGeom>
        </p:spPr>
        <p:txBody>
          <a:bodyPr bIns="45720" lIns="91440" rIns="91440" rtlCol="0" tIns="45720" vert="horz">
            <a:normAutofit/>
          </a:bodyPr>
          <a:lstStyle/>
          <a:p>
            <a:pPr algn="l" defTabSz="914400" eaLnBrk="1" fontAlgn="auto" hangingPunct="1" indent="-342900" latinLnBrk="0" lvl="0" marL="342900" marR="0" rtl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charset="0" pitchFamily="34" typeface="Arial"/>
              <a:buNone/>
              <a:tabLst/>
              <a:defRPr/>
            </a:pPr>
            <a:r>
              <a:rPr b="0" baseline="0" cap="none" dirty="0" i="0" kern="1200" kumimoji="0" lang="uk-UA" noProof="0" normalizeH="0" smtClean="0" spc="0" strike="noStrike" sz="3200" u="none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	Празький; міський; козацький; молочно-білий; білосніжний; морозостійкий; ніжно-блакитний; невеликий; невгамований; </a:t>
            </a:r>
            <a:r>
              <a:rPr b="0" baseline="0" cap="none" dirty="0" i="0" kern="1200" kumimoji="0" lang="ru-RU" noProof="0" normalizeH="0" smtClean="0" spc="0" strike="noStrike" sz="3200" u="none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b="0" baseline="0" cap="none" dirty="0" i="0" kern="1200" kumimoji="0" lang="uk-UA" noProof="0" normalizeH="0" smtClean="0" spc="0" strike="noStrike" sz="3200" u="none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не широкий, а вузький; ранок був не холодний.</a:t>
            </a:r>
            <a:endParaRPr b="0" baseline="0" cap="none" dirty="0" i="0" kern="1200" kumimoji="0" lang="ru-RU" noProof="0" normalizeH="0" smtClean="0" spc="0" strike="noStrike" sz="3200" u="none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algn="l" defTabSz="914400" eaLnBrk="1" fontAlgn="auto" hangingPunct="1" indent="-342900" latinLnBrk="0" lvl="0" marL="342900" marR="0" rtl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charset="0" pitchFamily="34" typeface="Arial"/>
              <a:buChar char="•"/>
              <a:tabLst/>
              <a:defRPr/>
            </a:pPr>
            <a:endParaRPr b="0" baseline="0" cap="none" dirty="0" i="0" kern="1200" kumimoji="0" lang="ru-RU" noProof="0" normalizeH="0" spc="0" strike="noStrike" sz="3200" u="none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descr="http://zoohall.com.ua/uploads/posts/2012-06/1340026525_ukrainskii-ornament-7.jpg" id="5" name="Picture 2"/>
          <p:cNvPicPr>
            <a:picLocks noChangeArrowheads="1" noChangeAspect="1"/>
          </p:cNvPicPr>
          <p:nvPr/>
        </p:nvPicPr>
        <p:blipFill>
          <a:blip r:embed="rId2"/>
          <a:srcRect b="316"/>
          <a:stretch>
            <a:fillRect/>
          </a:stretch>
        </p:blipFill>
        <p:spPr bwMode="auto">
          <a:xfrm rot="10800000">
            <a:off x="0" y="5373268"/>
            <a:ext cx="9144000" cy="14847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sz="4900" dirty="0" smtClean="0">
                <a:solidFill>
                  <a:srgbClr val="C00000"/>
                </a:solidFill>
              </a:rPr>
              <a:t>Гра </a:t>
            </a:r>
            <a:r>
              <a:rPr lang="uk-UA" sz="4900" dirty="0" err="1" smtClean="0">
                <a:solidFill>
                  <a:srgbClr val="C00000"/>
                </a:solidFill>
              </a:rPr>
              <a:t>“Хто</a:t>
            </a:r>
            <a:r>
              <a:rPr lang="uk-UA" sz="4900" dirty="0" smtClean="0">
                <a:solidFill>
                  <a:srgbClr val="C00000"/>
                </a:solidFill>
              </a:rPr>
              <a:t> </a:t>
            </a:r>
            <a:r>
              <a:rPr lang="uk-UA" sz="4900" dirty="0" err="1" smtClean="0">
                <a:solidFill>
                  <a:srgbClr val="C00000"/>
                </a:solidFill>
              </a:rPr>
              <a:t>швидше”</a:t>
            </a:r>
            <a:r>
              <a:rPr lang="uk-UA" dirty="0" smtClean="0"/>
              <a:t/>
            </a:r>
            <a:br>
              <a:rPr lang="uk-UA" dirty="0" smtClean="0"/>
            </a:br>
            <a:r>
              <a:rPr lang="uk-UA" i="1" dirty="0" smtClean="0"/>
              <a:t>Кросворд </a:t>
            </a:r>
            <a:r>
              <a:rPr lang="uk-UA" i="1" dirty="0" err="1" smtClean="0"/>
              <a:t>“Чарівні</a:t>
            </a:r>
            <a:r>
              <a:rPr lang="uk-UA" i="1" dirty="0" smtClean="0"/>
              <a:t> </a:t>
            </a:r>
            <a:r>
              <a:rPr lang="uk-UA" i="1" dirty="0" err="1" smtClean="0"/>
              <a:t>клітини”</a:t>
            </a:r>
            <a:endParaRPr lang="ru-RU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1714488"/>
            <a:ext cx="8858280" cy="3500462"/>
          </a:xfrm>
        </p:spPr>
        <p:txBody>
          <a:bodyPr>
            <a:noAutofit/>
          </a:bodyPr>
          <a:lstStyle/>
          <a:p>
            <a:pPr marL="514350" indent="-514350">
              <a:buAutoNum type="arabicPeriod"/>
            </a:pPr>
            <a:r>
              <a:rPr lang="uk-UA" sz="2000" dirty="0" smtClean="0"/>
              <a:t>Антонім від слова </a:t>
            </a:r>
            <a:r>
              <a:rPr lang="uk-UA" sz="2000" b="1" i="1" dirty="0" smtClean="0"/>
              <a:t>чорний</a:t>
            </a:r>
          </a:p>
          <a:p>
            <a:pPr marL="514350" indent="-514350">
              <a:buAutoNum type="arabicPeriod"/>
            </a:pPr>
            <a:r>
              <a:rPr lang="uk-UA" sz="2000" dirty="0" smtClean="0"/>
              <a:t>Вищий ступень порівняння прикметника </a:t>
            </a:r>
            <a:r>
              <a:rPr lang="uk-UA" sz="2000" b="1" i="1" dirty="0" smtClean="0"/>
              <a:t>глибокий</a:t>
            </a:r>
          </a:p>
          <a:p>
            <a:pPr marL="514350" indent="-514350">
              <a:buAutoNum type="arabicPeriod"/>
            </a:pPr>
            <a:r>
              <a:rPr lang="uk-UA" sz="2000" dirty="0" smtClean="0"/>
              <a:t>Прикметник від слова </a:t>
            </a:r>
            <a:r>
              <a:rPr lang="uk-UA" sz="2000" b="1" i="1" dirty="0" smtClean="0"/>
              <a:t>олово</a:t>
            </a:r>
          </a:p>
          <a:p>
            <a:pPr marL="514350" indent="-514350">
              <a:buAutoNum type="arabicPeriod"/>
            </a:pPr>
            <a:r>
              <a:rPr lang="uk-UA" sz="2000" dirty="0" smtClean="0"/>
              <a:t>Синонім до прикметника </a:t>
            </a:r>
            <a:r>
              <a:rPr lang="uk-UA" sz="2000" b="1" i="1" dirty="0" smtClean="0"/>
              <a:t>низький</a:t>
            </a:r>
          </a:p>
          <a:p>
            <a:pPr marL="514350" indent="-514350">
              <a:buAutoNum type="arabicPeriod"/>
            </a:pPr>
            <a:r>
              <a:rPr lang="uk-UA" sz="2000" dirty="0" smtClean="0"/>
              <a:t>Прикметник від іменника </a:t>
            </a:r>
            <a:r>
              <a:rPr lang="uk-UA" sz="2000" b="1" i="1" dirty="0" smtClean="0"/>
              <a:t>Кривий Ріг</a:t>
            </a:r>
          </a:p>
          <a:p>
            <a:pPr marL="514350" indent="-514350">
              <a:buAutoNum type="arabicPeriod"/>
            </a:pPr>
            <a:r>
              <a:rPr lang="uk-UA" sz="2000" dirty="0" smtClean="0"/>
              <a:t>Найвищий ступень порівняння </a:t>
            </a:r>
          </a:p>
          <a:p>
            <a:pPr marL="514350" indent="-514350">
              <a:buNone/>
            </a:pPr>
            <a:r>
              <a:rPr lang="uk-UA" sz="2000" dirty="0" smtClean="0"/>
              <a:t>	прикметника </a:t>
            </a:r>
            <a:r>
              <a:rPr lang="uk-UA" sz="2000" b="1" i="1" dirty="0" smtClean="0"/>
              <a:t>зелений</a:t>
            </a:r>
            <a:endParaRPr lang="ru-RU" sz="2000" b="1" i="1" dirty="0"/>
          </a:p>
        </p:txBody>
      </p:sp>
      <p:pic>
        <p:nvPicPr>
          <p:cNvPr id="7" name="Рисунок 6" descr="Кросворд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00232" y="3286124"/>
            <a:ext cx="6848870" cy="326136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285729"/>
            <a:ext cx="8229600" cy="2857520"/>
          </a:xfrm>
        </p:spPr>
        <p:txBody>
          <a:bodyPr>
            <a:normAutofit fontScale="92500" lnSpcReduction="20000"/>
          </a:bodyPr>
          <a:lstStyle/>
          <a:p>
            <a:pPr algn="ctr">
              <a:buNone/>
            </a:pPr>
            <a:r>
              <a:rPr dirty="0" i="1" lang="uk-UA" smtClean="0" sz="3900">
                <a:solidFill>
                  <a:srgbClr val="C00000"/>
                </a:solidFill>
              </a:rPr>
              <a:t>Рефлексія. Прийом </a:t>
            </a:r>
            <a:r>
              <a:rPr dirty="0" err="1" i="1" lang="uk-UA" smtClean="0" sz="3900">
                <a:solidFill>
                  <a:srgbClr val="C00000"/>
                </a:solidFill>
              </a:rPr>
              <a:t>“Мікрофон”</a:t>
            </a:r>
            <a:endParaRPr dirty="0" i="1" lang="ru-RU" smtClean="0" sz="3900">
              <a:solidFill>
                <a:srgbClr val="C00000"/>
              </a:solidFill>
            </a:endParaRPr>
          </a:p>
          <a:p>
            <a:r>
              <a:rPr dirty="0" lang="ru-RU" smtClean="0"/>
              <a:t>На </a:t>
            </a:r>
            <a:r>
              <a:rPr dirty="0" err="1" lang="ru-RU" smtClean="0"/>
              <a:t>уроці</a:t>
            </a:r>
            <a:r>
              <a:rPr dirty="0" lang="ru-RU" smtClean="0"/>
              <a:t> я </a:t>
            </a:r>
            <a:r>
              <a:rPr dirty="0" err="1" lang="ru-RU" smtClean="0"/>
              <a:t>навчився</a:t>
            </a:r>
            <a:r>
              <a:rPr dirty="0" lang="ru-RU" smtClean="0"/>
              <a:t>…</a:t>
            </a:r>
          </a:p>
          <a:p>
            <a:r>
              <a:rPr dirty="0" lang="ru-RU" smtClean="0"/>
              <a:t>Я </a:t>
            </a:r>
            <a:r>
              <a:rPr dirty="0" err="1" lang="ru-RU" smtClean="0"/>
              <a:t>дізналася</a:t>
            </a:r>
            <a:r>
              <a:rPr dirty="0" lang="ru-RU" smtClean="0"/>
              <a:t>, </a:t>
            </a:r>
            <a:r>
              <a:rPr dirty="0" err="1" lang="ru-RU" smtClean="0"/>
              <a:t>що</a:t>
            </a:r>
            <a:r>
              <a:rPr dirty="0" lang="ru-RU" smtClean="0"/>
              <a:t>…</a:t>
            </a:r>
          </a:p>
          <a:p>
            <a:r>
              <a:rPr dirty="0" err="1" lang="ru-RU" smtClean="0"/>
              <a:t>Які</a:t>
            </a:r>
            <a:r>
              <a:rPr dirty="0" lang="ru-RU" smtClean="0"/>
              <a:t> </a:t>
            </a:r>
            <a:r>
              <a:rPr dirty="0" err="1" lang="ru-RU" smtClean="0"/>
              <a:t>види</a:t>
            </a:r>
            <a:r>
              <a:rPr dirty="0" lang="ru-RU" smtClean="0"/>
              <a:t> </a:t>
            </a:r>
            <a:r>
              <a:rPr dirty="0" err="1" lang="ru-RU" smtClean="0"/>
              <a:t>роботи</a:t>
            </a:r>
            <a:r>
              <a:rPr dirty="0" lang="ru-RU" smtClean="0"/>
              <a:t> на </a:t>
            </a:r>
            <a:r>
              <a:rPr dirty="0" err="1" lang="ru-RU" smtClean="0"/>
              <a:t>уроці</a:t>
            </a:r>
            <a:r>
              <a:rPr dirty="0" lang="ru-RU" smtClean="0"/>
              <a:t> вам </a:t>
            </a:r>
            <a:r>
              <a:rPr dirty="0" err="1" lang="ru-RU" smtClean="0"/>
              <a:t>сподобались</a:t>
            </a:r>
            <a:r>
              <a:rPr dirty="0" lang="ru-RU" smtClean="0"/>
              <a:t>?</a:t>
            </a:r>
          </a:p>
          <a:p>
            <a:r>
              <a:rPr dirty="0" err="1" lang="ru-RU" smtClean="0"/>
              <a:t>Чи</a:t>
            </a:r>
            <a:r>
              <a:rPr dirty="0" lang="ru-RU" smtClean="0"/>
              <a:t> </a:t>
            </a:r>
            <a:r>
              <a:rPr dirty="0" err="1" lang="ru-RU" smtClean="0"/>
              <a:t>поділитесь</a:t>
            </a:r>
            <a:r>
              <a:rPr dirty="0" lang="ru-RU" smtClean="0"/>
              <a:t> </a:t>
            </a:r>
            <a:r>
              <a:rPr dirty="0" err="1" lang="ru-RU" smtClean="0"/>
              <a:t>ви</a:t>
            </a:r>
            <a:r>
              <a:rPr dirty="0" lang="ru-RU" smtClean="0"/>
              <a:t> </a:t>
            </a:r>
            <a:r>
              <a:rPr dirty="0" err="1" lang="ru-RU" smtClean="0"/>
              <a:t>з</a:t>
            </a:r>
            <a:r>
              <a:rPr dirty="0" lang="ru-RU" smtClean="0"/>
              <a:t> батьками </a:t>
            </a:r>
            <a:r>
              <a:rPr dirty="0" err="1" lang="ru-RU" smtClean="0"/>
              <a:t>своїми</a:t>
            </a:r>
            <a:r>
              <a:rPr dirty="0" lang="ru-RU" smtClean="0"/>
              <a:t> </a:t>
            </a:r>
            <a:r>
              <a:rPr dirty="0" err="1" lang="ru-RU" smtClean="0"/>
              <a:t>враженнями</a:t>
            </a:r>
            <a:r>
              <a:rPr dirty="0" lang="ru-RU" smtClean="0"/>
              <a:t> </a:t>
            </a:r>
            <a:r>
              <a:rPr dirty="0" err="1" lang="ru-RU" smtClean="0"/>
              <a:t>від</a:t>
            </a:r>
            <a:r>
              <a:rPr dirty="0" lang="ru-RU" smtClean="0"/>
              <a:t> урок</a:t>
            </a:r>
            <a:r>
              <a:rPr dirty="0" lang="uk-UA" smtClean="0"/>
              <a:t>у?</a:t>
            </a:r>
            <a:endParaRPr dirty="0" lang="ru-RU" smtClean="0"/>
          </a:p>
          <a:p>
            <a:endParaRPr dirty="0" lang="ru-RU"/>
          </a:p>
        </p:txBody>
      </p:sp>
      <p:pic>
        <p:nvPicPr>
          <p:cNvPr descr="http://thumbs.dreamstime.com/z/%D0%B8%D0%BD%D1%82%D0%B5%D1%80%D0%B2%D1%8C%D1%8E-%D1%81-%D0%B3%D0%BE%D0%BD%D1%89%D0%B8%D0%BA%D0%BE%D0%BC-41759738.jpg" id="4" name="Picture 2"/>
          <p:cNvPicPr>
            <a:picLocks noChangeArrowheads="1"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4786314" y="2714620"/>
            <a:ext cx="4143372" cy="3579972"/>
          </a:xfrm>
          <a:prstGeom prst="rect">
            <a:avLst/>
          </a:prstGeom>
          <a:noFill/>
        </p:spPr>
      </p:pic>
      <p:pic>
        <p:nvPicPr>
          <p:cNvPr descr="http://zoohall.com.ua/uploads/posts/2012-06/1340026525_ukrainskii-ornament-7.jpg" id="5" name="Picture 2"/>
          <p:cNvPicPr>
            <a:picLocks noChangeArrowheads="1" noChangeAspect="1"/>
          </p:cNvPicPr>
          <p:nvPr/>
        </p:nvPicPr>
        <p:blipFill>
          <a:blip cstate="print" r:embed="rId3"/>
          <a:stretch>
            <a:fillRect/>
          </a:stretch>
        </p:blipFill>
        <p:spPr bwMode="auto">
          <a:xfrm rot="10800000">
            <a:off x="0" y="6357958"/>
            <a:ext cx="3079603" cy="500042"/>
          </a:xfrm>
          <a:prstGeom prst="rect">
            <a:avLst/>
          </a:prstGeom>
          <a:noFill/>
        </p:spPr>
      </p:pic>
      <p:pic>
        <p:nvPicPr>
          <p:cNvPr descr="http://zoohall.com.ua/uploads/posts/2012-06/1340026525_ukrainskii-ornament-7.jpg" id="6" name="Picture 2"/>
          <p:cNvPicPr>
            <a:picLocks noChangeArrowheads="1" noChangeAspect="1"/>
          </p:cNvPicPr>
          <p:nvPr/>
        </p:nvPicPr>
        <p:blipFill>
          <a:blip cstate="print" r:embed="rId3"/>
          <a:stretch>
            <a:fillRect/>
          </a:stretch>
        </p:blipFill>
        <p:spPr bwMode="auto">
          <a:xfrm rot="10800000">
            <a:off x="3071803" y="6357958"/>
            <a:ext cx="3079603" cy="500042"/>
          </a:xfrm>
          <a:prstGeom prst="rect">
            <a:avLst/>
          </a:prstGeom>
          <a:noFill/>
        </p:spPr>
      </p:pic>
      <p:pic>
        <p:nvPicPr>
          <p:cNvPr descr="http://zoohall.com.ua/uploads/posts/2012-06/1340026525_ukrainskii-ornament-7.jpg" id="7" name="Picture 2"/>
          <p:cNvPicPr>
            <a:picLocks noChangeArrowheads="1" noChangeAspect="1"/>
          </p:cNvPicPr>
          <p:nvPr/>
        </p:nvPicPr>
        <p:blipFill>
          <a:blip cstate="print" r:embed="rId3"/>
          <a:srcRect l="2573"/>
          <a:stretch>
            <a:fillRect/>
          </a:stretch>
        </p:blipFill>
        <p:spPr bwMode="auto">
          <a:xfrm rot="10800000">
            <a:off x="6143636" y="6357958"/>
            <a:ext cx="3000364" cy="50004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http://www.livekuban.ru/upload/iblock/960/960cf45d50b3fcc00c046d1fb2047d07.jpg" id="7170" name="Picture 2"/>
          <p:cNvPicPr>
            <a:picLocks noChangeArrowheads="1" noChangeAspect="1"/>
          </p:cNvPicPr>
          <p:nvPr/>
        </p:nvPicPr>
        <p:blipFill>
          <a:blip r:embed="rId2"/>
          <a:srcRect r="8"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428992" y="5286388"/>
            <a:ext cx="1785950" cy="828668"/>
          </a:xfrm>
        </p:spPr>
        <p:txBody>
          <a:bodyPr>
            <a:noAutofit/>
          </a:bodyPr>
          <a:lstStyle/>
          <a:p>
            <a:pPr>
              <a:buNone/>
            </a:pPr>
            <a:r>
              <a:rPr b="1" dirty="0" lang="uk-UA" smtClean="0" sz="4000">
                <a:solidFill>
                  <a:srgbClr val="CC00CC"/>
                </a:solidFill>
              </a:rPr>
              <a:t>НІЖНА</a:t>
            </a:r>
            <a:endParaRPr b="1" dirty="0" lang="ru-RU" sz="4000">
              <a:solidFill>
                <a:srgbClr val="CC00CC"/>
              </a:solidFill>
            </a:endParaRPr>
          </a:p>
        </p:txBody>
      </p:sp>
      <p:sp>
        <p:nvSpPr>
          <p:cNvPr id="5" name="Содержимое 2"/>
          <p:cNvSpPr txBox="1">
            <a:spLocks/>
          </p:cNvSpPr>
          <p:nvPr/>
        </p:nvSpPr>
        <p:spPr>
          <a:xfrm>
            <a:off x="1643042" y="5929330"/>
            <a:ext cx="1857388" cy="785818"/>
          </a:xfrm>
          <a:prstGeom prst="rect">
            <a:avLst/>
          </a:prstGeom>
        </p:spPr>
        <p:txBody>
          <a:bodyPr bIns="45720" lIns="91440" rIns="91440" rtlCol="0" tIns="45720" vert="horz">
            <a:normAutofit/>
          </a:bodyPr>
          <a:lstStyle/>
          <a:p>
            <a:pPr algn="l" defTabSz="914400" eaLnBrk="1" fontAlgn="auto" hangingPunct="1" indent="-342900" latinLnBrk="0" lvl="0" marL="342900" marR="0" rtl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charset="0" pitchFamily="34" typeface="Arial"/>
              <a:buNone/>
              <a:tabLst/>
              <a:defRPr/>
            </a:pPr>
            <a:r>
              <a:rPr b="1" baseline="0" cap="none" dirty="0" i="0" kern="1200" kumimoji="0" lang="uk-UA" noProof="0" normalizeH="0" smtClean="0" spc="0" strike="noStrike" sz="4000" u="none">
                <a:ln>
                  <a:noFill/>
                </a:ln>
                <a:solidFill>
                  <a:srgbClr val="00CC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ДОБРА</a:t>
            </a:r>
            <a:endParaRPr b="1" baseline="0" cap="none" dirty="0" i="0" kern="1200" kumimoji="0" lang="ru-RU" noProof="0" normalizeH="0" smtClean="0" spc="0" strike="noStrike" sz="4000" u="none">
              <a:ln>
                <a:noFill/>
              </a:ln>
              <a:solidFill>
                <a:srgbClr val="00CC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Содержимое 2"/>
          <p:cNvSpPr txBox="1">
            <a:spLocks/>
          </p:cNvSpPr>
          <p:nvPr/>
        </p:nvSpPr>
        <p:spPr>
          <a:xfrm>
            <a:off x="285720" y="5286388"/>
            <a:ext cx="1643074" cy="828668"/>
          </a:xfrm>
          <a:prstGeom prst="rect">
            <a:avLst/>
          </a:prstGeom>
        </p:spPr>
        <p:txBody>
          <a:bodyPr bIns="45720" lIns="91440" rIns="91440" rtlCol="0" tIns="45720" vert="horz">
            <a:noAutofit/>
          </a:bodyPr>
          <a:lstStyle/>
          <a:p>
            <a:pPr algn="l" defTabSz="914400" eaLnBrk="1" fontAlgn="auto" hangingPunct="1" indent="-342900" latinLnBrk="0" lvl="0" marL="342900" marR="0" rtl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charset="0" pitchFamily="34" typeface="Arial"/>
              <a:buNone/>
              <a:tabLst/>
              <a:defRPr/>
            </a:pPr>
            <a:r>
              <a:rPr b="1" baseline="0" cap="none" dirty="0" i="0" kern="1200" kumimoji="0" lang="uk-UA" noProof="0" normalizeH="0" smtClean="0" spc="0" strike="noStrike" sz="4000" u="none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ЛЮБА</a:t>
            </a:r>
            <a:endParaRPr b="1" baseline="0" cap="none" dirty="0" i="0" kern="1200" kumimoji="0" lang="ru-RU" noProof="0" normalizeH="0" smtClean="0" spc="0" strike="noStrike" sz="4000" u="none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Содержимое 2"/>
          <p:cNvSpPr txBox="1">
            <a:spLocks/>
          </p:cNvSpPr>
          <p:nvPr/>
        </p:nvSpPr>
        <p:spPr>
          <a:xfrm>
            <a:off x="5214942" y="5929330"/>
            <a:ext cx="1571636" cy="685792"/>
          </a:xfrm>
          <a:prstGeom prst="rect">
            <a:avLst/>
          </a:prstGeom>
        </p:spPr>
        <p:txBody>
          <a:bodyPr bIns="45720" lIns="91440" rIns="91440" rtlCol="0" tIns="45720" vert="horz">
            <a:noAutofit/>
          </a:bodyPr>
          <a:lstStyle/>
          <a:p>
            <a:pPr algn="l" defTabSz="914400" eaLnBrk="1" fontAlgn="auto" hangingPunct="1" indent="-342900" latinLnBrk="0" lvl="0" marL="342900" marR="0" rtl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charset="0" pitchFamily="34" typeface="Arial"/>
              <a:buNone/>
              <a:tabLst/>
              <a:defRPr/>
            </a:pPr>
            <a:r>
              <a:rPr b="1" baseline="0" cap="none" dirty="0" i="0" kern="1200" kumimoji="0" lang="uk-UA" noProof="0" normalizeH="0" smtClean="0" spc="0" strike="noStrike" sz="4000" u="none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ГАРНА</a:t>
            </a:r>
            <a:endParaRPr b="1" baseline="0" cap="none" dirty="0" i="0" kern="1200" kumimoji="0" lang="ru-RU" noProof="0" normalizeH="0" smtClean="0" spc="0" strike="noStrike" sz="4000" u="none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Содержимое 2"/>
          <p:cNvSpPr txBox="1">
            <a:spLocks/>
          </p:cNvSpPr>
          <p:nvPr/>
        </p:nvSpPr>
        <p:spPr>
          <a:xfrm>
            <a:off x="6429388" y="5286388"/>
            <a:ext cx="2571768" cy="685792"/>
          </a:xfrm>
          <a:prstGeom prst="rect">
            <a:avLst/>
          </a:prstGeom>
        </p:spPr>
        <p:txBody>
          <a:bodyPr bIns="45720" lIns="91440" rIns="91440" rtlCol="0" tIns="45720" vert="horz">
            <a:noAutofit/>
          </a:bodyPr>
          <a:lstStyle/>
          <a:p>
            <a:pPr algn="l" defTabSz="914400" eaLnBrk="1" fontAlgn="auto" hangingPunct="1" indent="-342900" latinLnBrk="0" lvl="0" marL="342900" marR="0" rtl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charset="0" pitchFamily="34" typeface="Arial"/>
              <a:buNone/>
              <a:tabLst/>
              <a:defRPr/>
            </a:pPr>
            <a:r>
              <a:rPr b="1" dirty="0" lang="uk-UA" smtClean="0" sz="4000">
                <a:solidFill>
                  <a:srgbClr val="0000FF"/>
                </a:solidFill>
              </a:rPr>
              <a:t>ЛАСКАВА</a:t>
            </a:r>
            <a:endParaRPr b="1" baseline="0" cap="none" dirty="0" i="0" kern="1200" kumimoji="0" lang="ru-RU" noProof="0" normalizeH="0" smtClean="0" spc="0" strike="noStrike" sz="4000" u="none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Содержимое 2"/>
          <p:cNvSpPr txBox="1">
            <a:spLocks/>
          </p:cNvSpPr>
          <p:nvPr/>
        </p:nvSpPr>
        <p:spPr>
          <a:xfrm>
            <a:off x="2214546" y="142852"/>
            <a:ext cx="4429156" cy="828668"/>
          </a:xfrm>
          <a:prstGeom prst="rect">
            <a:avLst/>
          </a:prstGeom>
        </p:spPr>
        <p:txBody>
          <a:bodyPr bIns="45720" lIns="91440" rIns="91440" rtlCol="0" tIns="45720" vert="horz">
            <a:noAutofit/>
          </a:bodyPr>
          <a:lstStyle/>
          <a:p>
            <a:pPr algn="l" defTabSz="914400" eaLnBrk="1" fontAlgn="auto" hangingPunct="1" indent="-342900" latinLnBrk="0" lvl="0" marL="342900" marR="0" rtl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charset="0" pitchFamily="34" typeface="Arial"/>
              <a:buNone/>
              <a:tabLst/>
              <a:defRPr/>
            </a:pPr>
            <a:r>
              <a:rPr b="1" baseline="0" cap="none" dirty="0" err="1" i="0" kern="1200" kumimoji="0" lang="uk-UA" noProof="0" normalizeH="0" smtClean="0" spc="0" strike="noStrike" sz="6000" u="none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“Асоціація”</a:t>
            </a:r>
            <a:endParaRPr b="1" baseline="0" cap="none" dirty="0" i="0" kern="1200" kumimoji="0" lang="ru-RU" noProof="0" normalizeH="0" spc="0" strike="noStrike" sz="6000" u="none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ntr" presetID="53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1000" fill="hold" id="7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8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1000" id="9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0">
                            <p:stCondLst>
                              <p:cond delay="1000"/>
                            </p:stCondLst>
                            <p:childTnLst>
                              <p:par>
                                <p:cTn fill="hold" grpId="0" id="11" nodeType="afterEffect" presetClass="entr" presetID="53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1000" fill="hold" id="13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14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1000" id="15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6">
                            <p:stCondLst>
                              <p:cond delay="2000"/>
                            </p:stCondLst>
                            <p:childTnLst>
                              <p:par>
                                <p:cTn fill="hold" grpId="0" id="17" nodeType="afterEffect" presetClass="entr" presetID="53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1000" fill="hold" id="19"/>
                                        <p:tgtEl>
                                          <p:spTgt spid="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20"/>
                                        <p:tgtEl>
                                          <p:spTgt spid="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1000" id="21"/>
                                        <p:tgtEl>
                                          <p:spTgt spid="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22">
                            <p:stCondLst>
                              <p:cond delay="3000"/>
                            </p:stCondLst>
                            <p:childTnLst>
                              <p:par>
                                <p:cTn fill="hold" grpId="0" id="23" nodeType="afterEffect" presetClass="entr" presetID="53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1000" fill="hold" id="25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26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1000" id="27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28">
                            <p:stCondLst>
                              <p:cond delay="4000"/>
                            </p:stCondLst>
                            <p:childTnLst>
                              <p:par>
                                <p:cTn fill="hold" grpId="0" id="29" nodeType="afterEffect" presetClass="entr" presetID="53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1000" fill="hold" id="31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32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1000" id="33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p" grpId="0" spid="3"/>
      <p:bldP grpId="0" spid="5"/>
      <p:bldP grpId="0" spid="6"/>
      <p:bldP grpId="0" spid="7"/>
      <p:bldP grpId="0" spid="8"/>
    </p:bldLst>
  </p:timing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http://i.allday.ru/16/52/94/1346009824_school-8.jpg" id="6146" name="Picture 2"/>
          <p:cNvPicPr>
            <a:picLocks noChangeArrowheads="1"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4" y="10228"/>
            <a:ext cx="6643734" cy="685633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5852" y="1071546"/>
            <a:ext cx="4329114" cy="857256"/>
          </a:xfrm>
        </p:spPr>
        <p:txBody>
          <a:bodyPr/>
          <a:lstStyle/>
          <a:p>
            <a:r>
              <a:rPr b="1" dirty="0" lang="uk-UA" smtClean="0">
                <a:solidFill>
                  <a:srgbClr val="C00000"/>
                </a:solidFill>
              </a:rPr>
              <a:t>ПРИКМЕТНИК</a:t>
            </a:r>
            <a:endParaRPr b="1" dirty="0" lang="ru-RU">
              <a:solidFill>
                <a:srgbClr val="C00000"/>
              </a:solidFill>
            </a:endParaRPr>
          </a:p>
        </p:txBody>
      </p:sp>
      <p:pic>
        <p:nvPicPr>
          <p:cNvPr descr="http://zoohall.com.ua/uploads/posts/2012-06/1340026525_ukrainskii-ornament-7.jpg" id="4" name="Picture 2"/>
          <p:cNvPicPr>
            <a:picLocks noChangeArrowheads="1" noChangeAspect="1"/>
          </p:cNvPicPr>
          <p:nvPr/>
        </p:nvPicPr>
        <p:blipFill>
          <a:blip r:embed="rId3">
            <a:clrChange>
              <a:clrFrom>
                <a:srgbClr val="F7F7F7"/>
              </a:clrFrom>
              <a:clrTo>
                <a:srgbClr val="F7F7F7">
                  <a:alpha val="0"/>
                </a:srgbClr>
              </a:clrTo>
            </a:clrChange>
          </a:blip>
          <a:srcRect b="316"/>
          <a:stretch>
            <a:fillRect/>
          </a:stretch>
        </p:blipFill>
        <p:spPr bwMode="auto">
          <a:xfrm rot="10800000">
            <a:off x="1428728" y="5143512"/>
            <a:ext cx="4071966" cy="6611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42852"/>
            <a:ext cx="8229600" cy="1143000"/>
          </a:xfrm>
        </p:spPr>
        <p:txBody>
          <a:bodyPr/>
          <a:lstStyle/>
          <a:p>
            <a:pPr algn="l"/>
            <a:r>
              <a:rPr dirty="0" lang="uk-UA" smtClean="0">
                <a:solidFill>
                  <a:srgbClr val="C00000"/>
                </a:solidFill>
              </a:rPr>
              <a:t>Мета:</a:t>
            </a:r>
            <a:endParaRPr dirty="0" lang="ru-RU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071546"/>
            <a:ext cx="8229600" cy="5072098"/>
          </a:xfrm>
        </p:spPr>
        <p:txBody>
          <a:bodyPr>
            <a:normAutofit fontScale="85000" lnSpcReduction="20000"/>
          </a:bodyPr>
          <a:lstStyle/>
          <a:p>
            <a:pPr lvl="0"/>
            <a:r>
              <a:rPr dirty="0" i="1" lang="uk-UA"/>
              <a:t>узагальнити й систематизувати вивчений матеріал про прикметник як частину мови; </a:t>
            </a:r>
            <a:endParaRPr dirty="0" i="1" lang="uk-UA" smtClean="0"/>
          </a:p>
          <a:p>
            <a:pPr lvl="0"/>
            <a:r>
              <a:rPr dirty="0" i="1" lang="uk-UA" smtClean="0"/>
              <a:t>навчити </a:t>
            </a:r>
            <a:r>
              <a:rPr dirty="0" i="1" lang="uk-UA"/>
              <a:t>застосовувати теоретичні знання на практиці при розпізнаванні прикметника, визначенні його граматичних ознак; знаходити вивчені орфограми та пояснювати їх;</a:t>
            </a:r>
            <a:endParaRPr dirty="0" i="1" lang="ru-RU"/>
          </a:p>
          <a:p>
            <a:pPr lvl="0"/>
            <a:r>
              <a:rPr dirty="0" i="1" lang="uk-UA"/>
              <a:t>розвивати вміння чітко висловлювати свої думки, логічне мислення, творчу уяву; збагачувати словниковий запас та вдосконалювати граматичну структуру мовлення учнів; удосконалювати навички роботи в групі;</a:t>
            </a:r>
            <a:endParaRPr dirty="0" i="1" lang="ru-RU"/>
          </a:p>
          <a:p>
            <a:pPr lvl="0"/>
            <a:r>
              <a:rPr dirty="0" i="1" lang="uk-UA"/>
              <a:t>виховувати любов та повагу до матері  як берегині </a:t>
            </a:r>
            <a:r>
              <a:rPr dirty="0" i="1" lang="uk-UA" smtClean="0"/>
              <a:t>роду</a:t>
            </a:r>
            <a:endParaRPr dirty="0" i="1" lang="ru-RU"/>
          </a:p>
        </p:txBody>
      </p:sp>
      <p:pic>
        <p:nvPicPr>
          <p:cNvPr descr="http://zoohall.com.ua/uploads/posts/2012-06/1340026525_ukrainskii-ornament-7.jpg" id="4" name="Picture 2"/>
          <p:cNvPicPr>
            <a:picLocks noChangeArrowheads="1" noChangeAspect="1"/>
          </p:cNvPicPr>
          <p:nvPr/>
        </p:nvPicPr>
        <p:blipFill>
          <a:blip r:embed="rId2"/>
          <a:srcRect b="316"/>
          <a:stretch>
            <a:fillRect/>
          </a:stretch>
        </p:blipFill>
        <p:spPr bwMode="auto">
          <a:xfrm rot="10800000">
            <a:off x="0" y="6115634"/>
            <a:ext cx="4572000" cy="742366"/>
          </a:xfrm>
          <a:prstGeom prst="rect">
            <a:avLst/>
          </a:prstGeom>
          <a:noFill/>
        </p:spPr>
      </p:pic>
      <p:pic>
        <p:nvPicPr>
          <p:cNvPr descr="http://zoohall.com.ua/uploads/posts/2012-06/1340026525_ukrainskii-ornament-7.jpg" id="5" name="Picture 2"/>
          <p:cNvPicPr>
            <a:picLocks noChangeArrowheads="1" noChangeAspect="1"/>
          </p:cNvPicPr>
          <p:nvPr/>
        </p:nvPicPr>
        <p:blipFill>
          <a:blip r:embed="rId2"/>
          <a:srcRect b="316"/>
          <a:stretch>
            <a:fillRect/>
          </a:stretch>
        </p:blipFill>
        <p:spPr bwMode="auto">
          <a:xfrm rot="10800000">
            <a:off x="4572000" y="6115634"/>
            <a:ext cx="4572000" cy="74236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285728"/>
            <a:ext cx="8643998" cy="278608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b="1" dirty="0" i="1" lang="uk-UA" smtClean="0" sz="2800">
                <a:solidFill>
                  <a:srgbClr val="C00000"/>
                </a:solidFill>
              </a:rPr>
              <a:t>Вправа </a:t>
            </a:r>
            <a:r>
              <a:rPr b="1" dirty="0" err="1" i="1" lang="uk-UA" smtClean="0" sz="2800">
                <a:solidFill>
                  <a:srgbClr val="C00000"/>
                </a:solidFill>
              </a:rPr>
              <a:t>“Очікування”</a:t>
            </a:r>
            <a:r>
              <a:rPr b="1" dirty="0" i="1" lang="uk-UA" smtClean="0" sz="2800">
                <a:solidFill>
                  <a:srgbClr val="C00000"/>
                </a:solidFill>
              </a:rPr>
              <a:t>. Прийом </a:t>
            </a:r>
            <a:r>
              <a:rPr b="1" dirty="0" err="1" i="1" lang="uk-UA" smtClean="0" sz="2800">
                <a:solidFill>
                  <a:srgbClr val="C00000"/>
                </a:solidFill>
              </a:rPr>
              <a:t>“Незакінчені</a:t>
            </a:r>
            <a:r>
              <a:rPr b="1" dirty="0" i="1" lang="uk-UA" smtClean="0" sz="2800">
                <a:solidFill>
                  <a:srgbClr val="C00000"/>
                </a:solidFill>
              </a:rPr>
              <a:t> </a:t>
            </a:r>
            <a:r>
              <a:rPr b="1" dirty="0" err="1" i="1" lang="uk-UA" smtClean="0" sz="2800">
                <a:solidFill>
                  <a:srgbClr val="C00000"/>
                </a:solidFill>
              </a:rPr>
              <a:t>речення”</a:t>
            </a:r>
            <a:endParaRPr b="1" dirty="0" i="1" lang="en-US" smtClean="0" sz="2800">
              <a:solidFill>
                <a:srgbClr val="C00000"/>
              </a:solidFill>
            </a:endParaRPr>
          </a:p>
          <a:p>
            <a:r>
              <a:rPr b="1" dirty="0" i="1" lang="ru-RU" smtClean="0"/>
              <a:t>На </a:t>
            </a:r>
            <a:r>
              <a:rPr b="1" dirty="0" err="1" i="1" lang="ru-RU"/>
              <a:t>цьому</a:t>
            </a:r>
            <a:r>
              <a:rPr b="1" dirty="0" i="1" lang="ru-RU"/>
              <a:t> </a:t>
            </a:r>
            <a:r>
              <a:rPr b="1" dirty="0" err="1" i="1" lang="ru-RU"/>
              <a:t>уроці</a:t>
            </a:r>
            <a:r>
              <a:rPr b="1" dirty="0" i="1" lang="ru-RU"/>
              <a:t> я </a:t>
            </a:r>
            <a:r>
              <a:rPr b="1" dirty="0" i="1" lang="ru-RU" smtClean="0"/>
              <a:t>повторю…</a:t>
            </a:r>
            <a:endParaRPr dirty="0" lang="ru-RU"/>
          </a:p>
          <a:p>
            <a:r>
              <a:rPr b="1" dirty="0" i="1" lang="ru-RU"/>
              <a:t>На </a:t>
            </a:r>
            <a:r>
              <a:rPr b="1" dirty="0" err="1" i="1" lang="ru-RU"/>
              <a:t>уроці</a:t>
            </a:r>
            <a:r>
              <a:rPr b="1" dirty="0" i="1" lang="ru-RU"/>
              <a:t> я </a:t>
            </a:r>
            <a:r>
              <a:rPr b="1" dirty="0" err="1" i="1" lang="ru-RU"/>
              <a:t>навчуся</a:t>
            </a:r>
            <a:r>
              <a:rPr b="1" dirty="0" i="1" lang="ru-RU"/>
              <a:t>…</a:t>
            </a:r>
            <a:endParaRPr dirty="0" lang="ru-RU"/>
          </a:p>
          <a:p>
            <a:r>
              <a:rPr b="1" dirty="0" i="1" lang="ru-RU"/>
              <a:t>На </a:t>
            </a:r>
            <a:r>
              <a:rPr b="1" dirty="0" err="1" i="1" lang="ru-RU"/>
              <a:t>уроці</a:t>
            </a:r>
            <a:r>
              <a:rPr b="1" dirty="0" i="1" lang="ru-RU"/>
              <a:t> мене </a:t>
            </a:r>
            <a:r>
              <a:rPr b="1" dirty="0" err="1" i="1" lang="ru-RU"/>
              <a:t>чекає</a:t>
            </a:r>
            <a:r>
              <a:rPr b="1" dirty="0" i="1" lang="ru-RU" smtClean="0"/>
              <a:t>…</a:t>
            </a:r>
            <a:endParaRPr dirty="0" lang="ru-RU"/>
          </a:p>
        </p:txBody>
      </p:sp>
      <p:pic>
        <p:nvPicPr>
          <p:cNvPr descr="http://thumbs.dreamstime.com/z/%D0%B8%D0%BD%D1%82%D0%B5%D1%80%D0%B2%D1%8C%D1%8E-%D1%81-%D0%B3%D0%BE%D0%BD%D1%89%D0%B8%D0%BA%D0%BE%D0%BC-41759738.jpg" id="5122" name="Picture 2"/>
          <p:cNvPicPr>
            <a:picLocks noChangeArrowheads="1"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4100484" y="2071678"/>
            <a:ext cx="5043516" cy="4357718"/>
          </a:xfrm>
          <a:prstGeom prst="rect">
            <a:avLst/>
          </a:prstGeom>
          <a:noFill/>
        </p:spPr>
      </p:pic>
      <p:pic>
        <p:nvPicPr>
          <p:cNvPr descr="http://zoohall.com.ua/uploads/posts/2012-06/1340026525_ukrainskii-ornament-7.jpg" id="4" name="Picture 2"/>
          <p:cNvPicPr>
            <a:picLocks noChangeArrowheads="1" noChangeAspect="1"/>
          </p:cNvPicPr>
          <p:nvPr/>
        </p:nvPicPr>
        <p:blipFill>
          <a:blip cstate="print" r:embed="rId3"/>
          <a:stretch>
            <a:fillRect/>
          </a:stretch>
        </p:blipFill>
        <p:spPr bwMode="auto">
          <a:xfrm rot="10800000">
            <a:off x="-1" y="6357958"/>
            <a:ext cx="3079603" cy="500042"/>
          </a:xfrm>
          <a:prstGeom prst="rect">
            <a:avLst/>
          </a:prstGeom>
          <a:noFill/>
        </p:spPr>
      </p:pic>
      <p:pic>
        <p:nvPicPr>
          <p:cNvPr descr="http://zoohall.com.ua/uploads/posts/2012-06/1340026525_ukrainskii-ornament-7.jpg" id="5" name="Picture 2"/>
          <p:cNvPicPr>
            <a:picLocks noChangeArrowheads="1" noChangeAspect="1"/>
          </p:cNvPicPr>
          <p:nvPr/>
        </p:nvPicPr>
        <p:blipFill>
          <a:blip cstate="print" r:embed="rId3"/>
          <a:stretch>
            <a:fillRect/>
          </a:stretch>
        </p:blipFill>
        <p:spPr bwMode="auto">
          <a:xfrm rot="10800000">
            <a:off x="3071802" y="6357958"/>
            <a:ext cx="3079603" cy="500042"/>
          </a:xfrm>
          <a:prstGeom prst="rect">
            <a:avLst/>
          </a:prstGeom>
          <a:noFill/>
        </p:spPr>
      </p:pic>
      <p:pic>
        <p:nvPicPr>
          <p:cNvPr descr="http://zoohall.com.ua/uploads/posts/2012-06/1340026525_ukrainskii-ornament-7.jpg" id="6" name="Picture 2"/>
          <p:cNvPicPr>
            <a:picLocks noChangeArrowheads="1" noChangeAspect="1"/>
          </p:cNvPicPr>
          <p:nvPr/>
        </p:nvPicPr>
        <p:blipFill>
          <a:blip cstate="print" r:embed="rId3"/>
          <a:srcRect l="2573"/>
          <a:stretch>
            <a:fillRect/>
          </a:stretch>
        </p:blipFill>
        <p:spPr bwMode="auto">
          <a:xfrm rot="10800000">
            <a:off x="6143635" y="6357958"/>
            <a:ext cx="3000364" cy="50004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285728"/>
            <a:ext cx="8786874" cy="6357982"/>
          </a:xfrm>
        </p:spPr>
        <p:txBody>
          <a:bodyPr>
            <a:normAutofit fontScale="62500" lnSpcReduction="20000"/>
          </a:bodyPr>
          <a:lstStyle/>
          <a:p>
            <a:pPr algn="ctr" lvl="0">
              <a:buNone/>
            </a:pPr>
            <a:r>
              <a:rPr b="1" dirty="0" err="1" i="1" lang="uk-UA" smtClean="0" sz="5100">
                <a:solidFill>
                  <a:srgbClr val="C00000"/>
                </a:solidFill>
              </a:rPr>
              <a:t>“Мозковий</a:t>
            </a:r>
            <a:r>
              <a:rPr b="1" dirty="0" i="1" lang="uk-UA" smtClean="0" sz="5100">
                <a:solidFill>
                  <a:srgbClr val="C00000"/>
                </a:solidFill>
              </a:rPr>
              <a:t> </a:t>
            </a:r>
            <a:r>
              <a:rPr b="1" dirty="0" err="1" i="1" lang="uk-UA" smtClean="0" sz="5100">
                <a:solidFill>
                  <a:srgbClr val="C00000"/>
                </a:solidFill>
              </a:rPr>
              <a:t>штурм”</a:t>
            </a:r>
            <a:endParaRPr b="1" dirty="0" i="1" lang="uk-UA" smtClean="0" sz="5100">
              <a:solidFill>
                <a:srgbClr val="C00000"/>
              </a:solidFill>
            </a:endParaRPr>
          </a:p>
          <a:p>
            <a:pPr lvl="0"/>
            <a:r>
              <a:rPr dirty="0" lang="uk-UA" smtClean="0"/>
              <a:t>Як </a:t>
            </a:r>
            <a:r>
              <a:rPr dirty="0" lang="uk-UA"/>
              <a:t>називаються слова , що виражають ознаку предмета?</a:t>
            </a:r>
            <a:endParaRPr dirty="0" lang="ru-RU"/>
          </a:p>
          <a:p>
            <a:pPr lvl="0"/>
            <a:r>
              <a:rPr dirty="0" lang="uk-UA"/>
              <a:t>Як змінюються прикметники ?</a:t>
            </a:r>
            <a:endParaRPr dirty="0" lang="ru-RU"/>
          </a:p>
          <a:p>
            <a:pPr lvl="0"/>
            <a:r>
              <a:rPr dirty="0" lang="uk-UA"/>
              <a:t>Що виражають ступені порівняння прикметників? </a:t>
            </a:r>
            <a:endParaRPr dirty="0" lang="ru-RU"/>
          </a:p>
          <a:p>
            <a:pPr lvl="0"/>
            <a:r>
              <a:rPr dirty="0" lang="uk-UA"/>
              <a:t>Як відрізнити якісні прикметники від відносних? </a:t>
            </a:r>
            <a:endParaRPr dirty="0" lang="ru-RU"/>
          </a:p>
          <a:p>
            <a:pPr lvl="0"/>
            <a:r>
              <a:rPr dirty="0" lang="uk-UA"/>
              <a:t> Які прикметники означають приналежність чого </a:t>
            </a:r>
            <a:r>
              <a:rPr dirty="0" lang="uk-UA" smtClean="0"/>
              <a:t>– </a:t>
            </a:r>
            <a:r>
              <a:rPr dirty="0" err="1" lang="uk-UA" smtClean="0"/>
              <a:t>небудь</a:t>
            </a:r>
            <a:r>
              <a:rPr dirty="0" lang="uk-UA" smtClean="0"/>
              <a:t> </a:t>
            </a:r>
            <a:r>
              <a:rPr dirty="0" lang="uk-UA"/>
              <a:t>особі чи тварині? </a:t>
            </a:r>
            <a:endParaRPr dirty="0" lang="ru-RU"/>
          </a:p>
          <a:p>
            <a:pPr lvl="0"/>
            <a:r>
              <a:rPr dirty="0" lang="uk-UA"/>
              <a:t>Коли  відносні прикметники стають якісними? </a:t>
            </a:r>
            <a:endParaRPr dirty="0" lang="ru-RU"/>
          </a:p>
          <a:p>
            <a:pPr lvl="0"/>
            <a:r>
              <a:rPr dirty="0" lang="uk-UA"/>
              <a:t>На які питання відповідають прикметники? </a:t>
            </a:r>
            <a:endParaRPr dirty="0" lang="ru-RU"/>
          </a:p>
          <a:p>
            <a:pPr lvl="0"/>
            <a:r>
              <a:rPr dirty="0" lang="uk-UA"/>
              <a:t>Якими членами речення бувають прикметники? </a:t>
            </a:r>
            <a:endParaRPr dirty="0" lang="ru-RU"/>
          </a:p>
          <a:p>
            <a:pPr lvl="0"/>
            <a:r>
              <a:rPr dirty="0" lang="uk-UA"/>
              <a:t>Чи всі прикметники мають ступені порівняння?</a:t>
            </a:r>
            <a:endParaRPr dirty="0" lang="ru-RU"/>
          </a:p>
          <a:p>
            <a:pPr lvl="0"/>
            <a:r>
              <a:rPr dirty="0" lang="uk-UA"/>
              <a:t> Які форми має вищий ступінь порівняння? </a:t>
            </a:r>
            <a:endParaRPr dirty="0" lang="ru-RU"/>
          </a:p>
          <a:p>
            <a:pPr lvl="0"/>
            <a:r>
              <a:rPr dirty="0" lang="uk-UA"/>
              <a:t>За допомогою чого можна посилити значення найвищого ступеня порівняння?</a:t>
            </a:r>
            <a:endParaRPr dirty="0" lang="ru-RU"/>
          </a:p>
          <a:p>
            <a:pPr lvl="0"/>
            <a:r>
              <a:rPr dirty="0" lang="uk-UA"/>
              <a:t> На які питання відповідають присвійні прикметники? </a:t>
            </a:r>
            <a:endParaRPr dirty="0" lang="ru-RU"/>
          </a:p>
          <a:p>
            <a:pPr lvl="0"/>
            <a:r>
              <a:rPr dirty="0" lang="uk-UA"/>
              <a:t>Залежно від чого прикметники поділяються на тверду і м</a:t>
            </a:r>
            <a:r>
              <a:rPr dirty="0" lang="ru-RU"/>
              <a:t>`</a:t>
            </a:r>
            <a:r>
              <a:rPr dirty="0" lang="uk-UA"/>
              <a:t>яку групи?</a:t>
            </a:r>
            <a:endParaRPr dirty="0" lang="ru-RU"/>
          </a:p>
          <a:p>
            <a:pPr lvl="0"/>
            <a:r>
              <a:rPr dirty="0" lang="uk-UA"/>
              <a:t>Які прикметники вказують на ознаку прикметника , що виражається більшою чи меншою мірою?</a:t>
            </a:r>
            <a:endParaRPr dirty="0" lang="ru-RU"/>
          </a:p>
          <a:p>
            <a:pPr lvl="0"/>
            <a:r>
              <a:rPr dirty="0" lang="uk-UA"/>
              <a:t>  У чому полягає різниця між повною і короткою формами прикметників? </a:t>
            </a:r>
            <a:endParaRPr dirty="0" lang="ru-RU"/>
          </a:p>
          <a:p>
            <a:endParaRPr dirty="0" lang="ru-RU"/>
          </a:p>
        </p:txBody>
      </p:sp>
      <p:pic>
        <p:nvPicPr>
          <p:cNvPr descr="http://zoohall.com.ua/uploads/posts/2012-06/1340026525_ukrainskii-ornament-7.jpg" id="4" name="Picture 2"/>
          <p:cNvPicPr>
            <a:picLocks noChangeArrowheads="1" noChangeAspect="1"/>
          </p:cNvPicPr>
          <p:nvPr/>
        </p:nvPicPr>
        <p:blipFill>
          <a:blip cstate="print" r:embed="rId2"/>
          <a:stretch>
            <a:fillRect/>
          </a:stretch>
        </p:blipFill>
        <p:spPr bwMode="auto">
          <a:xfrm rot="10800000">
            <a:off x="-1" y="6357958"/>
            <a:ext cx="3079603" cy="500042"/>
          </a:xfrm>
          <a:prstGeom prst="rect">
            <a:avLst/>
          </a:prstGeom>
          <a:noFill/>
        </p:spPr>
      </p:pic>
      <p:pic>
        <p:nvPicPr>
          <p:cNvPr descr="http://zoohall.com.ua/uploads/posts/2012-06/1340026525_ukrainskii-ornament-7.jpg" id="5" name="Picture 2"/>
          <p:cNvPicPr>
            <a:picLocks noChangeArrowheads="1" noChangeAspect="1"/>
          </p:cNvPicPr>
          <p:nvPr/>
        </p:nvPicPr>
        <p:blipFill>
          <a:blip cstate="print" r:embed="rId2"/>
          <a:stretch>
            <a:fillRect/>
          </a:stretch>
        </p:blipFill>
        <p:spPr bwMode="auto">
          <a:xfrm rot="10800000">
            <a:off x="3071802" y="6357958"/>
            <a:ext cx="3079603" cy="500042"/>
          </a:xfrm>
          <a:prstGeom prst="rect">
            <a:avLst/>
          </a:prstGeom>
          <a:noFill/>
        </p:spPr>
      </p:pic>
      <p:pic>
        <p:nvPicPr>
          <p:cNvPr descr="http://zoohall.com.ua/uploads/posts/2012-06/1340026525_ukrainskii-ornament-7.jpg" id="6" name="Picture 2"/>
          <p:cNvPicPr>
            <a:picLocks noChangeArrowheads="1" noChangeAspect="1"/>
          </p:cNvPicPr>
          <p:nvPr/>
        </p:nvPicPr>
        <p:blipFill>
          <a:blip r:embed="rId3"/>
          <a:srcRect b="316" l="4893"/>
          <a:stretch>
            <a:fillRect/>
          </a:stretch>
        </p:blipFill>
        <p:spPr bwMode="auto">
          <a:xfrm rot="10800000">
            <a:off x="6143636" y="6357958"/>
            <a:ext cx="3000364" cy="50004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28596" y="1000108"/>
            <a:ext cx="3714776" cy="2677656"/>
          </a:xfrm>
          <a:prstGeom prst="rect">
            <a:avLst/>
          </a:prstGeom>
          <a:solidFill>
            <a:srgbClr val="CCECFF"/>
          </a:solidFill>
          <a:ln w="28575">
            <a:solidFill>
              <a:srgbClr val="0000CC"/>
            </a:solidFill>
          </a:ln>
        </p:spPr>
        <p:txBody>
          <a:bodyPr rtlCol="0" wrap="square">
            <a:spAutoFit/>
          </a:bodyPr>
          <a:lstStyle/>
          <a:p>
            <a:pPr algn="ctr"/>
            <a:r>
              <a:rPr b="1" dirty="0" lang="uk-UA" smtClean="0" sz="2400"/>
              <a:t>І група</a:t>
            </a:r>
          </a:p>
          <a:p>
            <a:r>
              <a:rPr dirty="0" lang="uk-UA" smtClean="0" sz="2400"/>
              <a:t>Із давніх-давен зверталося і звертається людство в піснях і молитвах, віршах і поемах до своєї берегині – до матері, уславлюючи її …………………..….… ім’я.</a:t>
            </a:r>
            <a:endParaRPr dirty="0" lang="ru-RU" sz="2400"/>
          </a:p>
        </p:txBody>
      </p:sp>
      <p:sp>
        <p:nvSpPr>
          <p:cNvPr id="6" name="TextBox 5"/>
          <p:cNvSpPr txBox="1"/>
          <p:nvPr/>
        </p:nvSpPr>
        <p:spPr>
          <a:xfrm>
            <a:off x="4786314" y="1000108"/>
            <a:ext cx="3714776" cy="2308324"/>
          </a:xfrm>
          <a:prstGeom prst="rect">
            <a:avLst/>
          </a:prstGeom>
          <a:solidFill>
            <a:srgbClr val="FFCCCC"/>
          </a:solidFill>
          <a:ln w="28575">
            <a:solidFill>
              <a:srgbClr val="FF0066"/>
            </a:solidFill>
          </a:ln>
        </p:spPr>
        <p:txBody>
          <a:bodyPr rtlCol="0" wrap="square">
            <a:spAutoFit/>
          </a:bodyPr>
          <a:lstStyle/>
          <a:p>
            <a:pPr algn="ctr"/>
            <a:r>
              <a:rPr b="1" dirty="0" lang="uk-UA" smtClean="0" sz="2400"/>
              <a:t>ІІ група</a:t>
            </a:r>
          </a:p>
          <a:p>
            <a:r>
              <a:rPr dirty="0" lang="uk-UA" smtClean="0" sz="2400"/>
              <a:t>Мати дарує людині життя, надихає на ……….… справи, віддає все, що має: тепло своєї душі, своє серце і ……………..…. </a:t>
            </a:r>
            <a:r>
              <a:rPr dirty="0" lang="uk-UA" sz="2400"/>
              <a:t>л</a:t>
            </a:r>
            <a:r>
              <a:rPr dirty="0" lang="uk-UA" smtClean="0" sz="2400"/>
              <a:t>юбов.</a:t>
            </a:r>
            <a:endParaRPr dirty="0" lang="ru-RU" sz="2400"/>
          </a:p>
        </p:txBody>
      </p:sp>
      <p:sp>
        <p:nvSpPr>
          <p:cNvPr id="7" name="TextBox 6"/>
          <p:cNvSpPr txBox="1"/>
          <p:nvPr/>
        </p:nvSpPr>
        <p:spPr>
          <a:xfrm>
            <a:off x="428596" y="3857628"/>
            <a:ext cx="3714776" cy="2308324"/>
          </a:xfrm>
          <a:prstGeom prst="rect">
            <a:avLst/>
          </a:prstGeom>
          <a:solidFill>
            <a:srgbClr val="FFFFCC"/>
          </a:solidFill>
          <a:ln w="28575">
            <a:solidFill>
              <a:srgbClr val="FF6600"/>
            </a:solidFill>
          </a:ln>
        </p:spPr>
        <p:txBody>
          <a:bodyPr rtlCol="0" wrap="square">
            <a:spAutoFit/>
          </a:bodyPr>
          <a:lstStyle/>
          <a:p>
            <a:pPr algn="ctr"/>
            <a:r>
              <a:rPr b="1" dirty="0" lang="uk-UA" smtClean="0" sz="2400"/>
              <a:t>ІІІ група</a:t>
            </a:r>
          </a:p>
          <a:p>
            <a:r>
              <a:rPr dirty="0" lang="uk-UA" smtClean="0" sz="2400"/>
              <a:t>Її колискові супроводжують нас протягом всього життя, а ………….. слово допомагає долати труднощі.</a:t>
            </a:r>
            <a:endParaRPr dirty="0" lang="ru-RU" sz="2400"/>
          </a:p>
        </p:txBody>
      </p:sp>
      <p:sp>
        <p:nvSpPr>
          <p:cNvPr id="8" name="TextBox 7"/>
          <p:cNvSpPr txBox="1"/>
          <p:nvPr/>
        </p:nvSpPr>
        <p:spPr>
          <a:xfrm>
            <a:off x="4786314" y="3500438"/>
            <a:ext cx="4000528" cy="2677656"/>
          </a:xfrm>
          <a:prstGeom prst="rect">
            <a:avLst/>
          </a:prstGeom>
          <a:solidFill>
            <a:srgbClr val="CCFF99"/>
          </a:solidFill>
          <a:ln w="28575">
            <a:solidFill>
              <a:srgbClr val="008000"/>
            </a:solidFill>
          </a:ln>
        </p:spPr>
        <p:txBody>
          <a:bodyPr rtlCol="0" wrap="square">
            <a:spAutoFit/>
          </a:bodyPr>
          <a:lstStyle/>
          <a:p>
            <a:pPr algn="ctr"/>
            <a:r>
              <a:rPr b="1" dirty="0" lang="uk-UA" smtClean="0" sz="2400"/>
              <a:t>І</a:t>
            </a:r>
            <a:r>
              <a:rPr b="1" dirty="0" lang="en-US" smtClean="0" sz="2400"/>
              <a:t>V</a:t>
            </a:r>
            <a:r>
              <a:rPr b="1" dirty="0" lang="uk-UA" smtClean="0" sz="2400"/>
              <a:t> група</a:t>
            </a:r>
          </a:p>
          <a:p>
            <a:r>
              <a:rPr dirty="0" lang="uk-UA" smtClean="0" sz="2400"/>
              <a:t>Саме цьому образові присвячені ………..……. твори відомих      ………………. митців:  Т. Шевченка і Лесі Українки, В. Симоненка і  А. Малишка. </a:t>
            </a:r>
            <a:endParaRPr dirty="0" lang="ru-RU" sz="2400"/>
          </a:p>
        </p:txBody>
      </p:sp>
      <p:sp>
        <p:nvSpPr>
          <p:cNvPr id="9" name="TextBox 8"/>
          <p:cNvSpPr txBox="1"/>
          <p:nvPr/>
        </p:nvSpPr>
        <p:spPr>
          <a:xfrm>
            <a:off x="500034" y="3214686"/>
            <a:ext cx="2143140" cy="396000"/>
          </a:xfrm>
          <a:prstGeom prst="rect">
            <a:avLst/>
          </a:prstGeom>
          <a:solidFill>
            <a:srgbClr val="CCECFF"/>
          </a:solidFill>
        </p:spPr>
        <p:txBody>
          <a:bodyPr rtlCol="0" wrap="square">
            <a:spAutoFit/>
          </a:bodyPr>
          <a:lstStyle/>
          <a:p>
            <a:r>
              <a:rPr dirty="0" lang="uk-UA" smtClean="0" sz="2400"/>
              <a:t>благословенне</a:t>
            </a:r>
            <a:endParaRPr dirty="0" lang="ru-RU" sz="2400"/>
          </a:p>
        </p:txBody>
      </p:sp>
      <p:sp>
        <p:nvSpPr>
          <p:cNvPr id="10" name="TextBox 9"/>
          <p:cNvSpPr txBox="1"/>
          <p:nvPr/>
        </p:nvSpPr>
        <p:spPr>
          <a:xfrm>
            <a:off x="6286512" y="1714488"/>
            <a:ext cx="1000132" cy="396000"/>
          </a:xfrm>
          <a:prstGeom prst="rect">
            <a:avLst/>
          </a:prstGeom>
          <a:solidFill>
            <a:srgbClr val="FFCCCC"/>
          </a:solidFill>
        </p:spPr>
        <p:txBody>
          <a:bodyPr rtlCol="0" wrap="square">
            <a:spAutoFit/>
          </a:bodyPr>
          <a:lstStyle/>
          <a:p>
            <a:r>
              <a:rPr dirty="0" lang="uk-UA" smtClean="0" sz="2400"/>
              <a:t>добрі</a:t>
            </a:r>
            <a:endParaRPr dirty="0" lang="ru-RU" sz="2400"/>
          </a:p>
        </p:txBody>
      </p:sp>
      <p:sp>
        <p:nvSpPr>
          <p:cNvPr id="11" name="TextBox 10"/>
          <p:cNvSpPr txBox="1"/>
          <p:nvPr/>
        </p:nvSpPr>
        <p:spPr>
          <a:xfrm>
            <a:off x="4857752" y="2857496"/>
            <a:ext cx="1500198" cy="396000"/>
          </a:xfrm>
          <a:prstGeom prst="rect">
            <a:avLst/>
          </a:prstGeom>
          <a:solidFill>
            <a:srgbClr val="FFCCCC"/>
          </a:solidFill>
        </p:spPr>
        <p:txBody>
          <a:bodyPr rtlCol="0" wrap="square">
            <a:spAutoFit/>
          </a:bodyPr>
          <a:lstStyle/>
          <a:p>
            <a:r>
              <a:rPr dirty="0" lang="uk-UA" smtClean="0" sz="2400"/>
              <a:t>безмежну</a:t>
            </a:r>
            <a:endParaRPr dirty="0" lang="ru-RU" sz="2400"/>
          </a:p>
        </p:txBody>
      </p:sp>
      <p:sp>
        <p:nvSpPr>
          <p:cNvPr id="12" name="TextBox 11"/>
          <p:cNvSpPr txBox="1"/>
          <p:nvPr/>
        </p:nvSpPr>
        <p:spPr>
          <a:xfrm>
            <a:off x="500034" y="5357826"/>
            <a:ext cx="1000132" cy="432000"/>
          </a:xfrm>
          <a:prstGeom prst="rect">
            <a:avLst/>
          </a:prstGeom>
          <a:solidFill>
            <a:srgbClr val="FFFFCC"/>
          </a:solidFill>
        </p:spPr>
        <p:txBody>
          <a:bodyPr rtlCol="0" wrap="square">
            <a:spAutoFit/>
          </a:bodyPr>
          <a:lstStyle/>
          <a:p>
            <a:r>
              <a:rPr dirty="0" lang="uk-UA" smtClean="0" sz="2400"/>
              <a:t>мудре</a:t>
            </a:r>
            <a:endParaRPr dirty="0" lang="ru-RU" sz="2400"/>
          </a:p>
        </p:txBody>
      </p:sp>
      <p:sp>
        <p:nvSpPr>
          <p:cNvPr id="13" name="TextBox 12"/>
          <p:cNvSpPr txBox="1"/>
          <p:nvPr/>
        </p:nvSpPr>
        <p:spPr>
          <a:xfrm>
            <a:off x="6286512" y="4214818"/>
            <a:ext cx="1428760" cy="396000"/>
          </a:xfrm>
          <a:prstGeom prst="rect">
            <a:avLst/>
          </a:prstGeom>
          <a:solidFill>
            <a:srgbClr val="CCFF99"/>
          </a:solidFill>
        </p:spPr>
        <p:txBody>
          <a:bodyPr rtlCol="0" wrap="square">
            <a:spAutoFit/>
          </a:bodyPr>
          <a:lstStyle/>
          <a:p>
            <a:r>
              <a:rPr dirty="0" lang="uk-UA" smtClean="0" sz="2400"/>
              <a:t>найкращі</a:t>
            </a:r>
            <a:endParaRPr dirty="0" lang="ru-RU" sz="2400"/>
          </a:p>
        </p:txBody>
      </p:sp>
      <p:sp>
        <p:nvSpPr>
          <p:cNvPr id="15" name="TextBox 14"/>
          <p:cNvSpPr txBox="1"/>
          <p:nvPr/>
        </p:nvSpPr>
        <p:spPr>
          <a:xfrm>
            <a:off x="6072198" y="4572008"/>
            <a:ext cx="1857388" cy="396000"/>
          </a:xfrm>
          <a:prstGeom prst="rect">
            <a:avLst/>
          </a:prstGeom>
          <a:solidFill>
            <a:srgbClr val="CCFF99"/>
          </a:solidFill>
        </p:spPr>
        <p:txBody>
          <a:bodyPr rtlCol="0" wrap="square">
            <a:spAutoFit/>
          </a:bodyPr>
          <a:lstStyle/>
          <a:p>
            <a:r>
              <a:rPr dirty="0" lang="uk-UA" smtClean="0" sz="2400"/>
              <a:t>українських</a:t>
            </a:r>
            <a:endParaRPr dirty="0" lang="ru-RU" sz="2400"/>
          </a:p>
        </p:txBody>
      </p:sp>
      <p:pic>
        <p:nvPicPr>
          <p:cNvPr descr="http://zoohall.com.ua/uploads/posts/2012-06/1340026525_ukrainskii-ornament-7.jpg" id="16" name="Picture 2"/>
          <p:cNvPicPr>
            <a:picLocks noChangeArrowheads="1" noChangeAspect="1"/>
          </p:cNvPicPr>
          <p:nvPr/>
        </p:nvPicPr>
        <p:blipFill>
          <a:blip cstate="print" r:embed="rId3"/>
          <a:stretch>
            <a:fillRect/>
          </a:stretch>
        </p:blipFill>
        <p:spPr bwMode="auto">
          <a:xfrm rot="10800000">
            <a:off x="-1" y="6357958"/>
            <a:ext cx="3079603" cy="500042"/>
          </a:xfrm>
          <a:prstGeom prst="rect">
            <a:avLst/>
          </a:prstGeom>
          <a:noFill/>
        </p:spPr>
      </p:pic>
      <p:pic>
        <p:nvPicPr>
          <p:cNvPr descr="http://zoohall.com.ua/uploads/posts/2012-06/1340026525_ukrainskii-ornament-7.jpg" id="17" name="Picture 2"/>
          <p:cNvPicPr>
            <a:picLocks noChangeArrowheads="1" noChangeAspect="1"/>
          </p:cNvPicPr>
          <p:nvPr/>
        </p:nvPicPr>
        <p:blipFill>
          <a:blip cstate="print" r:embed="rId3"/>
          <a:stretch>
            <a:fillRect/>
          </a:stretch>
        </p:blipFill>
        <p:spPr bwMode="auto">
          <a:xfrm rot="10800000">
            <a:off x="3071802" y="6357958"/>
            <a:ext cx="3079603" cy="500042"/>
          </a:xfrm>
          <a:prstGeom prst="rect">
            <a:avLst/>
          </a:prstGeom>
          <a:noFill/>
        </p:spPr>
      </p:pic>
      <p:pic>
        <p:nvPicPr>
          <p:cNvPr descr="http://zoohall.com.ua/uploads/posts/2012-06/1340026525_ukrainskii-ornament-7.jpg" id="18" name="Picture 2"/>
          <p:cNvPicPr>
            <a:picLocks noChangeArrowheads="1" noChangeAspect="1"/>
          </p:cNvPicPr>
          <p:nvPr/>
        </p:nvPicPr>
        <p:blipFill>
          <a:blip cstate="print" r:embed="rId3"/>
          <a:srcRect l="2573"/>
          <a:stretch>
            <a:fillRect/>
          </a:stretch>
        </p:blipFill>
        <p:spPr bwMode="auto">
          <a:xfrm rot="10800000">
            <a:off x="6143635" y="6357958"/>
            <a:ext cx="3000364" cy="500042"/>
          </a:xfrm>
          <a:prstGeom prst="rect">
            <a:avLst/>
          </a:prstGeom>
          <a:noFill/>
        </p:spPr>
      </p:pic>
      <p:sp>
        <p:nvSpPr>
          <p:cNvPr id="19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00108"/>
          </a:xfrm>
        </p:spPr>
        <p:txBody>
          <a:bodyPr>
            <a:noAutofit/>
          </a:bodyPr>
          <a:lstStyle/>
          <a:p>
            <a:r>
              <a:rPr b="1" dirty="0" lang="uk-UA" smtClean="0" sz="3200">
                <a:solidFill>
                  <a:srgbClr val="C00000"/>
                </a:solidFill>
              </a:rPr>
              <a:t>Вправа </a:t>
            </a:r>
            <a:r>
              <a:rPr b="1" dirty="0" err="1" lang="uk-UA" smtClean="0" sz="3200">
                <a:solidFill>
                  <a:srgbClr val="C00000"/>
                </a:solidFill>
              </a:rPr>
              <a:t>“Лексичне</a:t>
            </a:r>
            <a:r>
              <a:rPr b="1" dirty="0" lang="uk-UA" smtClean="0" sz="3200">
                <a:solidFill>
                  <a:srgbClr val="C00000"/>
                </a:solidFill>
              </a:rPr>
              <a:t> </a:t>
            </a:r>
            <a:r>
              <a:rPr b="1" dirty="0" err="1" lang="uk-UA" smtClean="0" sz="3200">
                <a:solidFill>
                  <a:srgbClr val="C00000"/>
                </a:solidFill>
              </a:rPr>
              <a:t>моделювання</a:t>
            </a:r>
            <a:r>
              <a:rPr b="1" dirty="0" err="1" lang="uk-UA" smtClean="0" sz="3200">
                <a:solidFill>
                  <a:srgbClr val="C00000"/>
                </a:solidFill>
              </a:rPr>
              <a:t>”</a:t>
            </a:r>
            <a:r>
              <a:rPr b="1" dirty="0" lang="uk-UA" smtClean="0" sz="3200">
                <a:solidFill>
                  <a:srgbClr val="C00000"/>
                </a:solidFill>
              </a:rPr>
              <a:t> </a:t>
            </a:r>
            <a:r>
              <a:rPr b="1" dirty="0" lang="uk-UA" smtClean="0" sz="3200">
                <a:solidFill>
                  <a:srgbClr val="C00000"/>
                </a:solidFill>
              </a:rPr>
              <a:t/>
            </a:r>
            <a:br>
              <a:rPr b="1" dirty="0" lang="uk-UA" smtClean="0" sz="3200">
                <a:solidFill>
                  <a:srgbClr val="C00000"/>
                </a:solidFill>
              </a:rPr>
            </a:br>
            <a:r>
              <a:rPr b="1" dirty="0" lang="uk-UA" smtClean="0" sz="3200">
                <a:solidFill>
                  <a:srgbClr val="C00000"/>
                </a:solidFill>
              </a:rPr>
              <a:t>Робота в групах</a:t>
            </a:r>
            <a:endParaRPr b="1" dirty="0" lang="ru-RU" sz="320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 id="7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grpId="0" id="8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 id="1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grpId="0" id="11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 id="13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grpId="0" id="14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 id="16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grpId="0" id="17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 id="19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grpId="0" id="20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 id="22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animBg="1" grpId="0" spid="9"/>
      <p:bldP animBg="1" grpId="0" spid="10"/>
      <p:bldP animBg="1" grpId="0" spid="11"/>
      <p:bldP animBg="1" grpId="0" spid="12"/>
      <p:bldP animBg="1" grpId="0" spid="13"/>
      <p:bldP animBg="1" grpId="0" spid="15"/>
    </p:bldLst>
  </p:timing>
</p:sld>
</file>

<file path=ppt/slides/slide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85729"/>
            <a:ext cx="8229600" cy="5429288"/>
          </a:xfrm>
        </p:spPr>
        <p:txBody>
          <a:bodyPr>
            <a:normAutofit fontScale="92500" lnSpcReduction="10000"/>
          </a:bodyPr>
          <a:lstStyle/>
          <a:p>
            <a:r>
              <a:rPr dirty="0" lang="uk-UA" smtClean="0"/>
              <a:t>Із давніх-давен зверталося і звертається людство в піснях і молитвах, віршах і поемах до своєї берегині – до матері, уславлюючи її благословенне ім’я. Мати дарує людині життя, надихає на добрі справи, віддає все, що має: тепло своєї душі, своє серце і безмежну любов. Її колискові супроводжують нас протягом всього життя, а мудре слово допомагає долати труднощі. Саме цьому образові присвячені найкращі твори відомих українських митців:   Т. Шевченка і Лесі Українки, В. Симоненка і     А. Малишка.</a:t>
            </a:r>
            <a:endParaRPr dirty="0" lang="ru-RU" smtClean="0"/>
          </a:p>
          <a:p>
            <a:endParaRPr dirty="0" lang="ru-RU"/>
          </a:p>
        </p:txBody>
      </p:sp>
      <p:pic>
        <p:nvPicPr>
          <p:cNvPr descr="http://zoohall.com.ua/uploads/posts/2012-06/1340026525_ukrainskii-ornament-7.jpg" id="6" name="Picture 2"/>
          <p:cNvPicPr>
            <a:picLocks noChangeArrowheads="1" noChangeAspect="1"/>
          </p:cNvPicPr>
          <p:nvPr/>
        </p:nvPicPr>
        <p:blipFill>
          <a:blip r:embed="rId2"/>
          <a:srcRect b="316"/>
          <a:stretch>
            <a:fillRect/>
          </a:stretch>
        </p:blipFill>
        <p:spPr bwMode="auto">
          <a:xfrm rot="10800000">
            <a:off x="0" y="5373268"/>
            <a:ext cx="9144000" cy="14847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364</TotalTime>
  <Words>841</Words>
  <Application>Microsoft Office PowerPoint</Application>
  <PresentationFormat>Экран (4:3)</PresentationFormat>
  <Paragraphs>125</Paragraphs>
  <Slides>26</Slides>
  <Notes>1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Тема Office</vt:lpstr>
      <vt:lpstr>Узагальнення і систематизація  знань  з теми</vt:lpstr>
      <vt:lpstr>Слайд 2</vt:lpstr>
      <vt:lpstr>Слайд 3</vt:lpstr>
      <vt:lpstr>ПРИКМЕТНИК</vt:lpstr>
      <vt:lpstr>Мета:</vt:lpstr>
      <vt:lpstr>Слайд 6</vt:lpstr>
      <vt:lpstr>Слайд 7</vt:lpstr>
      <vt:lpstr>Вправа “Лексичне моделювання”  Робота в групах</vt:lpstr>
      <vt:lpstr>Слайд 9</vt:lpstr>
      <vt:lpstr>Вправа “Літературна мозаїка” Прочитати вірш, назвати прикметники,   що вживаються у вірші, яка ї роль? Зробити морфологічний розбір виділеного прикметника 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Вправа “Граматичне редагування” Фронтальна робота  Виправити помилки та записати правильно форми прикметників</vt:lpstr>
      <vt:lpstr>Слайд 19</vt:lpstr>
      <vt:lpstr>Слайд 20</vt:lpstr>
      <vt:lpstr>Орфографічна хвилинка</vt:lpstr>
      <vt:lpstr>Слайд 22</vt:lpstr>
      <vt:lpstr>Слайд 23</vt:lpstr>
      <vt:lpstr>Слайд 24</vt:lpstr>
      <vt:lpstr>Гра “Хто швидше” Кросворд “Чарівні клітини”</vt:lpstr>
      <vt:lpstr>Слайд 26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olga</dc:creator>
  <cp:lastModifiedBy>User</cp:lastModifiedBy>
  <cp:revision>47</cp:revision>
  <dcterms:created xsi:type="dcterms:W3CDTF">2016-03-09T09:22:13Z</dcterms:created>
  <dcterms:modified xsi:type="dcterms:W3CDTF">2016-03-22T09:58:24Z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604951</vt:lpwstr>
  </property>
  <property fmtid="{D5CDD505-2E9C-101B-9397-08002B2CF9AE}" name="NXPowerLiteVersion" pid="3">
    <vt:lpwstr>D4.1.4</vt:lpwstr>
  </property>
</Properties>
</file>