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0" r:id="rId3"/>
    <p:sldId id="281" r:id="rId4"/>
    <p:sldId id="293" r:id="rId5"/>
    <p:sldId id="284" r:id="rId6"/>
    <p:sldId id="295" r:id="rId7"/>
    <p:sldId id="286" r:id="rId8"/>
    <p:sldId id="287" r:id="rId9"/>
    <p:sldId id="288" r:id="rId10"/>
    <p:sldId id="296" r:id="rId11"/>
    <p:sldId id="292" r:id="rId12"/>
    <p:sldId id="272" r:id="rId13"/>
    <p:sldId id="273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2" autoAdjust="0"/>
    <p:restoredTop sz="94622" autoAdjust="0"/>
  </p:normalViewPr>
  <p:slideViewPr>
    <p:cSldViewPr>
      <p:cViewPr varScale="1">
        <p:scale>
          <a:sx n="61" d="100"/>
          <a:sy n="61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15E558-4588-4ECA-A016-6A224AE91261}" type="doc">
      <dgm:prSet loTypeId="urn:microsoft.com/office/officeart/2005/8/layout/default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2B6D4A36-35D4-4A24-B564-D883CCC48359}">
      <dgm:prSet phldrT="[Текст]"/>
      <dgm:spPr/>
      <dgm:t>
        <a:bodyPr/>
        <a:lstStyle/>
        <a:p>
          <a:r>
            <a:rPr lang="uk-UA" dirty="0" smtClean="0"/>
            <a:t>Дієслово ІІІ особи множини дійсного способу теперішнього часу</a:t>
          </a:r>
          <a:endParaRPr lang="ru-RU" dirty="0"/>
        </a:p>
      </dgm:t>
    </dgm:pt>
    <dgm:pt modelId="{79A39421-C8DD-430F-BCB3-4C636D0ACFDA}" type="parTrans" cxnId="{0E735761-C705-4E1F-8FB9-FF38570442C2}">
      <dgm:prSet/>
      <dgm:spPr/>
      <dgm:t>
        <a:bodyPr/>
        <a:lstStyle/>
        <a:p>
          <a:endParaRPr lang="ru-RU"/>
        </a:p>
      </dgm:t>
    </dgm:pt>
    <dgm:pt modelId="{849C020E-1A2F-4B9F-B3CA-5FFCE6739AEC}" type="sibTrans" cxnId="{0E735761-C705-4E1F-8FB9-FF38570442C2}">
      <dgm:prSet/>
      <dgm:spPr/>
      <dgm:t>
        <a:bodyPr/>
        <a:lstStyle/>
        <a:p>
          <a:endParaRPr lang="ru-RU"/>
        </a:p>
      </dgm:t>
    </dgm:pt>
    <dgm:pt modelId="{A7DA50F8-DF88-4342-8657-34121F465036}">
      <dgm:prSet phldrT="[Текст]"/>
      <dgm:spPr/>
      <dgm:t>
        <a:bodyPr/>
        <a:lstStyle/>
        <a:p>
          <a:r>
            <a:rPr lang="uk-UA" dirty="0" smtClean="0"/>
            <a:t>Дієслово ІІІ особи множини дійсного способу майбутнього часу</a:t>
          </a:r>
          <a:endParaRPr lang="ru-RU" dirty="0"/>
        </a:p>
      </dgm:t>
    </dgm:pt>
    <dgm:pt modelId="{29BF4594-39A6-4A9E-BD7D-586E73F33016}" type="parTrans" cxnId="{173CCCB7-CD9E-448C-8D1B-C60B9A6184C6}">
      <dgm:prSet/>
      <dgm:spPr/>
      <dgm:t>
        <a:bodyPr/>
        <a:lstStyle/>
        <a:p>
          <a:endParaRPr lang="ru-RU"/>
        </a:p>
      </dgm:t>
    </dgm:pt>
    <dgm:pt modelId="{4B1FE60D-C024-4E76-84F2-82FA0032B314}" type="sibTrans" cxnId="{173CCCB7-CD9E-448C-8D1B-C60B9A6184C6}">
      <dgm:prSet/>
      <dgm:spPr/>
      <dgm:t>
        <a:bodyPr/>
        <a:lstStyle/>
        <a:p>
          <a:endParaRPr lang="ru-RU"/>
        </a:p>
      </dgm:t>
    </dgm:pt>
    <dgm:pt modelId="{031442C9-BFEF-42F9-ADE4-0392CBEA1AB0}">
      <dgm:prSet/>
      <dgm:spPr/>
      <dgm:t>
        <a:bodyPr/>
        <a:lstStyle/>
        <a:p>
          <a:r>
            <a:rPr lang="uk-UA" dirty="0" smtClean="0"/>
            <a:t>Дієслово ІІІ особи множини дійсного способу</a:t>
          </a:r>
        </a:p>
        <a:p>
          <a:r>
            <a:rPr lang="uk-UA" dirty="0" smtClean="0"/>
            <a:t>минулого часу  </a:t>
          </a:r>
          <a:endParaRPr lang="ru-RU" dirty="0"/>
        </a:p>
      </dgm:t>
    </dgm:pt>
    <dgm:pt modelId="{97E50EC6-26E5-4B4E-B420-6C9D9F03181F}" type="parTrans" cxnId="{F89132B2-D394-48BD-9C43-858C58EBFE62}">
      <dgm:prSet/>
      <dgm:spPr/>
      <dgm:t>
        <a:bodyPr/>
        <a:lstStyle/>
        <a:p>
          <a:endParaRPr lang="ru-RU"/>
        </a:p>
      </dgm:t>
    </dgm:pt>
    <dgm:pt modelId="{E07BED11-1AC7-43C3-AE10-D9CDF3FFE092}" type="sibTrans" cxnId="{F89132B2-D394-48BD-9C43-858C58EBFE62}">
      <dgm:prSet/>
      <dgm:spPr/>
      <dgm:t>
        <a:bodyPr/>
        <a:lstStyle/>
        <a:p>
          <a:endParaRPr lang="ru-RU"/>
        </a:p>
      </dgm:t>
    </dgm:pt>
    <dgm:pt modelId="{0FFD0C4B-48E3-4A84-9B14-83351FCFE34F}" type="pres">
      <dgm:prSet presAssocID="{AE15E558-4588-4ECA-A016-6A224AE9126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C615A9-E44C-41D3-9FDD-6F9681B25585}" type="pres">
      <dgm:prSet presAssocID="{2B6D4A36-35D4-4A24-B564-D883CCC4835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29441B-E466-4A9B-BD98-39F917FF57F7}" type="pres">
      <dgm:prSet presAssocID="{849C020E-1A2F-4B9F-B3CA-5FFCE6739AEC}" presName="sibTrans" presStyleCnt="0"/>
      <dgm:spPr/>
    </dgm:pt>
    <dgm:pt modelId="{CAE87E28-D947-4E09-A43A-CE4840E2F20A}" type="pres">
      <dgm:prSet presAssocID="{A7DA50F8-DF88-4342-8657-34121F46503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8E959-9937-466C-9C1D-331AB04B5631}" type="pres">
      <dgm:prSet presAssocID="{4B1FE60D-C024-4E76-84F2-82FA0032B314}" presName="sibTrans" presStyleCnt="0"/>
      <dgm:spPr/>
    </dgm:pt>
    <dgm:pt modelId="{26250E6E-4D29-499B-A5B4-8E3B015DDCB0}" type="pres">
      <dgm:prSet presAssocID="{031442C9-BFEF-42F9-ADE4-0392CBEA1AB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735761-C705-4E1F-8FB9-FF38570442C2}" srcId="{AE15E558-4588-4ECA-A016-6A224AE91261}" destId="{2B6D4A36-35D4-4A24-B564-D883CCC48359}" srcOrd="0" destOrd="0" parTransId="{79A39421-C8DD-430F-BCB3-4C636D0ACFDA}" sibTransId="{849C020E-1A2F-4B9F-B3CA-5FFCE6739AEC}"/>
    <dgm:cxn modelId="{173CCCB7-CD9E-448C-8D1B-C60B9A6184C6}" srcId="{AE15E558-4588-4ECA-A016-6A224AE91261}" destId="{A7DA50F8-DF88-4342-8657-34121F465036}" srcOrd="1" destOrd="0" parTransId="{29BF4594-39A6-4A9E-BD7D-586E73F33016}" sibTransId="{4B1FE60D-C024-4E76-84F2-82FA0032B314}"/>
    <dgm:cxn modelId="{1BB0C76A-8F08-45F6-8C20-3ED6B22D6989}" type="presOf" srcId="{2B6D4A36-35D4-4A24-B564-D883CCC48359}" destId="{8FC615A9-E44C-41D3-9FDD-6F9681B25585}" srcOrd="0" destOrd="0" presId="urn:microsoft.com/office/officeart/2005/8/layout/default"/>
    <dgm:cxn modelId="{F89132B2-D394-48BD-9C43-858C58EBFE62}" srcId="{AE15E558-4588-4ECA-A016-6A224AE91261}" destId="{031442C9-BFEF-42F9-ADE4-0392CBEA1AB0}" srcOrd="2" destOrd="0" parTransId="{97E50EC6-26E5-4B4E-B420-6C9D9F03181F}" sibTransId="{E07BED11-1AC7-43C3-AE10-D9CDF3FFE092}"/>
    <dgm:cxn modelId="{E779EDF9-A552-43DC-B990-6856FA1620B2}" type="presOf" srcId="{031442C9-BFEF-42F9-ADE4-0392CBEA1AB0}" destId="{26250E6E-4D29-499B-A5B4-8E3B015DDCB0}" srcOrd="0" destOrd="0" presId="urn:microsoft.com/office/officeart/2005/8/layout/default"/>
    <dgm:cxn modelId="{736162B3-F8DB-46EA-91AD-085D450F1855}" type="presOf" srcId="{AE15E558-4588-4ECA-A016-6A224AE91261}" destId="{0FFD0C4B-48E3-4A84-9B14-83351FCFE34F}" srcOrd="0" destOrd="0" presId="urn:microsoft.com/office/officeart/2005/8/layout/default"/>
    <dgm:cxn modelId="{1FA9DCD8-87E9-4259-B88C-56529EDBDACF}" type="presOf" srcId="{A7DA50F8-DF88-4342-8657-34121F465036}" destId="{CAE87E28-D947-4E09-A43A-CE4840E2F20A}" srcOrd="0" destOrd="0" presId="urn:microsoft.com/office/officeart/2005/8/layout/default"/>
    <dgm:cxn modelId="{1B227A47-E5EF-4804-9D2B-85D36276192E}" type="presParOf" srcId="{0FFD0C4B-48E3-4A84-9B14-83351FCFE34F}" destId="{8FC615A9-E44C-41D3-9FDD-6F9681B25585}" srcOrd="0" destOrd="0" presId="urn:microsoft.com/office/officeart/2005/8/layout/default"/>
    <dgm:cxn modelId="{E6881C23-5875-4191-A88E-DF50BB7B38E2}" type="presParOf" srcId="{0FFD0C4B-48E3-4A84-9B14-83351FCFE34F}" destId="{5929441B-E466-4A9B-BD98-39F917FF57F7}" srcOrd="1" destOrd="0" presId="urn:microsoft.com/office/officeart/2005/8/layout/default"/>
    <dgm:cxn modelId="{294304D2-C5F7-4AE7-8339-8E9390EF0140}" type="presParOf" srcId="{0FFD0C4B-48E3-4A84-9B14-83351FCFE34F}" destId="{CAE87E28-D947-4E09-A43A-CE4840E2F20A}" srcOrd="2" destOrd="0" presId="urn:microsoft.com/office/officeart/2005/8/layout/default"/>
    <dgm:cxn modelId="{512C5328-B4D4-47F9-B39A-1D2020BAB623}" type="presParOf" srcId="{0FFD0C4B-48E3-4A84-9B14-83351FCFE34F}" destId="{2C78E959-9937-466C-9C1D-331AB04B5631}" srcOrd="3" destOrd="0" presId="urn:microsoft.com/office/officeart/2005/8/layout/default"/>
    <dgm:cxn modelId="{22489EED-06B3-4EAD-98F9-5DCA0E065A85}" type="presParOf" srcId="{0FFD0C4B-48E3-4A84-9B14-83351FCFE34F}" destId="{26250E6E-4D29-499B-A5B4-8E3B015DDCB0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0087-746A-4B55-8F83-29D0D85C2A25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1A30A-87E8-441C-8666-F1EEF29BE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39D60-A491-464B-81E7-2CB7D9BD9AC9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3C87D-AF0F-4C9D-9BD6-CF25CBCBE0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1147-260C-4CC9-B0A3-C033B4EF2096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266D4-B9A8-410A-AE5C-90293D865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BDF84-52D6-45D6-9279-8A869365BEB4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2206F-4EF6-4EDF-AF7B-237C7FED49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8427D-8A4D-4F56-ACF6-FBBE59E4ABD8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8DAE1-EE87-4C96-9176-86F2AF65C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8CD7-3F9A-4458-91BF-9E1416804078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5C48B-FF9A-428E-A5CC-E9CD318DA1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E2CBA-72C5-4DFC-AB88-B2CB808FB0EC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DB82E-AFDB-4731-8E7F-D735473CE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4C421-985A-4761-9C1A-AA9A52C3E13E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E56A8-8594-4AF7-9C93-BE85B9A1C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ACA14-A397-4FA3-A8A6-4CE16DA0FBF4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707FB-065E-4ED4-8E04-1023ABF96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C6187-7D26-4D69-9A37-722E1D41CF8D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538A1-BA7D-4FB9-BC6E-A2695A319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09747-CFD4-4D41-98CA-820651BD602B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690B4-ACD6-4334-8D91-269FFA54FD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C7805E-904D-4D77-83A9-34116A7B496A}" type="datetimeFigureOut">
              <a:rPr lang="ru-RU"/>
              <a:pPr>
                <a:defRPr/>
              </a:pPr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99B112-D954-4EC8-A54A-9DD7F76191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.xvatit.com/index.php?title=%D0%A3%D0%BA%D1%80%D0%B0%D1%97%D0%BD%D1%81%D1%8C%D0%BA%D0%B0_%D0%BB%D1%96%D1%82%D0%B5%D1%80%D0%B0%D1%82%D1%83%D1%80%D0%B0_8_%D0%BA%D0%BB%D0%B0%D1%8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3315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-26988"/>
            <a:ext cx="9094787" cy="683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http://4.bp.blogspot.com/_RPI1fVj7uzU/TNGYEmnnO6I/AAAAAAAAAIo/sQqGtSvO0-o/s1600/%D1%83%D0%BA%D1%80%D0%B0%D0%B8%D0%BD%D1%81%D1%8C%D0%BA%D0%B8%D0%B9-fla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2924175"/>
            <a:ext cx="2201862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Box 6"/>
          <p:cNvSpPr txBox="1">
            <a:spLocks noChangeArrowheads="1"/>
          </p:cNvSpPr>
          <p:nvPr/>
        </p:nvSpPr>
        <p:spPr bwMode="auto">
          <a:xfrm>
            <a:off x="642910" y="1142984"/>
            <a:ext cx="4764115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Щоб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тобі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повністю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відкрилася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маєш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залюбленим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           (Олесь Гончар)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22531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13" y="19050"/>
            <a:ext cx="9094787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1476375" y="2636838"/>
            <a:ext cx="2108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/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900113" y="908050"/>
            <a:ext cx="7488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uk-UA"/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539750" y="893763"/>
            <a:ext cx="7632700" cy="5203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685800" algn="ctr"/>
            <a:r>
              <a:rPr lang="ru-RU" sz="2400" b="1"/>
              <a:t>Неозначено-особовими називаються односкладні речення, головний член яких означає дію, виконувану невизначеною особою.</a:t>
            </a:r>
            <a:endParaRPr lang="uk-UA" sz="2400" b="1"/>
          </a:p>
          <a:p>
            <a:pPr indent="685800" algn="ctr"/>
            <a:r>
              <a:rPr lang="ru-RU" sz="2400" i="1"/>
              <a:t>Виконавці дії в неозначено-особових реченнях не називаються з різних причин. Іноді вони не відомі ні за кількістю, ні за складом, а іноді не називаються свідомо, щоб зосередити увагу на самій дії.</a:t>
            </a:r>
            <a:br>
              <a:rPr lang="ru-RU" sz="2400" i="1"/>
            </a:br>
            <a:r>
              <a:rPr lang="ru-RU" sz="2400" i="1"/>
              <a:t>Означено-особові та неозначено-особові речення здебільшого </a:t>
            </a:r>
            <a:r>
              <a:rPr lang="ru-RU" sz="2400" b="1" i="1"/>
              <a:t>вживаються в художньому і розмовному стилях</a:t>
            </a:r>
            <a:r>
              <a:rPr lang="ru-RU" sz="2400" i="1"/>
              <a:t> мовлення.</a:t>
            </a:r>
            <a:endParaRPr lang="uk-UA" sz="2400" i="1"/>
          </a:p>
          <a:p>
            <a:pPr indent="685800" algn="ctr"/>
            <a:r>
              <a:rPr lang="ru-RU" sz="2400" i="1"/>
              <a:t> Вони допомагають уникнути небажаного повторення, створюють лаконічність, динамічність розповіді.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3555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"/>
            <a:ext cx="9094788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1071563" y="1000125"/>
            <a:ext cx="6929437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Times New Roman" pitchFamily="18" charset="0"/>
                <a:cs typeface="Times New Roman" pitchFamily="18" charset="0"/>
              </a:rPr>
              <a:t>       Мозковий штурм</a:t>
            </a:r>
            <a:endParaRPr lang="ru-RU" sz="4400">
              <a:latin typeface="Times New Roman" pitchFamily="18" charset="0"/>
              <a:cs typeface="Times New Roman" pitchFamily="18" charset="0"/>
            </a:endParaRPr>
          </a:p>
          <a:p>
            <a:endParaRPr lang="ru-RU" i="1">
              <a:latin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i="1">
                <a:latin typeface="Times New Roman" pitchFamily="18" charset="0"/>
                <a:cs typeface="Times New Roman" pitchFamily="18" charset="0"/>
              </a:rPr>
              <a:t>Чи будь-яке речення, у якому промовляється чи чується лише один головний член речення, є односкладним?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4579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13" y="0"/>
            <a:ext cx="9094787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827088" y="981075"/>
            <a:ext cx="6985000" cy="3046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/>
            <a:r>
              <a:rPr lang="ru-RU" sz="3200" b="1" dirty="0" err="1">
                <a:latin typeface="Times New Roman" pitchFamily="18" charset="0"/>
              </a:rPr>
              <a:t>Порівняйте</a:t>
            </a:r>
            <a:r>
              <a:rPr lang="ru-RU" sz="3200" b="1" dirty="0">
                <a:latin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</a:rPr>
              <a:t>речення</a:t>
            </a:r>
            <a:r>
              <a:rPr lang="ru-RU" sz="3200" b="1" dirty="0">
                <a:latin typeface="Times New Roman" pitchFamily="18" charset="0"/>
              </a:rPr>
              <a:t>.</a:t>
            </a:r>
            <a:r>
              <a:rPr lang="ru-RU" sz="3200" dirty="0">
                <a:latin typeface="Times New Roman" pitchFamily="18" charset="0"/>
              </a:rPr>
              <a:t> </a:t>
            </a:r>
          </a:p>
          <a:p>
            <a:pPr marL="342900" indent="-342900"/>
            <a:endParaRPr lang="ru-RU" sz="3200" dirty="0"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3200" i="1" dirty="0">
                <a:latin typeface="Times New Roman" pitchFamily="18" charset="0"/>
              </a:rPr>
              <a:t>Читаю </a:t>
            </a:r>
            <a:r>
              <a:rPr lang="ru-RU" sz="3200" i="1" dirty="0" err="1">
                <a:latin typeface="Times New Roman" pitchFamily="18" charset="0"/>
              </a:rPr>
              <a:t>цікаву</a:t>
            </a:r>
            <a:r>
              <a:rPr lang="ru-RU" sz="3200" i="1" dirty="0">
                <a:latin typeface="Times New Roman" pitchFamily="18" charset="0"/>
              </a:rPr>
              <a:t> книжку. </a:t>
            </a:r>
            <a:endParaRPr lang="en-US" sz="3200" i="1" dirty="0" smtClean="0">
              <a:latin typeface="Times New Roman" pitchFamily="18" charset="0"/>
            </a:endParaRPr>
          </a:p>
          <a:p>
            <a:pPr marL="342900" indent="-342900"/>
            <a:endParaRPr lang="ru-RU" sz="3200" i="1" dirty="0">
              <a:latin typeface="Times New Roman" pitchFamily="18" charset="0"/>
            </a:endParaRPr>
          </a:p>
          <a:p>
            <a:pPr marL="342900" indent="-342900"/>
            <a:endParaRPr lang="ru-RU" sz="3200" i="1" dirty="0">
              <a:latin typeface="Times New Roman" pitchFamily="18" charset="0"/>
            </a:endParaRPr>
          </a:p>
          <a:p>
            <a:pPr marL="342900" indent="-342900"/>
            <a:r>
              <a:rPr lang="ru-RU" sz="3200" i="1" dirty="0">
                <a:latin typeface="Times New Roman" pitchFamily="18" charset="0"/>
              </a:rPr>
              <a:t> 2. </a:t>
            </a:r>
            <a:r>
              <a:rPr lang="ru-RU" sz="3200" b="1" i="1" dirty="0">
                <a:latin typeface="Times New Roman" pitchFamily="18" charset="0"/>
                <a:hlinkClick r:id="rId3" tooltip="Українська література 8 клас"/>
              </a:rPr>
              <a:t>Прочитав</a:t>
            </a:r>
            <a:r>
              <a:rPr lang="ru-RU" sz="3200" i="1" dirty="0">
                <a:latin typeface="Times New Roman" pitchFamily="18" charset="0"/>
              </a:rPr>
              <a:t> </a:t>
            </a:r>
            <a:r>
              <a:rPr lang="ru-RU" sz="3200" i="1" dirty="0" err="1">
                <a:latin typeface="Times New Roman" pitchFamily="18" charset="0"/>
              </a:rPr>
              <a:t>цікаву</a:t>
            </a:r>
            <a:r>
              <a:rPr lang="ru-RU" sz="3200" i="1" dirty="0">
                <a:latin typeface="Times New Roman" pitchFamily="18" charset="0"/>
              </a:rPr>
              <a:t> книжку.</a:t>
            </a:r>
            <a:r>
              <a:rPr lang="uk-UA" dirty="0"/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5603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4788" cy="702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1042988" y="2513013"/>
            <a:ext cx="254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/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 flipH="1">
            <a:off x="1258888" y="1052513"/>
            <a:ext cx="6985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dirty="0"/>
              <a:t> </a:t>
            </a:r>
            <a:r>
              <a:rPr lang="en-US" dirty="0" smtClean="0"/>
              <a:t>                               </a:t>
            </a:r>
            <a:r>
              <a:rPr lang="ru-RU" sz="2400" b="1" dirty="0" err="1" smtClean="0"/>
              <a:t>Зверніть</a:t>
            </a:r>
            <a:r>
              <a:rPr lang="ru-RU" sz="2400" b="1" dirty="0" smtClean="0"/>
              <a:t> </a:t>
            </a:r>
            <a:r>
              <a:rPr lang="ru-RU" sz="2400" b="1" dirty="0" err="1"/>
              <a:t>увагу</a:t>
            </a:r>
            <a:r>
              <a:rPr lang="ru-RU" sz="2400" b="1" dirty="0"/>
              <a:t>!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Не </a:t>
            </a:r>
            <a:r>
              <a:rPr lang="ru-RU" sz="2400" dirty="0" err="1"/>
              <a:t>є</a:t>
            </a:r>
            <a:r>
              <a:rPr lang="ru-RU" sz="2400" dirty="0"/>
              <a:t> </a:t>
            </a:r>
            <a:r>
              <a:rPr lang="ru-RU" sz="2400" dirty="0" err="1"/>
              <a:t>односкладними</a:t>
            </a:r>
            <a:r>
              <a:rPr lang="ru-RU" sz="2400" dirty="0"/>
              <a:t> </a:t>
            </a:r>
            <a:r>
              <a:rPr lang="ru-RU" sz="2400" dirty="0" err="1"/>
              <a:t>речення</a:t>
            </a:r>
            <a:r>
              <a:rPr lang="ru-RU" sz="2400" dirty="0"/>
              <a:t>, у </a:t>
            </a:r>
            <a:r>
              <a:rPr lang="ru-RU" sz="2400" dirty="0" err="1"/>
              <a:t>яких</a:t>
            </a:r>
            <a:r>
              <a:rPr lang="ru-RU" sz="2400" dirty="0"/>
              <a:t> </a:t>
            </a:r>
            <a:r>
              <a:rPr lang="ru-RU" sz="2400" dirty="0" err="1"/>
              <a:t>присудки</a:t>
            </a:r>
            <a:r>
              <a:rPr lang="ru-RU" sz="2400" dirty="0"/>
              <a:t> </a:t>
            </a:r>
            <a:r>
              <a:rPr lang="ru-RU" sz="2400" dirty="0" err="1"/>
              <a:t>виражені</a:t>
            </a:r>
            <a:r>
              <a:rPr lang="ru-RU" sz="2400" dirty="0"/>
              <a:t> </a:t>
            </a:r>
            <a:r>
              <a:rPr lang="ru-RU" sz="2400" dirty="0" err="1"/>
              <a:t>дієсловом</a:t>
            </a:r>
            <a:r>
              <a:rPr lang="ru-RU" sz="2400" dirty="0"/>
              <a:t> </a:t>
            </a:r>
            <a:r>
              <a:rPr lang="ru-RU" sz="2400" dirty="0" err="1"/>
              <a:t>у</a:t>
            </a:r>
            <a:r>
              <a:rPr lang="ru-RU" sz="2400" dirty="0"/>
              <a:t> </a:t>
            </a:r>
            <a:r>
              <a:rPr lang="ru-RU" sz="2400" dirty="0" err="1"/>
              <a:t>формі</a:t>
            </a:r>
            <a:r>
              <a:rPr lang="ru-RU" sz="2400" dirty="0"/>
              <a:t> 3-ї особи </a:t>
            </a:r>
            <a:r>
              <a:rPr lang="ru-RU" sz="2400" dirty="0" err="1"/>
              <a:t>однини</a:t>
            </a:r>
            <a:r>
              <a:rPr lang="ru-RU" sz="2400" dirty="0"/>
              <a:t> </a:t>
            </a:r>
            <a:r>
              <a:rPr lang="ru-RU" sz="2400" dirty="0" err="1"/>
              <a:t>теперішнього</a:t>
            </a:r>
            <a:r>
              <a:rPr lang="ru-RU" sz="2400" dirty="0"/>
              <a:t> </a:t>
            </a:r>
            <a:r>
              <a:rPr lang="ru-RU" sz="2400" dirty="0" err="1"/>
              <a:t>й</a:t>
            </a:r>
            <a:r>
              <a:rPr lang="ru-RU" sz="2400" dirty="0"/>
              <a:t> </a:t>
            </a:r>
            <a:r>
              <a:rPr lang="ru-RU" sz="2400" dirty="0" err="1"/>
              <a:t>майбутнього</a:t>
            </a:r>
            <a:r>
              <a:rPr lang="ru-RU" sz="2400" dirty="0"/>
              <a:t> часу </a:t>
            </a:r>
            <a:r>
              <a:rPr lang="ru-RU" sz="2400" dirty="0" err="1"/>
              <a:t>або</a:t>
            </a:r>
            <a:r>
              <a:rPr lang="ru-RU" sz="2400" dirty="0"/>
              <a:t> у </a:t>
            </a:r>
            <a:r>
              <a:rPr lang="ru-RU" sz="2400" dirty="0" err="1"/>
              <a:t>формі</a:t>
            </a:r>
            <a:r>
              <a:rPr lang="ru-RU" sz="2400" dirty="0"/>
              <a:t> </a:t>
            </a:r>
            <a:r>
              <a:rPr lang="ru-RU" sz="2400" dirty="0" err="1"/>
              <a:t>однини</a:t>
            </a:r>
            <a:r>
              <a:rPr lang="ru-RU" sz="2400" dirty="0"/>
              <a:t> </a:t>
            </a:r>
            <a:r>
              <a:rPr lang="ru-RU" sz="2400" dirty="0" err="1"/>
              <a:t>минулого</a:t>
            </a:r>
            <a:r>
              <a:rPr lang="ru-RU" sz="2400" dirty="0"/>
              <a:t> часу </a:t>
            </a:r>
            <a:r>
              <a:rPr lang="ru-RU" sz="2400" dirty="0" err="1"/>
              <a:t>дійсного</a:t>
            </a:r>
            <a:r>
              <a:rPr lang="ru-RU" sz="2400" dirty="0"/>
              <a:t> </a:t>
            </a:r>
            <a:r>
              <a:rPr lang="ru-RU" sz="2400" dirty="0" err="1"/>
              <a:t>й</a:t>
            </a:r>
            <a:r>
              <a:rPr lang="ru-RU" sz="2400" dirty="0"/>
              <a:t> </a:t>
            </a:r>
            <a:r>
              <a:rPr lang="ru-RU" sz="2400" dirty="0" err="1"/>
              <a:t>умовного</a:t>
            </a:r>
            <a:r>
              <a:rPr lang="ru-RU" sz="2400" dirty="0"/>
              <a:t> способу. </a:t>
            </a:r>
          </a:p>
          <a:p>
            <a:r>
              <a:rPr lang="ru-RU" sz="2400" dirty="0" err="1"/>
              <a:t>Це</a:t>
            </a:r>
            <a:r>
              <a:rPr lang="ru-RU" sz="2400" dirty="0"/>
              <a:t> </a:t>
            </a:r>
            <a:r>
              <a:rPr lang="ru-RU" sz="2400" dirty="0" err="1"/>
              <a:t>двоскладні</a:t>
            </a:r>
            <a:r>
              <a:rPr lang="ru-RU" sz="2400" dirty="0"/>
              <a:t> </a:t>
            </a:r>
            <a:r>
              <a:rPr lang="ru-RU" sz="2400" dirty="0" err="1"/>
              <a:t>речення</a:t>
            </a:r>
            <a:r>
              <a:rPr lang="ru-RU" sz="2400" dirty="0"/>
              <a:t> </a:t>
            </a:r>
            <a:r>
              <a:rPr lang="ru-RU" sz="2400" dirty="0" err="1"/>
              <a:t>з</a:t>
            </a:r>
            <a:r>
              <a:rPr lang="ru-RU" sz="2400" dirty="0"/>
              <a:t> </a:t>
            </a:r>
            <a:r>
              <a:rPr lang="ru-RU" sz="2400" dirty="0" err="1"/>
              <a:t>пропущеним</a:t>
            </a:r>
            <a:r>
              <a:rPr lang="ru-RU" sz="2400" dirty="0"/>
              <a:t> </a:t>
            </a:r>
            <a:r>
              <a:rPr lang="ru-RU" sz="2400" dirty="0" err="1"/>
              <a:t>підметом</a:t>
            </a:r>
            <a:r>
              <a:rPr lang="ru-RU" sz="2400" dirty="0"/>
              <a:t>, </a:t>
            </a:r>
            <a:r>
              <a:rPr lang="ru-RU" sz="2400" dirty="0" err="1"/>
              <a:t>який</a:t>
            </a:r>
            <a:r>
              <a:rPr lang="ru-RU" sz="2400" dirty="0"/>
              <a:t> </a:t>
            </a:r>
            <a:r>
              <a:rPr lang="ru-RU" sz="2400" dirty="0" err="1"/>
              <a:t>відновлюється</a:t>
            </a:r>
            <a:r>
              <a:rPr lang="ru-RU" sz="2400" dirty="0"/>
              <a:t> </a:t>
            </a:r>
            <a:r>
              <a:rPr lang="ru-RU" sz="2400" dirty="0" err="1"/>
              <a:t>з</a:t>
            </a:r>
            <a:r>
              <a:rPr lang="ru-RU" sz="2400" dirty="0"/>
              <a:t> контексту. </a:t>
            </a:r>
            <a:r>
              <a:rPr lang="ru-RU" sz="2400" dirty="0" err="1"/>
              <a:t>наприклад</a:t>
            </a:r>
            <a:r>
              <a:rPr lang="ru-RU" sz="2400" dirty="0"/>
              <a:t>: </a:t>
            </a:r>
          </a:p>
          <a:p>
            <a:endParaRPr lang="ru-RU" sz="2400" dirty="0"/>
          </a:p>
          <a:p>
            <a:r>
              <a:rPr lang="ru-RU" sz="2400" dirty="0"/>
              <a:t>1</a:t>
            </a:r>
            <a:r>
              <a:rPr lang="ru-RU" sz="2400" b="1" dirty="0"/>
              <a:t>. </a:t>
            </a:r>
            <a:r>
              <a:rPr lang="ru-RU" sz="2400" b="1" i="1" dirty="0"/>
              <a:t>Дивиться </a:t>
            </a:r>
            <a:r>
              <a:rPr lang="ru-RU" sz="2400" b="1" i="1" dirty="0" err="1"/>
              <a:t>цікавий</a:t>
            </a:r>
            <a:r>
              <a:rPr lang="ru-RU" sz="2400" b="1" i="1" dirty="0"/>
              <a:t> </a:t>
            </a:r>
            <a:r>
              <a:rPr lang="ru-RU" sz="2400" b="1" i="1" dirty="0" err="1"/>
              <a:t>фільм</a:t>
            </a:r>
            <a:r>
              <a:rPr lang="ru-RU" sz="2400" b="1" i="1" dirty="0"/>
              <a:t>. </a:t>
            </a:r>
          </a:p>
          <a:p>
            <a:r>
              <a:rPr lang="ru-RU" sz="2400" b="1" i="1" dirty="0"/>
              <a:t>2. </a:t>
            </a:r>
            <a:r>
              <a:rPr lang="ru-RU" sz="2400" b="1" i="1" dirty="0" err="1"/>
              <a:t>Дивився</a:t>
            </a:r>
            <a:r>
              <a:rPr lang="ru-RU" sz="2400" b="1" i="1" dirty="0"/>
              <a:t> </a:t>
            </a:r>
            <a:r>
              <a:rPr lang="ru-RU" sz="2400" b="1" i="1" dirty="0" err="1"/>
              <a:t>цікавий</a:t>
            </a:r>
            <a:r>
              <a:rPr lang="ru-RU" sz="2400" b="1" i="1" dirty="0"/>
              <a:t> </a:t>
            </a:r>
            <a:r>
              <a:rPr lang="ru-RU" sz="2400" b="1" i="1" dirty="0" err="1"/>
              <a:t>фільм</a:t>
            </a:r>
            <a:r>
              <a:rPr lang="uk-UA" b="1" dirty="0"/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297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29703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4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Rectangle 5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042988" y="836613"/>
            <a:ext cx="7664450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4800"/>
              <a:t>    Заповніть таблицю</a:t>
            </a:r>
          </a:p>
          <a:p>
            <a:endParaRPr lang="uk-UA" sz="4800"/>
          </a:p>
          <a:p>
            <a:endParaRPr lang="uk-UA" sz="4800"/>
          </a:p>
        </p:txBody>
      </p:sp>
      <p:graphicFrame>
        <p:nvGraphicFramePr>
          <p:cNvPr id="29744" name="Group 48"/>
          <p:cNvGraphicFramePr>
            <a:graphicFrameLocks noGrp="1"/>
          </p:cNvGraphicFramePr>
          <p:nvPr/>
        </p:nvGraphicFramePr>
        <p:xfrm>
          <a:off x="1524000" y="1916113"/>
          <a:ext cx="6096000" cy="2027873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15097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 знаю…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 вмію...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Мені потрібно повторити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0723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"/>
            <a:ext cx="9094788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827088" y="774700"/>
            <a:ext cx="7416800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b="1"/>
              <a:t> </a:t>
            </a:r>
            <a:r>
              <a:rPr lang="uk-UA" sz="4400" b="1">
                <a:latin typeface="Times New Roman" pitchFamily="18" charset="0"/>
              </a:rPr>
              <a:t>Домашнє</a:t>
            </a:r>
            <a:r>
              <a:rPr lang="uk-UA" b="1"/>
              <a:t> </a:t>
            </a:r>
            <a:r>
              <a:rPr lang="uk-UA" sz="4400" b="1">
                <a:latin typeface="Times New Roman" pitchFamily="18" charset="0"/>
              </a:rPr>
              <a:t>завдання</a:t>
            </a:r>
            <a:endParaRPr lang="uk-UA" sz="4400">
              <a:latin typeface="Times New Roman" pitchFamily="18" charset="0"/>
            </a:endParaRPr>
          </a:p>
          <a:p>
            <a:pPr algn="ctr"/>
            <a:r>
              <a:rPr lang="uk-UA" sz="2400" b="1" i="1">
                <a:latin typeface="Times New Roman" pitchFamily="18" charset="0"/>
              </a:rPr>
              <a:t>(На вибір)</a:t>
            </a:r>
          </a:p>
          <a:p>
            <a:pPr algn="ctr"/>
            <a:endParaRPr lang="uk-UA" sz="2400" i="1">
              <a:latin typeface="Times New Roman" pitchFamily="18" charset="0"/>
            </a:endParaRPr>
          </a:p>
          <a:p>
            <a:pPr algn="ctr"/>
            <a:r>
              <a:rPr lang="uk-UA" sz="2400" b="1" i="1">
                <a:latin typeface="Times New Roman" pitchFamily="18" charset="0"/>
              </a:rPr>
              <a:t>Теоретичний матеріал підручника с. 134, вправа 205.</a:t>
            </a:r>
          </a:p>
          <a:p>
            <a:pPr algn="ctr"/>
            <a:endParaRPr lang="uk-UA" sz="2400" i="1">
              <a:latin typeface="Times New Roman" pitchFamily="18" charset="0"/>
            </a:endParaRPr>
          </a:p>
          <a:p>
            <a:pPr algn="ctr"/>
            <a:endParaRPr lang="uk-UA" sz="2400" b="1" i="1">
              <a:latin typeface="Times New Roman" pitchFamily="18" charset="0"/>
            </a:endParaRPr>
          </a:p>
          <a:p>
            <a:pPr algn="ctr"/>
            <a:r>
              <a:rPr lang="uk-UA" sz="2400" b="1" i="1">
                <a:latin typeface="Times New Roman" pitchFamily="18" charset="0"/>
              </a:rPr>
              <a:t>Скласти твір на тему « Звичаї мого народу», використовуючи односкладні  речення.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4339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755650" y="260350"/>
            <a:ext cx="7572375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 i="1" dirty="0"/>
              <a:t>             </a:t>
            </a:r>
            <a:r>
              <a:rPr lang="uk-UA" sz="3600" b="1" i="1" dirty="0">
                <a:latin typeface="Arial Narrow" pitchFamily="34" charset="0"/>
              </a:rPr>
              <a:t>Мета  уроку: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i="1" dirty="0">
                <a:latin typeface="Arial Narrow" pitchFamily="34" charset="0"/>
              </a:rPr>
              <a:t>поглибити знання учнів про односкладні дієслівні речення, 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i="1" dirty="0">
                <a:latin typeface="Arial Narrow" pitchFamily="34" charset="0"/>
              </a:rPr>
              <a:t>сформувати поняття про неозначено-особове речення, способи вираження в ньому головного члена,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i="1" dirty="0">
                <a:latin typeface="Arial Narrow" pitchFamily="34" charset="0"/>
              </a:rPr>
              <a:t>розвивати </a:t>
            </a:r>
            <a:r>
              <a:rPr lang="uk-UA" sz="2400" b="1" i="1" dirty="0" smtClean="0">
                <a:latin typeface="Arial Narrow" pitchFamily="34" charset="0"/>
              </a:rPr>
              <a:t>тв</a:t>
            </a:r>
            <a:r>
              <a:rPr lang="uk-UA" sz="2400" b="1" i="1" dirty="0" smtClean="0">
                <a:latin typeface="Arial Narrow" pitchFamily="34" charset="0"/>
              </a:rPr>
              <a:t>орчі </a:t>
            </a:r>
            <a:r>
              <a:rPr lang="uk-UA" sz="2400" b="1" i="1" dirty="0">
                <a:latin typeface="Arial Narrow" pitchFamily="34" charset="0"/>
              </a:rPr>
              <a:t>вміння  аналізувати, трансформувати й конструювати  неозначено-особові речення, у яких головний член має різні способи морфологічного вираження;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i="1" dirty="0">
                <a:latin typeface="Arial Narrow" pitchFamily="34" charset="0"/>
              </a:rPr>
              <a:t>формувати вміння визначати стилістичну функцію цих синтаксичних конструкцій у текстах різних стилів мовлення; 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i="1" dirty="0">
                <a:latin typeface="Arial Narrow" pitchFamily="34" charset="0"/>
              </a:rPr>
              <a:t>виховувати любов до рідного </a:t>
            </a:r>
            <a:r>
              <a:rPr lang="uk-UA" sz="2400" b="1" i="1" dirty="0" smtClean="0">
                <a:latin typeface="Arial Narrow" pitchFamily="34" charset="0"/>
              </a:rPr>
              <a:t>краю.</a:t>
            </a:r>
            <a:endParaRPr lang="ru-RU" sz="2400" b="1" i="1" dirty="0">
              <a:latin typeface="Arial Narrow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5363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9525"/>
            <a:ext cx="9094787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642938" y="1071563"/>
            <a:ext cx="7643812" cy="344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i="1" dirty="0">
                <a:latin typeface="Calibri" pitchFamily="34" charset="0"/>
              </a:rPr>
              <a:t>ТИП УРОКУ: </a:t>
            </a:r>
          </a:p>
          <a:p>
            <a:r>
              <a:rPr lang="ru-RU" sz="4000" i="1" dirty="0">
                <a:latin typeface="Calibri" pitchFamily="34" charset="0"/>
              </a:rPr>
              <a:t>урок </a:t>
            </a:r>
            <a:r>
              <a:rPr lang="ru-RU" sz="4000" i="1" dirty="0" err="1">
                <a:latin typeface="Calibri" pitchFamily="34" charset="0"/>
              </a:rPr>
              <a:t>засвоєння</a:t>
            </a:r>
            <a:r>
              <a:rPr lang="ru-RU" sz="4000" i="1" dirty="0">
                <a:latin typeface="Calibri" pitchFamily="34" charset="0"/>
              </a:rPr>
              <a:t> </a:t>
            </a:r>
            <a:r>
              <a:rPr lang="ru-RU" sz="4000" i="1" dirty="0" err="1">
                <a:latin typeface="Calibri" pitchFamily="34" charset="0"/>
              </a:rPr>
              <a:t>нових</a:t>
            </a:r>
            <a:r>
              <a:rPr lang="ru-RU" sz="4000" i="1" dirty="0">
                <a:latin typeface="Calibri" pitchFamily="34" charset="0"/>
              </a:rPr>
              <a:t> </a:t>
            </a:r>
            <a:r>
              <a:rPr lang="ru-RU" sz="4000" i="1" dirty="0" err="1">
                <a:latin typeface="Calibri" pitchFamily="34" charset="0"/>
              </a:rPr>
              <a:t>знань</a:t>
            </a:r>
            <a:r>
              <a:rPr lang="ru-RU" sz="4000" i="1" dirty="0">
                <a:latin typeface="Calibri" pitchFamily="34" charset="0"/>
              </a:rPr>
              <a:t>, </a:t>
            </a:r>
            <a:r>
              <a:rPr lang="ru-RU" sz="4000" i="1" dirty="0" err="1">
                <a:latin typeface="Calibri" pitchFamily="34" charset="0"/>
              </a:rPr>
              <a:t>умінь</a:t>
            </a:r>
            <a:r>
              <a:rPr lang="ru-RU" sz="4000" i="1" dirty="0">
                <a:latin typeface="Calibri" pitchFamily="34" charset="0"/>
              </a:rPr>
              <a:t> </a:t>
            </a:r>
            <a:r>
              <a:rPr lang="ru-RU" sz="4000" i="1" dirty="0" err="1">
                <a:latin typeface="Calibri" pitchFamily="34" charset="0"/>
              </a:rPr>
              <a:t>і</a:t>
            </a:r>
            <a:r>
              <a:rPr lang="ru-RU" sz="4000" i="1" dirty="0">
                <a:latin typeface="Calibri" pitchFamily="34" charset="0"/>
              </a:rPr>
              <a:t> </a:t>
            </a:r>
            <a:r>
              <a:rPr lang="ru-RU" sz="4000" i="1" dirty="0" err="1">
                <a:latin typeface="Calibri" pitchFamily="34" charset="0"/>
              </a:rPr>
              <a:t>навичок</a:t>
            </a:r>
            <a:r>
              <a:rPr lang="ru-RU" sz="4000" i="1" dirty="0">
                <a:latin typeface="Calibri" pitchFamily="34" charset="0"/>
              </a:rPr>
              <a:t> </a:t>
            </a:r>
            <a:r>
              <a:rPr lang="ru-RU" sz="4000" i="1" dirty="0" err="1">
                <a:latin typeface="Calibri" pitchFamily="34" charset="0"/>
              </a:rPr>
              <a:t>з</a:t>
            </a:r>
            <a:r>
              <a:rPr lang="ru-RU" sz="4000" i="1" dirty="0">
                <a:latin typeface="Calibri" pitchFamily="34" charset="0"/>
              </a:rPr>
              <a:t> </a:t>
            </a:r>
            <a:r>
              <a:rPr lang="ru-RU" sz="4000" i="1" dirty="0" err="1">
                <a:latin typeface="Calibri" pitchFamily="34" charset="0"/>
              </a:rPr>
              <a:t>елементами</a:t>
            </a:r>
            <a:r>
              <a:rPr lang="ru-RU" sz="4000" i="1" dirty="0">
                <a:latin typeface="Calibri" pitchFamily="34" charset="0"/>
              </a:rPr>
              <a:t> </a:t>
            </a:r>
            <a:r>
              <a:rPr lang="ru-RU" sz="4000" i="1" dirty="0" err="1">
                <a:latin typeface="Calibri" pitchFamily="34" charset="0"/>
              </a:rPr>
              <a:t>повторення</a:t>
            </a:r>
            <a:r>
              <a:rPr lang="ru-RU" sz="4000" i="1" dirty="0">
                <a:latin typeface="Calibri" pitchFamily="34" charset="0"/>
              </a:rPr>
              <a:t> (</a:t>
            </a:r>
            <a:r>
              <a:rPr lang="ru-RU" sz="4000" i="1" dirty="0" err="1">
                <a:latin typeface="Calibri" pitchFamily="34" charset="0"/>
              </a:rPr>
              <a:t>формування</a:t>
            </a:r>
            <a:r>
              <a:rPr lang="ru-RU" sz="4000" i="1" dirty="0">
                <a:latin typeface="Calibri" pitchFamily="34" charset="0"/>
              </a:rPr>
              <a:t> </a:t>
            </a:r>
            <a:r>
              <a:rPr lang="ru-RU" sz="4000" i="1" dirty="0" err="1">
                <a:latin typeface="Calibri" pitchFamily="34" charset="0"/>
              </a:rPr>
              <a:t>мовної</a:t>
            </a:r>
            <a:r>
              <a:rPr lang="ru-RU" sz="4000" i="1" dirty="0">
                <a:latin typeface="Calibri" pitchFamily="34" charset="0"/>
              </a:rPr>
              <a:t> </a:t>
            </a:r>
            <a:r>
              <a:rPr lang="ru-RU" sz="4000" i="1" dirty="0" err="1">
                <a:latin typeface="Calibri" pitchFamily="34" charset="0"/>
              </a:rPr>
              <a:t>компетенції</a:t>
            </a:r>
            <a:r>
              <a:rPr lang="ru-RU" sz="4000" i="1" dirty="0" smtClean="0">
                <a:latin typeface="Calibri" pitchFamily="34" charset="0"/>
              </a:rPr>
              <a:t>) </a:t>
            </a:r>
            <a:endParaRPr lang="ru-RU" sz="4000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6386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4213" y="0"/>
            <a:ext cx="9828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3059113" y="2205038"/>
            <a:ext cx="4033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/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3995738" y="27082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/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323850" y="908050"/>
            <a:ext cx="7380288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dirty="0"/>
              <a:t>І</a:t>
            </a:r>
            <a:r>
              <a:rPr lang="uk-UA" sz="3600" b="1" dirty="0"/>
              <a:t>. </a:t>
            </a:r>
            <a:r>
              <a:rPr lang="uk-UA" sz="3600" b="1" dirty="0">
                <a:latin typeface="Times New Roman" pitchFamily="18" charset="0"/>
              </a:rPr>
              <a:t>Організаційний момент</a:t>
            </a:r>
            <a:r>
              <a:rPr lang="uk-UA" sz="3600" dirty="0">
                <a:latin typeface="Times New Roman" pitchFamily="18" charset="0"/>
              </a:rPr>
              <a:t> </a:t>
            </a:r>
            <a:endParaRPr lang="uk-UA" sz="3600" b="1" dirty="0">
              <a:latin typeface="Times New Roman" pitchFamily="18" charset="0"/>
            </a:endParaRPr>
          </a:p>
          <a:p>
            <a:r>
              <a:rPr lang="uk-UA" sz="3600" b="1" dirty="0">
                <a:latin typeface="Times New Roman" pitchFamily="18" charset="0"/>
              </a:rPr>
              <a:t>               Знайомство</a:t>
            </a:r>
            <a:r>
              <a:rPr lang="uk-UA" sz="3600" dirty="0">
                <a:latin typeface="Times New Roman" pitchFamily="18" charset="0"/>
              </a:rPr>
              <a:t> </a:t>
            </a:r>
          </a:p>
          <a:p>
            <a:r>
              <a:rPr lang="uk-UA" sz="3600" dirty="0">
                <a:latin typeface="Times New Roman" pitchFamily="18" charset="0"/>
              </a:rPr>
              <a:t>(Розповісти коротко про себе, використовуючи односкладні  речення.) </a:t>
            </a:r>
          </a:p>
          <a:p>
            <a:endParaRPr lang="uk-UA" sz="3600" dirty="0">
              <a:latin typeface="Times New Roman" pitchFamily="18" charset="0"/>
            </a:endParaRPr>
          </a:p>
          <a:p>
            <a:r>
              <a:rPr lang="uk-UA" sz="3200" i="1" dirty="0">
                <a:latin typeface="Times New Roman" pitchFamily="18" charset="0"/>
              </a:rPr>
              <a:t>        Який вид односкладних речень  ми використали?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7411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4788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500063" y="928688"/>
            <a:ext cx="7786687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latin typeface="Arial Narrow" pitchFamily="34" charset="0"/>
              </a:rPr>
              <a:t>Повторення вивченого  </a:t>
            </a:r>
          </a:p>
          <a:p>
            <a:r>
              <a:rPr lang="uk-UA" sz="3600">
                <a:latin typeface="Arial Narrow" pitchFamily="34" charset="0"/>
              </a:rPr>
              <a:t>Гра “Так – ні”</a:t>
            </a:r>
            <a:r>
              <a:rPr lang="uk-UA" sz="3600" b="1">
                <a:latin typeface="Arial Narrow" pitchFamily="34" charset="0"/>
              </a:rPr>
              <a:t> </a:t>
            </a:r>
          </a:p>
          <a:p>
            <a:r>
              <a:rPr lang="uk-UA" sz="2000" i="1">
                <a:latin typeface="Arial Narrow" pitchFamily="34" charset="0"/>
              </a:rPr>
              <a:t>1.Означено-особовим називається речення,  в якому головний член виражений іменником у будь-якому відмінку. </a:t>
            </a:r>
            <a:endParaRPr lang="ru-RU" sz="2000" i="1">
              <a:latin typeface="Arial Narrow" pitchFamily="34" charset="0"/>
            </a:endParaRPr>
          </a:p>
          <a:p>
            <a:r>
              <a:rPr lang="uk-UA" sz="2000" i="1">
                <a:latin typeface="Arial Narrow" pitchFamily="34" charset="0"/>
              </a:rPr>
              <a:t>2. Односкладне речення, що передає дію та стан незалежно від будь-якої особи, називається означено-особовим. </a:t>
            </a:r>
            <a:endParaRPr lang="ru-RU" sz="2000" i="1">
              <a:latin typeface="Arial Narrow" pitchFamily="34" charset="0"/>
            </a:endParaRPr>
          </a:p>
          <a:p>
            <a:r>
              <a:rPr lang="uk-UA" sz="2000" i="1">
                <a:latin typeface="Arial Narrow" pitchFamily="34" charset="0"/>
              </a:rPr>
              <a:t>3. В означено-особових реченнях присудок  може бути виражений дієсловом наказового способу. </a:t>
            </a:r>
            <a:endParaRPr lang="ru-RU" sz="2000" i="1">
              <a:latin typeface="Arial Narrow" pitchFamily="34" charset="0"/>
            </a:endParaRPr>
          </a:p>
          <a:p>
            <a:r>
              <a:rPr lang="uk-UA" sz="2000" i="1">
                <a:latin typeface="Arial Narrow" pitchFamily="34" charset="0"/>
              </a:rPr>
              <a:t>4. Речення ,  у якому дія сприймається узагальнено називається означено-особовим. </a:t>
            </a:r>
            <a:endParaRPr lang="ru-RU" sz="2000" i="1">
              <a:latin typeface="Arial Narrow" pitchFamily="34" charset="0"/>
            </a:endParaRPr>
          </a:p>
          <a:p>
            <a:r>
              <a:rPr lang="uk-UA" sz="2000" i="1">
                <a:latin typeface="Arial Narrow" pitchFamily="34" charset="0"/>
              </a:rPr>
              <a:t>5. Називне речення вказує на дію, яку виконує певна особа. </a:t>
            </a:r>
            <a:endParaRPr lang="ru-RU" sz="2000" i="1">
              <a:latin typeface="Arial Narrow" pitchFamily="34" charset="0"/>
            </a:endParaRPr>
          </a:p>
          <a:p>
            <a:r>
              <a:rPr lang="uk-UA" sz="2000" i="1">
                <a:latin typeface="Arial Narrow" pitchFamily="34" charset="0"/>
              </a:rPr>
              <a:t>6. Речення </a:t>
            </a:r>
            <a:r>
              <a:rPr lang="uk-UA" sz="2000" b="1" i="1">
                <a:latin typeface="Arial Narrow" pitchFamily="34" charset="0"/>
              </a:rPr>
              <a:t>«Вірю в майбутнє твоє, Україно!» </a:t>
            </a:r>
            <a:r>
              <a:rPr lang="uk-UA" sz="2000" i="1">
                <a:latin typeface="Arial Narrow" pitchFamily="34" charset="0"/>
              </a:rPr>
              <a:t>є узагальнено-особовим. </a:t>
            </a:r>
            <a:endParaRPr lang="ru-RU" sz="2000" i="1">
              <a:latin typeface="Arial Narrow" pitchFamily="34" charset="0"/>
            </a:endParaRPr>
          </a:p>
          <a:p>
            <a:r>
              <a:rPr lang="uk-UA" sz="2000" i="1">
                <a:latin typeface="Arial Narrow" pitchFamily="34" charset="0"/>
              </a:rPr>
              <a:t>7. В означено-особових реченнях  дію виконує  невизначена особа. </a:t>
            </a:r>
            <a:endParaRPr lang="ru-RU" sz="2000" i="1">
              <a:latin typeface="Arial Narrow" pitchFamily="34" charset="0"/>
            </a:endParaRPr>
          </a:p>
          <a:p>
            <a:r>
              <a:rPr lang="uk-UA" sz="2000" i="1">
                <a:latin typeface="Arial Narrow" pitchFamily="34" charset="0"/>
              </a:rPr>
              <a:t>8. Речення «</a:t>
            </a:r>
            <a:r>
              <a:rPr lang="uk-UA" sz="2000" b="1" i="1">
                <a:latin typeface="Arial Narrow" pitchFamily="34" charset="0"/>
              </a:rPr>
              <a:t>Правда неправду перетягне»</a:t>
            </a:r>
            <a:r>
              <a:rPr lang="uk-UA" sz="2000" i="1">
                <a:latin typeface="Arial Narrow" pitchFamily="34" charset="0"/>
              </a:rPr>
              <a:t>  є узагальнено-особовим. </a:t>
            </a:r>
            <a:endParaRPr lang="ru-RU" sz="2000" i="1">
              <a:latin typeface="Arial Narrow" pitchFamily="34" charset="0"/>
            </a:endParaRPr>
          </a:p>
          <a:p>
            <a:endParaRPr lang="uk-UA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8435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"/>
            <a:ext cx="9094788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900113" y="2349500"/>
            <a:ext cx="7272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/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827088" y="2276475"/>
            <a:ext cx="7273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/>
          </a:p>
        </p:txBody>
      </p:sp>
      <p:sp>
        <p:nvSpPr>
          <p:cNvPr id="18438" name="Rectangle 10"/>
          <p:cNvSpPr>
            <a:spLocks noChangeArrowheads="1"/>
          </p:cNvSpPr>
          <p:nvPr/>
        </p:nvSpPr>
        <p:spPr bwMode="auto">
          <a:xfrm>
            <a:off x="755650" y="1609725"/>
            <a:ext cx="7129463" cy="374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3200">
                <a:latin typeface="Times New Roman" pitchFamily="18" charset="0"/>
              </a:rPr>
              <a:t>Відомо, що у фінікійському алфавіті не було голосних, їх пізніше додали греки. </a:t>
            </a:r>
          </a:p>
          <a:p>
            <a:pPr algn="ctr"/>
            <a:r>
              <a:rPr lang="uk-UA" sz="3200">
                <a:latin typeface="Times New Roman" pitchFamily="18" charset="0"/>
              </a:rPr>
              <a:t>Розшифруйте фінікійський запис, що означає вид односкладного речення, додавши голосні.</a:t>
            </a:r>
          </a:p>
          <a:p>
            <a:pPr algn="ctr"/>
            <a:r>
              <a:rPr lang="uk-UA" sz="3200">
                <a:latin typeface="Times New Roman" pitchFamily="18" charset="0"/>
              </a:rPr>
              <a:t> </a:t>
            </a:r>
            <a:r>
              <a:rPr lang="uk-UA" sz="4800" b="1">
                <a:latin typeface="Times New Roman" pitchFamily="18" charset="0"/>
              </a:rPr>
              <a:t>ЗНЧН – СБВ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9459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9525"/>
            <a:ext cx="9094787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642938" y="1214438"/>
            <a:ext cx="750093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b="1" i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6000" b="1" i="1">
                <a:latin typeface="Times New Roman" pitchFamily="18" charset="0"/>
                <a:cs typeface="Times New Roman" pitchFamily="18" charset="0"/>
              </a:rPr>
              <a:t> Неозначено-особове   </a:t>
            </a:r>
          </a:p>
          <a:p>
            <a:r>
              <a:rPr lang="uk-UA" sz="6000" b="1" i="1">
                <a:latin typeface="Times New Roman" pitchFamily="18" charset="0"/>
                <a:cs typeface="Times New Roman" pitchFamily="18" charset="0"/>
              </a:rPr>
              <a:t>            речення</a:t>
            </a:r>
            <a:endParaRPr lang="ru-RU" sz="6000" b="1" i="1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0483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4788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785813" y="1214438"/>
            <a:ext cx="714375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                            Робота в групах</a:t>
            </a:r>
          </a:p>
          <a:p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Дослідження-аналіз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Прочитайте речення. Визначте в них граматичні ознаки головного члена (особу, час, число). З’ясуйте, чи вказує присудок на конкретних виконавців дії.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1507" name="Picture 2" descr="L:\Портфоліо учителя\Fon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9525"/>
            <a:ext cx="9094787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928688" y="857250"/>
            <a:ext cx="7000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            Способи вираження головного члена </a:t>
            </a:r>
          </a:p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                  в    неозначено-особових реченнях</a:t>
            </a:r>
          </a:p>
          <a:p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524000" y="1785926"/>
          <a:ext cx="6096000" cy="3675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472</Words>
  <PresentationFormat>Экран (4:3)</PresentationFormat>
  <Paragraphs>71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8</cp:revision>
  <dcterms:modified xsi:type="dcterms:W3CDTF">2016-03-21T20:10:29Z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196003</vt:lpwstr>
  </property>
  <property fmtid="{D5CDD505-2E9C-101B-9397-08002B2CF9AE}" name="NXPowerLiteVersion" pid="3">
    <vt:lpwstr>D4.1.4</vt:lpwstr>
  </property>
</Properties>
</file>