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69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70" r:id="rId11"/>
    <p:sldId id="271" r:id="rId12"/>
    <p:sldId id="272" r:id="rId13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8" autoAdjust="0"/>
    <p:restoredTop sz="94624" autoAdjust="0"/>
  </p:normalViewPr>
  <p:slideViewPr>
    <p:cSldViewPr>
      <p:cViewPr varScale="1">
        <p:scale>
          <a:sx n="65" d="100"/>
          <a:sy n="65" d="100"/>
        </p:scale>
        <p:origin x="-1524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894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12/5/2016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30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12" Type="http://schemas.openxmlformats.org/officeDocument/2006/relationships/image" Target="../media/image29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11" Type="http://schemas.openxmlformats.org/officeDocument/2006/relationships/image" Target="../media/image28.jpeg"/><Relationship Id="rId5" Type="http://schemas.openxmlformats.org/officeDocument/2006/relationships/image" Target="../media/image22.png"/><Relationship Id="rId10" Type="http://schemas.openxmlformats.org/officeDocument/2006/relationships/image" Target="../media/image27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0"/>
            <a:ext cx="8842872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685800" y="762000"/>
            <a:ext cx="7772400" cy="3505200"/>
          </a:xfrm>
          <a:prstGeom prst="rect">
            <a:avLst/>
          </a:prstGeom>
        </p:spPr>
        <p:txBody>
          <a:bodyPr>
            <a:normAutofit fontScale="90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0" i="1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uk-UA" sz="4400" b="0" i="1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uk-UA" sz="4400" b="0" i="1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uk-UA" sz="4400" b="0" i="1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uk-UA" sz="4400" b="1" i="1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Дієслово як</a:t>
            </a:r>
            <a:r>
              <a:rPr kumimoji="0" lang="en-US" sz="4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uk-UA" sz="4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самостійна частина мови. Тренувальні вправи</a:t>
            </a:r>
            <a:r>
              <a:rPr kumimoji="0" lang="ru-RU" sz="4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4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uk-UA" sz="4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uk-UA" sz="4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44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Picture 6" descr="C:\Documents and Settings\user\Рабочий стол\Безимени-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-381000"/>
            <a:ext cx="8534400" cy="6524625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381000"/>
            <a:ext cx="533400" cy="725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 rot="10800000" flipV="1">
            <a:off x="2819400" y="762000"/>
            <a:ext cx="582432" cy="708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39000" y="2438400"/>
            <a:ext cx="762000" cy="825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3733800" y="3352800"/>
            <a:ext cx="58003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5410200" y="609600"/>
            <a:ext cx="533400" cy="66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4495800" y="2209800"/>
            <a:ext cx="685800" cy="9009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4343400" y="381000"/>
            <a:ext cx="685800" cy="826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324600" y="1219200"/>
            <a:ext cx="762000" cy="924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31" name="Picture 11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447800" y="1600200"/>
            <a:ext cx="533400" cy="654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32" name="Picture 12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133600" y="1524000"/>
            <a:ext cx="609600" cy="84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33" name="Picture 1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257800" y="3429000"/>
            <a:ext cx="716507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TextBox 13"/>
          <p:cNvSpPr txBox="1"/>
          <p:nvPr/>
        </p:nvSpPr>
        <p:spPr>
          <a:xfrm>
            <a:off x="304800" y="3593068"/>
            <a:ext cx="2133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Харківська область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304800" y="3200400"/>
            <a:ext cx="21336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Херсонська область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304800" y="3974068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Хмельницька область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304800" y="5193268"/>
            <a:ext cx="243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Тернопільська область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304800" y="4812268"/>
            <a:ext cx="2133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Черкаська область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304800" y="4419600"/>
            <a:ext cx="21336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Донецька область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304800" y="5562600"/>
            <a:ext cx="21336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Одеська область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304800" y="5955268"/>
            <a:ext cx="2133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Рівненська область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304800" y="6336268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Житомирська область</a:t>
            </a:r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3200400" y="6172200"/>
            <a:ext cx="251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Чернігівська область</a:t>
            </a:r>
            <a:endParaRPr lang="ru-RU" dirty="0"/>
          </a:p>
        </p:txBody>
      </p:sp>
      <p:sp>
        <p:nvSpPr>
          <p:cNvPr id="25" name="TextBox 24"/>
          <p:cNvSpPr txBox="1"/>
          <p:nvPr/>
        </p:nvSpPr>
        <p:spPr>
          <a:xfrm>
            <a:off x="3200400" y="5791200"/>
            <a:ext cx="21336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Сумська область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8600"/>
            <a:ext cx="9106934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609600" y="990600"/>
            <a:ext cx="8229600" cy="17526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00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Я знаю,</a:t>
            </a:r>
            <a:br>
              <a:rPr kumimoji="0" lang="uk-UA" sz="400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uk-UA" sz="400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для чого мені потрібно все,</a:t>
            </a:r>
            <a:br>
              <a:rPr kumimoji="0" lang="uk-UA" sz="400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uk-UA" sz="400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що я пізнаю,і де я можу ці знання застосувати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4000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000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Я знаю                    Я умію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uk-UA" sz="4000" i="1" dirty="0" smtClean="0"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2133600"/>
            <a:ext cx="7772400" cy="1695450"/>
          </a:xfrm>
        </p:spPr>
        <p:txBody>
          <a:bodyPr>
            <a:normAutofit fontScale="90000"/>
          </a:bodyPr>
          <a:lstStyle/>
          <a:p>
            <a:pPr algn="l"/>
            <a:r>
              <a:rPr lang="uk-UA" sz="4000" dirty="0" smtClean="0"/>
              <a:t>Домашнє завдання: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sz="3100" dirty="0" smtClean="0"/>
              <a:t>- відповіді на запитання (усно) стор. 63 – 64;</a:t>
            </a:r>
            <a:br>
              <a:rPr lang="uk-UA" sz="3100" dirty="0" smtClean="0"/>
            </a:br>
            <a:r>
              <a:rPr lang="uk-UA" sz="3100" dirty="0" smtClean="0"/>
              <a:t> - вправа 104;</a:t>
            </a:r>
            <a:br>
              <a:rPr lang="uk-UA" sz="3100" dirty="0" smtClean="0"/>
            </a:br>
            <a:r>
              <a:rPr lang="uk-UA" sz="3100" dirty="0" smtClean="0"/>
              <a:t> - із вірша Т.Г. Шевченка </a:t>
            </a:r>
            <a:r>
              <a:rPr lang="uk-UA" sz="3100" dirty="0" err="1" smtClean="0"/>
              <a:t>“Мені</a:t>
            </a:r>
            <a:r>
              <a:rPr lang="uk-UA" sz="3100" dirty="0" smtClean="0"/>
              <a:t> тринадцятий минало…” випишіть дієслова, визначте їх час, вид.</a:t>
            </a:r>
            <a:br>
              <a:rPr lang="uk-UA" sz="3100" dirty="0" smtClean="0"/>
            </a:br>
            <a:endParaRPr lang="ru-RU" sz="31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0"/>
            <a:ext cx="8842872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609600" y="990600"/>
            <a:ext cx="8229600" cy="17526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000" b="0" i="1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Я знаю,</a:t>
            </a:r>
            <a:br>
              <a:rPr kumimoji="0" lang="uk-UA" sz="4000" b="0" i="1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uk-UA" sz="4000" b="0" i="1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для чого мені потрібно все,</a:t>
            </a:r>
            <a:br>
              <a:rPr kumimoji="0" lang="uk-UA" sz="4000" b="0" i="1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uk-UA" sz="4000" b="0" i="1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що я пізнаю,і де я можу ці знання застосувати</a:t>
            </a:r>
            <a:endParaRPr kumimoji="0" lang="ru-RU" sz="40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6" name="Picture 2" descr="D:\24.10\12222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3581400"/>
            <a:ext cx="4267200" cy="2743200"/>
          </a:xfrm>
          <a:prstGeom prst="rect">
            <a:avLst/>
          </a:prstGeom>
          <a:noFill/>
        </p:spPr>
      </p:pic>
      <p:pic>
        <p:nvPicPr>
          <p:cNvPr id="1027" name="Picture 3" descr="D:\24.10\b38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304800"/>
            <a:ext cx="4114800" cy="2971800"/>
          </a:xfrm>
          <a:prstGeom prst="rect">
            <a:avLst/>
          </a:prstGeom>
          <a:noFill/>
        </p:spPr>
      </p:pic>
      <p:pic>
        <p:nvPicPr>
          <p:cNvPr id="1030" name="Picture 6" descr="D:\24.10\_43c9518979a2091298875fbb82ba1681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304800"/>
            <a:ext cx="4061209" cy="2971800"/>
          </a:xfrm>
          <a:prstGeom prst="rect">
            <a:avLst/>
          </a:prstGeom>
          <a:noFill/>
          <a:ln>
            <a:noFill/>
          </a:ln>
          <a:scene3d>
            <a:camera prst="obliqueTopLeft"/>
            <a:lightRig rig="threePt" dir="t"/>
          </a:scene3d>
        </p:spPr>
      </p:pic>
      <p:pic>
        <p:nvPicPr>
          <p:cNvPr id="3" name="Picture 2" descr="D:\24.10\45474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8200" y="3581400"/>
            <a:ext cx="4119441" cy="2743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3505200"/>
            <a:ext cx="8458200" cy="3124200"/>
          </a:xfrm>
        </p:spPr>
        <p:txBody>
          <a:bodyPr>
            <a:normAutofit/>
          </a:bodyPr>
          <a:lstStyle/>
          <a:p>
            <a:pPr algn="just"/>
            <a:r>
              <a:rPr lang="uk-UA" sz="2000" i="1" dirty="0" smtClean="0">
                <a:latin typeface="+mn-lt"/>
                <a:cs typeface="Times New Roman" pitchFamily="18" charset="0"/>
              </a:rPr>
              <a:t>       </a:t>
            </a:r>
            <a:r>
              <a:rPr lang="uk-UA" sz="2400" i="1" dirty="0" smtClean="0">
                <a:latin typeface="+mn-lt"/>
                <a:cs typeface="Times New Roman" pitchFamily="18" charset="0"/>
              </a:rPr>
              <a:t>Козаки уміють добре               землю, сіяти, жати, </a:t>
            </a:r>
            <a:r>
              <a:rPr lang="uk-UA" sz="2400" i="1" dirty="0" smtClean="0">
                <a:solidFill>
                  <a:schemeClr val="bg1">
                    <a:lumMod val="95000"/>
                  </a:schemeClr>
                </a:solidFill>
                <a:latin typeface="+mn-lt"/>
                <a:cs typeface="Times New Roman" pitchFamily="18" charset="0"/>
              </a:rPr>
              <a:t>випікати </a:t>
            </a:r>
            <a:r>
              <a:rPr lang="uk-UA" sz="2400" i="1" dirty="0" smtClean="0">
                <a:latin typeface="+mn-lt"/>
                <a:cs typeface="Times New Roman" pitchFamily="18" charset="0"/>
              </a:rPr>
              <a:t>хліб, готувати різні м'ясні страви, варити мед. Вони сповідують грецьку віру, яку по-своєму називають руською, дуже </a:t>
            </a:r>
            <a:r>
              <a:rPr lang="uk-UA" sz="2400" i="1" dirty="0" smtClean="0">
                <a:solidFill>
                  <a:schemeClr val="bg1"/>
                </a:solidFill>
                <a:latin typeface="+mn-lt"/>
                <a:cs typeface="Times New Roman" pitchFamily="18" charset="0"/>
              </a:rPr>
              <a:t>шанують</a:t>
            </a:r>
            <a:r>
              <a:rPr lang="uk-UA" sz="2400" i="1" dirty="0" smtClean="0">
                <a:latin typeface="+mn-lt"/>
                <a:cs typeface="Times New Roman" pitchFamily="18" charset="0"/>
              </a:rPr>
              <a:t> святкові дні і дотримуються постів. Мало хто з козаків помирає від хвороби, хіба що в глибокій старості, бо більшість гине почесною смертю на війні.  </a:t>
            </a:r>
            <a:endParaRPr lang="ru-RU" sz="2400" i="1" dirty="0">
              <a:latin typeface="+mn-lt"/>
              <a:cs typeface="Times New Roman" pitchFamily="18" charset="0"/>
            </a:endParaRPr>
          </a:p>
        </p:txBody>
      </p:sp>
      <p:pic>
        <p:nvPicPr>
          <p:cNvPr id="2050" name="Picture 2" descr="D:\24.10\1278419653_daimler_121249497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0" y="228600"/>
            <a:ext cx="2399489" cy="2819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052" name="Picture 4" descr="D:\24.10\Opisanie Ukrainy Bopla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259643">
            <a:off x="585497" y="423062"/>
            <a:ext cx="4073343" cy="279774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01600" prst="riblet"/>
          </a:sp3d>
        </p:spPr>
      </p:pic>
      <p:sp>
        <p:nvSpPr>
          <p:cNvPr id="5" name="Прямокутник 4"/>
          <p:cNvSpPr/>
          <p:nvPr/>
        </p:nvSpPr>
        <p:spPr>
          <a:xfrm>
            <a:off x="4038600" y="3733800"/>
            <a:ext cx="16891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i="1" dirty="0" smtClean="0">
                <a:cs typeface="Times New Roman" pitchFamily="18" charset="0"/>
              </a:rPr>
              <a:t>обробляти</a:t>
            </a:r>
            <a:endParaRPr lang="uk-UA" sz="2400" dirty="0"/>
          </a:p>
        </p:txBody>
      </p:sp>
      <p:sp>
        <p:nvSpPr>
          <p:cNvPr id="6" name="Прямокутник 5"/>
          <p:cNvSpPr/>
          <p:nvPr/>
        </p:nvSpPr>
        <p:spPr>
          <a:xfrm>
            <a:off x="381000" y="4114800"/>
            <a:ext cx="14210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i="1" dirty="0" smtClean="0">
                <a:cs typeface="Times New Roman" pitchFamily="18" charset="0"/>
              </a:rPr>
              <a:t>випікати</a:t>
            </a:r>
            <a:endParaRPr lang="uk-UA" sz="2400" dirty="0"/>
          </a:p>
        </p:txBody>
      </p:sp>
      <p:sp>
        <p:nvSpPr>
          <p:cNvPr id="7" name="Прямокутник 6"/>
          <p:cNvSpPr/>
          <p:nvPr/>
        </p:nvSpPr>
        <p:spPr>
          <a:xfrm>
            <a:off x="2743200" y="4800600"/>
            <a:ext cx="14911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i="1" dirty="0" smtClean="0">
                <a:cs typeface="Times New Roman" pitchFamily="18" charset="0"/>
              </a:rPr>
              <a:t>шанують</a:t>
            </a:r>
            <a:endParaRPr lang="uk-UA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24.10\105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81000" y="152400"/>
            <a:ext cx="3276600" cy="6571975"/>
          </a:xfrm>
          <a:prstGeom prst="rect">
            <a:avLst/>
          </a:prstGeom>
          <a:noFill/>
        </p:spPr>
      </p:pic>
      <p:pic>
        <p:nvPicPr>
          <p:cNvPr id="1028" name="Picture 4" descr="D:\24.10\Pokrov.292x3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89556" y="685800"/>
            <a:ext cx="4068644" cy="4876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419600"/>
            <a:ext cx="8610600" cy="1143000"/>
          </a:xfrm>
        </p:spPr>
        <p:txBody>
          <a:bodyPr>
            <a:noAutofit/>
          </a:bodyPr>
          <a:lstStyle/>
          <a:p>
            <a:pPr algn="just"/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   Історія зберігає багато свідчень того, як вищою волею Пресвята Богородиця боронила наш народ, козацьке військо, надавала воїнам сил у боротьбі з ворогом. Свято Покрови й надалі буде об'єднувати й живити вірою у повсякчасне заступництво Божої Матері за людський рід, мир і добро на нашій землі.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D:\24.10\3268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4600" y="228600"/>
            <a:ext cx="4000500" cy="2667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9600" y="2743200"/>
            <a:ext cx="44958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28600"/>
            <a:ext cx="44958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-533400"/>
            <a:ext cx="4343400" cy="6583362"/>
          </a:xfrm>
        </p:spPr>
        <p:txBody>
          <a:bodyPr>
            <a:normAutofit/>
          </a:bodyPr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Прислів‘я, приказки про козаків</a:t>
            </a:r>
            <a:br>
              <a:rPr lang="uk-UA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800" b="1" i="1" dirty="0" smtClean="0">
                <a:latin typeface="Times New Roman" pitchFamily="18" charset="0"/>
                <a:cs typeface="Times New Roman" pitchFamily="18" charset="0"/>
              </a:rPr>
              <a:t>Не журися – нехай плаче</a:t>
            </a:r>
            <a:br>
              <a:rPr lang="uk-UA" sz="28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8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8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876800" y="304800"/>
            <a:ext cx="4038600" cy="58674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       Метеорологічні</a:t>
            </a:r>
          </a:p>
          <a:p>
            <a:pPr>
              <a:buNone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спостереження та прислів'я </a:t>
            </a:r>
          </a:p>
          <a:p>
            <a:pPr algn="ctr">
              <a:buNone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про Покрову</a:t>
            </a:r>
          </a:p>
          <a:p>
            <a:pPr algn="ctr">
              <a:buNone/>
            </a:pPr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2800" b="1" i="1" dirty="0" smtClean="0">
                <a:latin typeface="Times New Roman" pitchFamily="18" charset="0"/>
                <a:cs typeface="Times New Roman" pitchFamily="18" charset="0"/>
              </a:rPr>
              <a:t>Лежить – продасть </a:t>
            </a:r>
          </a:p>
          <a:p>
            <a:pPr>
              <a:buNone/>
            </a:pPr>
            <a:endParaRPr lang="uk-UA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D:\24.10\5r6o3ov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7800" y="304800"/>
            <a:ext cx="3048000" cy="2286000"/>
          </a:xfrm>
          <a:prstGeom prst="rect">
            <a:avLst/>
          </a:prstGeom>
          <a:noFill/>
        </p:spPr>
      </p:pic>
      <p:sp>
        <p:nvSpPr>
          <p:cNvPr id="8" name="Прямокутник 7"/>
          <p:cNvSpPr/>
          <p:nvPr/>
        </p:nvSpPr>
        <p:spPr>
          <a:xfrm>
            <a:off x="4876800" y="5115580"/>
            <a:ext cx="31229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uk-UA" sz="2800" b="1" i="1" dirty="0" smtClean="0">
                <a:latin typeface="Times New Roman" pitchFamily="18" charset="0"/>
                <a:cs typeface="Times New Roman" pitchFamily="18" charset="0"/>
              </a:rPr>
              <a:t>Прийшов – нагрій </a:t>
            </a:r>
          </a:p>
        </p:txBody>
      </p:sp>
      <p:sp>
        <p:nvSpPr>
          <p:cNvPr id="9" name="Прямокутник 8"/>
          <p:cNvSpPr/>
          <p:nvPr/>
        </p:nvSpPr>
        <p:spPr>
          <a:xfrm>
            <a:off x="4800600" y="4734580"/>
            <a:ext cx="25667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b="1" i="1" dirty="0" smtClean="0">
                <a:latin typeface="Times New Roman" pitchFamily="18" charset="0"/>
                <a:cs typeface="Times New Roman" pitchFamily="18" charset="0"/>
              </a:rPr>
              <a:t> Минула – з'їла</a:t>
            </a:r>
            <a:endParaRPr lang="uk-UA" sz="2800" dirty="0"/>
          </a:p>
        </p:txBody>
      </p:sp>
      <p:sp>
        <p:nvSpPr>
          <p:cNvPr id="10" name="Прямокутник 9"/>
          <p:cNvSpPr/>
          <p:nvPr/>
        </p:nvSpPr>
        <p:spPr>
          <a:xfrm>
            <a:off x="381000" y="2296180"/>
            <a:ext cx="31518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b="1" i="1" dirty="0" smtClean="0">
                <a:latin typeface="Times New Roman" pitchFamily="18" charset="0"/>
                <a:cs typeface="Times New Roman" pitchFamily="18" charset="0"/>
              </a:rPr>
              <a:t>Загибай – виручай </a:t>
            </a:r>
            <a:endParaRPr lang="uk-UA" sz="2800" dirty="0"/>
          </a:p>
        </p:txBody>
      </p:sp>
      <p:sp>
        <p:nvSpPr>
          <p:cNvPr id="11" name="Прямокутник 10"/>
          <p:cNvSpPr/>
          <p:nvPr/>
        </p:nvSpPr>
        <p:spPr>
          <a:xfrm>
            <a:off x="381000" y="1915180"/>
            <a:ext cx="37713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b="1" i="1" dirty="0" smtClean="0">
                <a:latin typeface="Times New Roman" pitchFamily="18" charset="0"/>
                <a:cs typeface="Times New Roman" pitchFamily="18" charset="0"/>
              </a:rPr>
              <a:t>Проміняти – напасти</a:t>
            </a:r>
            <a:endParaRPr lang="uk-UA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4572000" cy="6019800"/>
          </a:xfrm>
        </p:spPr>
        <p:txBody>
          <a:bodyPr>
            <a:normAutofit/>
          </a:bodyPr>
          <a:lstStyle/>
          <a:p>
            <a:pPr algn="l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ФІЗКУЛЬТХВИЛИНКА</a:t>
            </a:r>
            <a:br>
              <a:rPr lang="uk-UA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Раз – підняти руки вгору!</a:t>
            </a:r>
            <a:br>
              <a:rPr lang="uk-UA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Два – нагнутися додолу,</a:t>
            </a:r>
            <a:br>
              <a:rPr lang="uk-UA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Не згинайте, діти, ноги,</a:t>
            </a:r>
            <a:br>
              <a:rPr lang="uk-UA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Як торкаєтесь підлоги.</a:t>
            </a:r>
            <a:br>
              <a:rPr lang="uk-UA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Три-чотири – прямо стати!</a:t>
            </a:r>
            <a:br>
              <a:rPr lang="uk-UA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Будем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дружно присідати,</a:t>
            </a:r>
            <a:br>
              <a:rPr lang="uk-UA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Щоб ногам роботу дати.</a:t>
            </a:r>
            <a:br>
              <a:rPr lang="uk-UA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Раз! – піднялись. Два! – присіли.</a:t>
            </a:r>
            <a:br>
              <a:rPr lang="uk-UA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Хай мужніє ваше тіло!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D:\24.10\rprRkBe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45237" y="3124200"/>
            <a:ext cx="3639271" cy="3124200"/>
          </a:xfrm>
          <a:prstGeom prst="rect">
            <a:avLst/>
          </a:prstGeom>
          <a:noFill/>
        </p:spPr>
      </p:pic>
      <p:pic>
        <p:nvPicPr>
          <p:cNvPr id="3075" name="Picture 3" descr="D:\24.10\sportt-300x21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8654" y="186690"/>
            <a:ext cx="3534346" cy="25565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57200"/>
            <a:ext cx="8915400" cy="2590800"/>
          </a:xfrm>
        </p:spPr>
        <p:txBody>
          <a:bodyPr>
            <a:normAutofit fontScale="90000"/>
          </a:bodyPr>
          <a:lstStyle/>
          <a:p>
            <a:pPr algn="l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     У Верхній Хортиці стоїть і досі могутній запорозький дуб, про який існує чимало переказів та легенд. Це один з найстаріших дубів на Україні: йому вже понад сім століть. Ще за Богдана Хмельницького цьому дубові було 400 років. Дуб-велетень витримав усі випробування часу, зберіг до глибокої старості свою силу й чудову красу.</a:t>
            </a:r>
            <a:br>
              <a:rPr lang="uk-UA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Люди зв'язують життя цього дуба з історичним минулим нашого краю, зокрема з історією запорозького козацтва. Звідси й пішла назва </a:t>
            </a:r>
            <a:r>
              <a:rPr lang="uk-UA" sz="2200" dirty="0" err="1" smtClean="0">
                <a:latin typeface="Times New Roman" pitchFamily="18" charset="0"/>
                <a:cs typeface="Times New Roman" pitchFamily="18" charset="0"/>
              </a:rPr>
              <a:t>“Запорозький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200" dirty="0" err="1" smtClean="0">
                <a:latin typeface="Times New Roman" pitchFamily="18" charset="0"/>
                <a:cs typeface="Times New Roman" pitchFamily="18" charset="0"/>
              </a:rPr>
              <a:t>дуб”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, що закріпилася за ним ще здавна</a:t>
            </a:r>
            <a:r>
              <a:rPr lang="uk-UA" sz="2700" dirty="0" smtClean="0">
                <a:latin typeface="Times New Roman" pitchFamily="18" charset="0"/>
                <a:cs typeface="Times New Roman" pitchFamily="18" charset="0"/>
              </a:rPr>
              <a:t>. 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D:\24.10\42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292659" y="2971800"/>
            <a:ext cx="2851341" cy="2136498"/>
          </a:xfrm>
          <a:prstGeom prst="rect">
            <a:avLst/>
          </a:prstGeom>
          <a:noFill/>
        </p:spPr>
      </p:pic>
      <p:pic>
        <p:nvPicPr>
          <p:cNvPr id="4100" name="Picture 4" descr="D:\24.10\kozak-dub-3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009" y="3429000"/>
            <a:ext cx="4362791" cy="3048000"/>
          </a:xfrm>
          <a:prstGeom prst="rect">
            <a:avLst/>
          </a:prstGeom>
          <a:noFill/>
        </p:spPr>
      </p:pic>
      <p:pic>
        <p:nvPicPr>
          <p:cNvPr id="4101" name="Picture 5" descr="D:\24.10\Chapowal Jaworn 1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343400" y="4572000"/>
            <a:ext cx="3612444" cy="2209800"/>
          </a:xfrm>
          <a:prstGeom prst="rect">
            <a:avLst/>
          </a:prstGeom>
          <a:noFill/>
        </p:spPr>
      </p:pic>
      <p:sp>
        <p:nvSpPr>
          <p:cNvPr id="7" name="Прямокутник 6"/>
          <p:cNvSpPr/>
          <p:nvPr/>
        </p:nvSpPr>
        <p:spPr>
          <a:xfrm>
            <a:off x="3124200" y="76200"/>
            <a:ext cx="3429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Іван Шаповал</a:t>
            </a:r>
            <a:br>
              <a:rPr lang="uk-UA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“Запорозький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дуб”</a:t>
            </a:r>
            <a:endParaRPr lang="uk-UA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407</TotalTime>
  <Words>174</Words>
  <Application>Microsoft Office PowerPoint</Application>
  <PresentationFormat>Экран (4:3)</PresentationFormat>
  <Paragraphs>44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Office Theme</vt:lpstr>
      <vt:lpstr>Слайд 1</vt:lpstr>
      <vt:lpstr>Слайд 2</vt:lpstr>
      <vt:lpstr> </vt:lpstr>
      <vt:lpstr>       Козаки уміють добре               землю, сіяти, жати, випікати хліб, готувати різні м'ясні страви, варити мед. Вони сповідують грецьку віру, яку по-своєму називають руською, дуже шанують святкові дні і дотримуються постів. Мало хто з козаків помирає від хвороби, хіба що в глибокій старості, бо більшість гине почесною смертю на війні.  </vt:lpstr>
      <vt:lpstr>Слайд 5</vt:lpstr>
      <vt:lpstr>    Історія зберігає багато свідчень того, як вищою волею Пресвята Богородиця боронила наш народ, козацьке військо, надавала воїнам сил у боротьбі з ворогом. Свято Покрови й надалі буде об'єднувати й живити вірою у повсякчасне заступництво Божої Матері за людський рід, мир і добро на нашій землі. </vt:lpstr>
      <vt:lpstr> Прислів‘я, приказки про козаків Не журися – нехай плаче         </vt:lpstr>
      <vt:lpstr>ФІЗКУЛЬТХВИЛИНКА   Раз – підняти руки вгору! Два – нагнутися додолу, Не згинайте, діти, ноги, Як торкаєтесь підлоги. Три-чотири – прямо стати! Будем дружно присідати, Щоб ногам роботу дати. Раз! – піднялись. Два! – присіли. Хай мужніє ваше тіло!</vt:lpstr>
      <vt:lpstr>         У Верхній Хортиці стоїть і досі могутній запорозький дуб, про який існує чимало переказів та легенд. Це один з найстаріших дубів на Україні: йому вже понад сім століть. Ще за Богдана Хмельницького цьому дубові було 400 років. Дуб-велетень витримав усі випробування часу, зберіг до глибокої старості свою силу й чудову красу. Люди зв'язують життя цього дуба з історичним минулим нашого краю, зокрема з історією запорозького козацтва. Звідси й пішла назва “Запорозький дуб”, що закріпилася за ним ще здавна.    </vt:lpstr>
      <vt:lpstr>Слайд 10</vt:lpstr>
      <vt:lpstr>Слайд 11</vt:lpstr>
      <vt:lpstr>Домашнє завдання:  - відповіді на запитання (усно) стор. 63 – 64;  - вправа 104;  - із вірша Т.Г. Шевченка “Мені тринадцятий минало…” випишіть дієслова, визначте їх час, вид.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Двадцять четверте жовтня Класна робота  Тема “Дієслово як частина мови. Тренувальні вправи”  </dc:title>
  <dc:creator>User</dc:creator>
  <cp:lastModifiedBy>Irina</cp:lastModifiedBy>
  <cp:revision>42</cp:revision>
  <dcterms:created xsi:type="dcterms:W3CDTF">2012-10-15T18:01:08Z</dcterms:created>
  <dcterms:modified xsi:type="dcterms:W3CDTF">2016-12-05T17:21:05Z</dcterms:modified>
</cp:coreProperties>
</file>