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90559-FC33-45D0-980E-B241C2C6A6A1}" type="datetimeFigureOut">
              <a:rPr lang="ru-RU" smtClean="0"/>
              <a:pPr/>
              <a:t>08.11.2016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8E784B-AD1B-4DEC-BDFA-6E0A359DAD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500042"/>
            <a:ext cx="8143932" cy="5857916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Тема.  «Повторення </a:t>
            </a:r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</a:rPr>
              <a:t>вивченого з теми «Дієслово».  Підготовка до контрольної роботи»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Мета :</a:t>
            </a:r>
            <a:r>
              <a:rPr lang="uk-UA" sz="3200" dirty="0" smtClean="0">
                <a:solidFill>
                  <a:srgbClr val="002060"/>
                </a:solidFill>
              </a:rPr>
              <a:t> повторити й поглибити, систематизувати та узагальнити відомості про дієслово; формувати вміння правильно писати дієслова в різних особових формах; розвивати пам'ять, увагу, логічне та образне мислення; виховувати почуття колективізму, відповідальності за справу, яку виконуєш.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85728"/>
            <a:ext cx="8258204" cy="5929354"/>
          </a:xfrm>
        </p:spPr>
        <p:txBody>
          <a:bodyPr>
            <a:normAutofit fontScale="92500" lnSpcReduction="10000"/>
          </a:bodyPr>
          <a:lstStyle/>
          <a:p>
            <a:pPr algn="ctr"/>
            <a:endParaRPr lang="uk-UA" sz="3200" b="1" dirty="0" smtClean="0">
              <a:solidFill>
                <a:srgbClr val="002060"/>
              </a:solidFill>
            </a:endParaRPr>
          </a:p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Творчий </a:t>
            </a: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практикум «Мереживо слів»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endParaRPr lang="uk-UA" sz="3200" dirty="0" smtClean="0">
              <a:solidFill>
                <a:srgbClr val="002060"/>
              </a:solidFill>
            </a:endParaRPr>
          </a:p>
          <a:p>
            <a:pPr lvl="0"/>
            <a:r>
              <a:rPr lang="uk-UA" sz="3200" b="1" dirty="0" smtClean="0">
                <a:solidFill>
                  <a:srgbClr val="002060"/>
                </a:solidFill>
              </a:rPr>
              <a:t>Допишіть слова-рими, вибравши їх з довідки.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3200" b="1" dirty="0" smtClean="0">
                <a:solidFill>
                  <a:srgbClr val="002060"/>
                </a:solidFill>
              </a:rPr>
              <a:t>Назвіть дієслова, визначте вид, час, спосіб</a:t>
            </a:r>
          </a:p>
          <a:p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uk-UA" sz="3200" dirty="0" smtClean="0">
                <a:solidFill>
                  <a:srgbClr val="002060"/>
                </a:solidFill>
              </a:rPr>
              <a:t>Чи знаєш ти, чим хліб…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uk-UA" sz="3200" dirty="0" smtClean="0">
                <a:solidFill>
                  <a:srgbClr val="002060"/>
                </a:solidFill>
              </a:rPr>
              <a:t>Пахтить на вашому…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uk-UA" sz="3200" dirty="0" smtClean="0">
                <a:solidFill>
                  <a:srgbClr val="002060"/>
                </a:solidFill>
              </a:rPr>
              <a:t>Весною, влітку, і …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uk-UA" sz="3200" dirty="0" smtClean="0">
                <a:solidFill>
                  <a:srgbClr val="002060"/>
                </a:solidFill>
              </a:rPr>
              <a:t>Хліб пахне…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uk-UA" sz="3200" dirty="0" smtClean="0">
                <a:solidFill>
                  <a:srgbClr val="002060"/>
                </a:solidFill>
              </a:rPr>
              <a:t>Довідка: людською, столі, зимою, землі, працею.</a:t>
            </a:r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285728"/>
            <a:ext cx="8329642" cy="6143668"/>
          </a:xfrm>
        </p:spPr>
        <p:txBody>
          <a:bodyPr>
            <a:normAutofit lnSpcReduction="10000"/>
          </a:bodyPr>
          <a:lstStyle/>
          <a:p>
            <a:pPr algn="ctr"/>
            <a:endParaRPr lang="uk-UA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Перевал кмітливих»</a:t>
            </a:r>
          </a:p>
          <a:p>
            <a:pPr lvl="0"/>
            <a:r>
              <a:rPr lang="uk-UA" sz="2800" b="1" dirty="0" smtClean="0">
                <a:solidFill>
                  <a:srgbClr val="002060"/>
                </a:solidFill>
              </a:rPr>
              <a:t>Відредагуйте </a:t>
            </a:r>
            <a:r>
              <a:rPr lang="uk-UA" sz="2800" b="1" dirty="0" smtClean="0">
                <a:solidFill>
                  <a:srgbClr val="002060"/>
                </a:solidFill>
              </a:rPr>
              <a:t>спроектований текст.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Перше згадування про окуляри відноситься до ХІІ століття. </a:t>
            </a:r>
            <a:r>
              <a:rPr lang="uk-UA" sz="2800" u="sng" dirty="0" err="1" smtClean="0">
                <a:solidFill>
                  <a:srgbClr val="002060"/>
                </a:solidFill>
              </a:rPr>
              <a:t>Невикликає</a:t>
            </a:r>
            <a:r>
              <a:rPr lang="uk-UA" sz="2800" dirty="0" smtClean="0">
                <a:solidFill>
                  <a:srgbClr val="002060"/>
                </a:solidFill>
              </a:rPr>
              <a:t> </a:t>
            </a:r>
            <a:r>
              <a:rPr lang="uk-UA" sz="2800" u="sng" dirty="0" err="1" smtClean="0">
                <a:solidFill>
                  <a:srgbClr val="002060"/>
                </a:solidFill>
              </a:rPr>
              <a:t>сумніва</a:t>
            </a:r>
            <a:r>
              <a:rPr lang="uk-UA" sz="2800" dirty="0" smtClean="0">
                <a:solidFill>
                  <a:srgbClr val="002060"/>
                </a:solidFill>
              </a:rPr>
              <a:t> те, що окуляри було винайдено цілком випадково. Можливо ними користувалися приблизно так, як ми – калейдоскопом, </a:t>
            </a:r>
            <a:r>
              <a:rPr lang="uk-UA" sz="2800" u="sng" dirty="0" err="1" smtClean="0">
                <a:solidFill>
                  <a:srgbClr val="002060"/>
                </a:solidFill>
              </a:rPr>
              <a:t>атже</a:t>
            </a:r>
            <a:r>
              <a:rPr lang="uk-UA" sz="2800" dirty="0" smtClean="0">
                <a:solidFill>
                  <a:srgbClr val="002060"/>
                </a:solidFill>
              </a:rPr>
              <a:t> їхні властивості оптичного </a:t>
            </a:r>
            <a:r>
              <a:rPr lang="uk-UA" sz="2800" u="sng" dirty="0" err="1" smtClean="0">
                <a:solidFill>
                  <a:srgbClr val="002060"/>
                </a:solidFill>
              </a:rPr>
              <a:t>приладя</a:t>
            </a:r>
            <a:r>
              <a:rPr lang="uk-UA" sz="2800" dirty="0" smtClean="0">
                <a:solidFill>
                  <a:srgbClr val="002060"/>
                </a:solidFill>
              </a:rPr>
              <a:t> було відкрито набагато пізніше.</a:t>
            </a:r>
            <a:endParaRPr lang="ru-RU" sz="2800" dirty="0" smtClean="0">
              <a:solidFill>
                <a:srgbClr val="002060"/>
              </a:solidFill>
            </a:endParaRPr>
          </a:p>
          <a:p>
            <a:r>
              <a:rPr lang="uk-UA" sz="2800" dirty="0" smtClean="0">
                <a:solidFill>
                  <a:srgbClr val="002060"/>
                </a:solidFill>
              </a:rPr>
              <a:t> Минуло ще півтори сотні років, настало ХІІІ </a:t>
            </a:r>
            <a:r>
              <a:rPr lang="uk-UA" sz="2800" u="sng" dirty="0" err="1" smtClean="0">
                <a:solidFill>
                  <a:srgbClr val="002060"/>
                </a:solidFill>
              </a:rPr>
              <a:t>столітя</a:t>
            </a:r>
            <a:r>
              <a:rPr lang="uk-UA" sz="2800" dirty="0" smtClean="0">
                <a:solidFill>
                  <a:srgbClr val="002060"/>
                </a:solidFill>
              </a:rPr>
              <a:t>, і окуляри почали використовувати досить широко. Невідомо, коли точно</a:t>
            </a:r>
            <a:r>
              <a:rPr lang="uk-UA" sz="2800" u="sng" dirty="0" smtClean="0">
                <a:solidFill>
                  <a:srgbClr val="002060"/>
                </a:solidFill>
              </a:rPr>
              <a:t> </a:t>
            </a:r>
            <a:r>
              <a:rPr lang="uk-UA" sz="2800" u="sng" dirty="0" err="1" smtClean="0">
                <a:solidFill>
                  <a:srgbClr val="002060"/>
                </a:solidFill>
              </a:rPr>
              <a:t>зявилися</a:t>
            </a:r>
            <a:r>
              <a:rPr lang="uk-UA" sz="2800" dirty="0" smtClean="0">
                <a:solidFill>
                  <a:srgbClr val="002060"/>
                </a:solidFill>
              </a:rPr>
              <a:t> окуляри в Україні але в документах першої </a:t>
            </a:r>
            <a:r>
              <a:rPr lang="uk-UA" sz="2800" u="sng" dirty="0" err="1" smtClean="0">
                <a:solidFill>
                  <a:srgbClr val="002060"/>
                </a:solidFill>
              </a:rPr>
              <a:t>тритини</a:t>
            </a:r>
            <a:r>
              <a:rPr lang="uk-UA" sz="2800" dirty="0" smtClean="0">
                <a:solidFill>
                  <a:srgbClr val="002060"/>
                </a:solidFill>
              </a:rPr>
              <a:t> ХVІІ століття вони вже були добре відомі саме як оптичний прилад.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428604"/>
            <a:ext cx="8258204" cy="6000792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Творче конструювання</a:t>
            </a: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uk-UA" sz="3600" b="1" dirty="0" smtClean="0">
                <a:solidFill>
                  <a:srgbClr val="002060"/>
                </a:solidFill>
              </a:rPr>
              <a:t>Утворіть форми дієслів доконаного виду за допомогою префіксів з-с-зі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Цементувати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 псувати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 цідити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 казати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 ховати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 розуміти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 творити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428604"/>
            <a:ext cx="8258204" cy="592935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Вправа «Незакінчене речення»</a:t>
            </a:r>
            <a:r>
              <a:rPr lang="uk-UA" sz="3600" b="1" dirty="0" smtClean="0">
                <a:solidFill>
                  <a:srgbClr val="002060"/>
                </a:solidFill>
              </a:rPr>
              <a:t>            </a:t>
            </a:r>
            <a:endParaRPr lang="uk-UA" sz="3600" b="1" dirty="0" smtClean="0">
              <a:solidFill>
                <a:srgbClr val="002060"/>
              </a:solidFill>
            </a:endParaRPr>
          </a:p>
          <a:p>
            <a:pPr algn="ctr"/>
            <a:r>
              <a:rPr lang="uk-UA" sz="3600" dirty="0" smtClean="0">
                <a:solidFill>
                  <a:srgbClr val="002060"/>
                </a:solidFill>
              </a:rPr>
              <a:t> </a:t>
            </a:r>
            <a:r>
              <a:rPr lang="uk-UA" sz="3600" dirty="0" smtClean="0">
                <a:solidFill>
                  <a:srgbClr val="002060"/>
                </a:solidFill>
              </a:rPr>
              <a:t>( комунікативна компетентність)</a:t>
            </a:r>
          </a:p>
          <a:p>
            <a:endParaRPr lang="ru-RU" sz="3600" dirty="0" smtClean="0">
              <a:solidFill>
                <a:srgbClr val="002060"/>
              </a:solidFill>
            </a:endParaRPr>
          </a:p>
          <a:p>
            <a:pPr lvl="0"/>
            <a:r>
              <a:rPr lang="uk-UA" sz="3600" dirty="0" smtClean="0">
                <a:solidFill>
                  <a:srgbClr val="002060"/>
                </a:solidFill>
              </a:rPr>
              <a:t>Труднощі, що виникли під час роботи….</a:t>
            </a:r>
            <a:endParaRPr lang="ru-RU" sz="3600" dirty="0" smtClean="0">
              <a:solidFill>
                <a:srgbClr val="002060"/>
              </a:solidFill>
            </a:endParaRPr>
          </a:p>
          <a:p>
            <a:pPr lvl="0"/>
            <a:endParaRPr lang="uk-UA" sz="3600" dirty="0" smtClean="0">
              <a:solidFill>
                <a:srgbClr val="002060"/>
              </a:solidFill>
            </a:endParaRPr>
          </a:p>
          <a:p>
            <a:pPr lvl="0"/>
            <a:r>
              <a:rPr lang="uk-UA" sz="3600" dirty="0" smtClean="0">
                <a:solidFill>
                  <a:srgbClr val="002060"/>
                </a:solidFill>
              </a:rPr>
              <a:t>Які завдання вам сподобалися ?…</a:t>
            </a:r>
            <a:endParaRPr lang="ru-RU" sz="3600" dirty="0" smtClean="0">
              <a:solidFill>
                <a:srgbClr val="002060"/>
              </a:solidFill>
            </a:endParaRPr>
          </a:p>
          <a:p>
            <a:pPr lvl="0"/>
            <a:endParaRPr lang="uk-UA" sz="3600" dirty="0" smtClean="0">
              <a:solidFill>
                <a:srgbClr val="002060"/>
              </a:solidFill>
            </a:endParaRPr>
          </a:p>
          <a:p>
            <a:pPr lvl="0"/>
            <a:r>
              <a:rPr lang="uk-UA" sz="3600" dirty="0" smtClean="0">
                <a:solidFill>
                  <a:srgbClr val="002060"/>
                </a:solidFill>
              </a:rPr>
              <a:t>Ще треба повторити….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500042"/>
            <a:ext cx="8258204" cy="571504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Домашнє завдання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600" b="1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Обов'язкове</a:t>
            </a:r>
            <a:r>
              <a:rPr lang="uk-UA" sz="3600" dirty="0" smtClean="0">
                <a:solidFill>
                  <a:srgbClr val="002060"/>
                </a:solidFill>
              </a:rPr>
              <a:t>: повторити §   4-16, виконати  морфологічний  розбір трьох дієслів ( на вибір).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uk-UA" sz="3600" dirty="0" smtClean="0">
                <a:solidFill>
                  <a:srgbClr val="002060"/>
                </a:solidFill>
              </a:rPr>
              <a:t>За бажанням: написати творчу роботу на тему : “ Добре діло роби сміло ”</a:t>
            </a:r>
            <a:endParaRPr lang="ru-RU" sz="36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289</Words>
  <Application>Microsoft Office PowerPoint</Application>
  <PresentationFormat>Экран (4:3)</PresentationFormat>
  <Paragraphs>39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8</cp:revision>
  <dcterms:created xsi:type="dcterms:W3CDTF">2016-11-07T17:37:58Z</dcterms:created>
  <dcterms:modified xsi:type="dcterms:W3CDTF">2016-11-08T12:41:08Z</dcterms:modified>
</cp:coreProperties>
</file>