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7248"/>
    <a:srgbClr val="A6A337"/>
    <a:srgbClr val="230CC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C95E3-5542-4C03-AEC1-CAC29CBC537F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CA9E0-2EB9-487E-943C-512DB72E46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C95E3-5542-4C03-AEC1-CAC29CBC537F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CA9E0-2EB9-487E-943C-512DB72E46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C95E3-5542-4C03-AEC1-CAC29CBC537F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CA9E0-2EB9-487E-943C-512DB72E46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C95E3-5542-4C03-AEC1-CAC29CBC537F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CA9E0-2EB9-487E-943C-512DB72E46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C95E3-5542-4C03-AEC1-CAC29CBC537F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CA9E0-2EB9-487E-943C-512DB72E46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C95E3-5542-4C03-AEC1-CAC29CBC537F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CA9E0-2EB9-487E-943C-512DB72E46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C95E3-5542-4C03-AEC1-CAC29CBC537F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CA9E0-2EB9-487E-943C-512DB72E46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C95E3-5542-4C03-AEC1-CAC29CBC537F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CA9E0-2EB9-487E-943C-512DB72E46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C95E3-5542-4C03-AEC1-CAC29CBC537F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CA9E0-2EB9-487E-943C-512DB72E46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C95E3-5542-4C03-AEC1-CAC29CBC537F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CA9E0-2EB9-487E-943C-512DB72E46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C95E3-5542-4C03-AEC1-CAC29CBC537F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CA9E0-2EB9-487E-943C-512DB72E46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u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5C95E3-5542-4C03-AEC1-CAC29CBC537F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7CA9E0-2EB9-487E-943C-512DB72E460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cut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764705"/>
            <a:ext cx="7774632" cy="1872208"/>
          </a:xfrm>
        </p:spPr>
        <p:txBody>
          <a:bodyPr>
            <a:normAutofit/>
          </a:bodyPr>
          <a:lstStyle/>
          <a:p>
            <a:r>
              <a:rPr lang="uk-UA" sz="3600" b="1" dirty="0" smtClean="0"/>
              <a:t>Тема. </a:t>
            </a:r>
            <a:r>
              <a:rPr lang="uk-UA" sz="3600" b="1" dirty="0"/>
              <a:t>Узагальнення й систематизація знань з теми «</a:t>
            </a:r>
            <a:r>
              <a:rPr lang="uk-UA" sz="3600" b="1" dirty="0" smtClean="0"/>
              <a:t>Іменник як частина мови» </a:t>
            </a:r>
            <a:endParaRPr lang="ru-RU" sz="3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2492896"/>
            <a:ext cx="6552728" cy="4032448"/>
          </a:xfrm>
        </p:spPr>
        <p:txBody>
          <a:bodyPr>
            <a:noAutofit/>
          </a:bodyPr>
          <a:lstStyle/>
          <a:p>
            <a:r>
              <a:rPr lang="uk-UA" sz="2800" b="1" dirty="0" smtClean="0">
                <a:solidFill>
                  <a:schemeClr val="tx1"/>
                </a:solidFill>
              </a:rPr>
              <a:t>Мета</a:t>
            </a:r>
            <a:r>
              <a:rPr lang="uk-UA" sz="2800" dirty="0" smtClean="0">
                <a:solidFill>
                  <a:schemeClr val="tx1"/>
                </a:solidFill>
              </a:rPr>
              <a:t>:  узагальнити й систематизувати знання учнів з теми «Іменник як частина мови»,     розвивати вміння аналізувати мовний матеріал, перевірити рівень  навчальних досягнень із даної теми; формувати життєві компетентності учнів; розвивати творчі здібності   школярів, виховувати любов до Батьківщини, рідного слова.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Documents and Settings\Администратор\Рабочий стол\урок\ostrov-xortica-zaporozhskaya-sech-phot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8154" y="404664"/>
            <a:ext cx="7936294" cy="5697378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Documents and Settings\Администратор\Рабочий стол\урок\IMG_6966_SM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20688"/>
            <a:ext cx="8136904" cy="542731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5" name="Picture 3" descr="C:\Documents and Settings\Администратор\Рабочий стол\шератон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620688"/>
            <a:ext cx="8105966" cy="526032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Documents and Settings\Администратор\Рабочий стол\ночное запорожь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8800" y="620689"/>
            <a:ext cx="7861632" cy="5400600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Documents and Settings\Администратор\Рабочий стол\урок\fdac17f9233f24a7d8c0842f573d9bc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76673"/>
            <a:ext cx="7632848" cy="5707446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C:\Documents and Settings\Администратор\Рабочий стол\урок\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548680"/>
            <a:ext cx="7488832" cy="597094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Documents and Settings\Администратор\Рабочий стол\урок\42f1839658d3530717ce33abdf74b1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692696"/>
            <a:ext cx="7344815" cy="496328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Зупинка </a:t>
            </a:r>
            <a:r>
              <a:rPr lang="uk-UA" dirty="0" err="1" smtClean="0"/>
              <a:t>“Синтаксична”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/>
              <a:t>1. Без коріння і полин не росте.( Прислів’я)</a:t>
            </a:r>
            <a:endParaRPr lang="ru-RU" dirty="0"/>
          </a:p>
          <a:p>
            <a:pPr>
              <a:buNone/>
            </a:pPr>
            <a:r>
              <a:rPr lang="uk-UA" dirty="0"/>
              <a:t>2. Ліпше жменя рідної землі, ніж брила чужої .(Прислів’я)</a:t>
            </a:r>
            <a:endParaRPr lang="ru-RU" dirty="0"/>
          </a:p>
          <a:p>
            <a:pPr>
              <a:buNone/>
            </a:pPr>
            <a:r>
              <a:rPr lang="uk-UA" dirty="0"/>
              <a:t>3. Рідна сторона – мати, чужа – мачуха. (Прислів’я)</a:t>
            </a:r>
            <a:endParaRPr lang="ru-RU" dirty="0"/>
          </a:p>
          <a:p>
            <a:pPr>
              <a:buNone/>
            </a:pPr>
            <a:r>
              <a:rPr lang="uk-UA" dirty="0"/>
              <a:t>4. І дим батьківщини солодкий.(Овідій)</a:t>
            </a:r>
            <a:endParaRPr lang="ru-RU" dirty="0"/>
          </a:p>
          <a:p>
            <a:pPr>
              <a:buNone/>
            </a:pPr>
            <a:r>
              <a:rPr lang="uk-UA" dirty="0"/>
              <a:t>5.Ті, що виїздять за море, міняють небо, а не душу.(Горацій)</a:t>
            </a:r>
            <a:endParaRPr lang="ru-RU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Зупинка </a:t>
            </a:r>
            <a:r>
              <a:rPr lang="uk-UA" dirty="0" err="1" smtClean="0"/>
              <a:t>“Лабіринт”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                    1 група</a:t>
            </a:r>
          </a:p>
          <a:p>
            <a:pPr>
              <a:buNone/>
            </a:pPr>
            <a:r>
              <a:rPr lang="uk-UA" dirty="0" smtClean="0"/>
              <a:t>     Розшифруйте </a:t>
            </a:r>
            <a:r>
              <a:rPr lang="uk-UA" dirty="0"/>
              <a:t>рядки з віршів Агатангела </a:t>
            </a:r>
            <a:r>
              <a:rPr lang="uk-UA" dirty="0" smtClean="0"/>
              <a:t>Кримського. </a:t>
            </a:r>
            <a:r>
              <a:rPr lang="uk-UA" dirty="0"/>
              <a:t>Ключ до шифру (кожне число відповідає  порядковому номеру букви за алфавітом).</a:t>
            </a:r>
            <a:endParaRPr lang="ru-RU" dirty="0"/>
          </a:p>
          <a:p>
            <a:pPr>
              <a:buNone/>
            </a:pPr>
            <a:r>
              <a:rPr lang="uk-UA" dirty="0">
                <a:solidFill>
                  <a:srgbClr val="00B050"/>
                </a:solidFill>
              </a:rPr>
              <a:t>18  7  17 </a:t>
            </a:r>
            <a:r>
              <a:rPr lang="uk-UA" dirty="0" smtClean="0">
                <a:solidFill>
                  <a:srgbClr val="00B050"/>
                </a:solidFill>
              </a:rPr>
              <a:t>  </a:t>
            </a:r>
            <a:r>
              <a:rPr lang="uk-UA" dirty="0">
                <a:solidFill>
                  <a:srgbClr val="00B050"/>
                </a:solidFill>
              </a:rPr>
              <a:t>1 8  </a:t>
            </a:r>
            <a:r>
              <a:rPr lang="uk-UA" dirty="0" smtClean="0">
                <a:solidFill>
                  <a:srgbClr val="00B050"/>
                </a:solidFill>
              </a:rPr>
              <a:t>  </a:t>
            </a:r>
            <a:r>
              <a:rPr lang="uk-UA" dirty="0">
                <a:solidFill>
                  <a:srgbClr val="00B050"/>
                </a:solidFill>
              </a:rPr>
              <a:t>24    22  3  12  23  12   4 </a:t>
            </a:r>
            <a:r>
              <a:rPr lang="uk-UA" dirty="0" smtClean="0">
                <a:solidFill>
                  <a:srgbClr val="00B050"/>
                </a:solidFill>
              </a:rPr>
              <a:t> 12  </a:t>
            </a:r>
            <a:r>
              <a:rPr lang="uk-UA" dirty="0">
                <a:solidFill>
                  <a:srgbClr val="00B050"/>
                </a:solidFill>
              </a:rPr>
              <a:t>21  29  7  </a:t>
            </a:r>
            <a:r>
              <a:rPr lang="uk-UA" dirty="0" smtClean="0">
                <a:solidFill>
                  <a:srgbClr val="00B050"/>
                </a:solidFill>
              </a:rPr>
              <a:t> </a:t>
            </a:r>
            <a:r>
              <a:rPr lang="uk-UA" dirty="0">
                <a:solidFill>
                  <a:srgbClr val="00B050"/>
                </a:solidFill>
              </a:rPr>
              <a:t>18  1  16  </a:t>
            </a:r>
            <a:r>
              <a:rPr lang="uk-UA" dirty="0" smtClean="0">
                <a:solidFill>
                  <a:srgbClr val="00B050"/>
                </a:solidFill>
              </a:rPr>
              <a:t>  </a:t>
            </a:r>
            <a:r>
              <a:rPr lang="uk-UA" dirty="0">
                <a:solidFill>
                  <a:srgbClr val="00B050"/>
                </a:solidFill>
              </a:rPr>
              <a:t>18 </a:t>
            </a:r>
            <a:r>
              <a:rPr lang="uk-UA" dirty="0" smtClean="0">
                <a:solidFill>
                  <a:srgbClr val="00B050"/>
                </a:solidFill>
              </a:rPr>
              <a:t>  7   </a:t>
            </a:r>
            <a:r>
              <a:rPr lang="uk-UA" dirty="0">
                <a:solidFill>
                  <a:srgbClr val="00B050"/>
                </a:solidFill>
              </a:rPr>
              <a:t>3  19 </a:t>
            </a:r>
            <a:r>
              <a:rPr lang="uk-UA" dirty="0" smtClean="0">
                <a:solidFill>
                  <a:srgbClr val="00B050"/>
                </a:solidFill>
              </a:rPr>
              <a:t> 16  </a:t>
            </a:r>
            <a:r>
              <a:rPr lang="uk-UA" dirty="0">
                <a:solidFill>
                  <a:srgbClr val="00B050"/>
                </a:solidFill>
              </a:rPr>
              <a:t>32</a:t>
            </a:r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                      2  група</a:t>
            </a:r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dirty="0"/>
              <a:t>Із </a:t>
            </a:r>
            <a:r>
              <a:rPr lang="uk-UA" dirty="0" err="1"/>
              <a:t>пазлів</a:t>
            </a:r>
            <a:r>
              <a:rPr lang="uk-UA" dirty="0"/>
              <a:t> скласти вислів митрополита Іларіона</a:t>
            </a:r>
            <a:r>
              <a:rPr lang="uk-UA" dirty="0" smtClean="0"/>
              <a:t>.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uk-UA" sz="3600" dirty="0" smtClean="0">
                <a:solidFill>
                  <a:schemeClr val="accent2"/>
                </a:solidFill>
              </a:rPr>
              <a:t>КА  </a:t>
            </a:r>
            <a:r>
              <a:rPr lang="uk-UA" sz="3600" dirty="0" smtClean="0">
                <a:solidFill>
                  <a:srgbClr val="FF0000"/>
                </a:solidFill>
              </a:rPr>
              <a:t>В</a:t>
            </a:r>
            <a:r>
              <a:rPr lang="uk-UA" sz="3600" dirty="0" smtClean="0">
                <a:solidFill>
                  <a:schemeClr val="accent2"/>
                </a:solidFill>
              </a:rPr>
              <a:t>  НЯ </a:t>
            </a:r>
            <a:r>
              <a:rPr lang="uk-UA" sz="3600" dirty="0" smtClean="0">
                <a:solidFill>
                  <a:srgbClr val="7030A0"/>
                </a:solidFill>
              </a:rPr>
              <a:t>НАУ</a:t>
            </a:r>
            <a:r>
              <a:rPr lang="uk-UA" sz="3600" dirty="0" smtClean="0">
                <a:solidFill>
                  <a:schemeClr val="accent2"/>
                </a:solidFill>
              </a:rPr>
              <a:t> </a:t>
            </a:r>
            <a:r>
              <a:rPr lang="uk-UA" sz="3600" dirty="0" err="1" smtClean="0">
                <a:solidFill>
                  <a:schemeClr val="bg2">
                    <a:lumMod val="10000"/>
                  </a:schemeClr>
                </a:solidFill>
              </a:rPr>
              <a:t>РІН</a:t>
            </a:r>
            <a:r>
              <a:rPr lang="uk-UA" sz="3600" dirty="0" smtClean="0">
                <a:solidFill>
                  <a:schemeClr val="accent2"/>
                </a:solidFill>
              </a:rPr>
              <a:t> </a:t>
            </a:r>
            <a:r>
              <a:rPr lang="uk-UA" sz="3600" dirty="0" err="1" smtClean="0">
                <a:solidFill>
                  <a:srgbClr val="FFC000"/>
                </a:solidFill>
              </a:rPr>
              <a:t>КО</a:t>
            </a:r>
            <a:r>
              <a:rPr lang="uk-UA" sz="3600" dirty="0" smtClean="0">
                <a:solidFill>
                  <a:schemeClr val="accent2"/>
                </a:solidFill>
              </a:rPr>
              <a:t> ВОЮ </a:t>
            </a:r>
            <a:r>
              <a:rPr lang="uk-UA" sz="3600" dirty="0" err="1" smtClean="0">
                <a:solidFill>
                  <a:schemeClr val="accent5">
                    <a:lumMod val="75000"/>
                  </a:schemeClr>
                </a:solidFill>
              </a:rPr>
              <a:t>МО</a:t>
            </a:r>
            <a:r>
              <a:rPr lang="uk-UA" sz="3600" dirty="0" smtClean="0">
                <a:solidFill>
                  <a:schemeClr val="accent2"/>
                </a:solidFill>
              </a:rPr>
              <a:t> НЕ  </a:t>
            </a:r>
            <a:r>
              <a:rPr lang="uk-UA" sz="3600" dirty="0" smtClean="0">
                <a:solidFill>
                  <a:srgbClr val="C00000"/>
                </a:solidFill>
              </a:rPr>
              <a:t>ГЛИ</a:t>
            </a:r>
            <a:r>
              <a:rPr lang="uk-UA" sz="3600" dirty="0" smtClean="0">
                <a:solidFill>
                  <a:schemeClr val="accent2"/>
                </a:solidFill>
              </a:rPr>
              <a:t>  ЛЮ ПУС   </a:t>
            </a:r>
            <a:r>
              <a:rPr lang="uk-UA" sz="3600" dirty="0" err="1" smtClean="0">
                <a:solidFill>
                  <a:srgbClr val="230CCE"/>
                </a:solidFill>
              </a:rPr>
              <a:t>ДИ</a:t>
            </a:r>
            <a:r>
              <a:rPr lang="uk-UA" sz="3600" dirty="0" smtClean="0">
                <a:solidFill>
                  <a:schemeClr val="accent2"/>
                </a:solidFill>
              </a:rPr>
              <a:t>   </a:t>
            </a:r>
            <a:r>
              <a:rPr lang="uk-UA" sz="3600" dirty="0" smtClean="0">
                <a:solidFill>
                  <a:srgbClr val="A6A337"/>
                </a:solidFill>
              </a:rPr>
              <a:t>КАЄ НІ </a:t>
            </a:r>
            <a:r>
              <a:rPr lang="uk-UA" sz="3600" dirty="0" smtClean="0">
                <a:solidFill>
                  <a:schemeClr val="accent2"/>
                </a:solidFill>
              </a:rPr>
              <a:t>ЧУ </a:t>
            </a:r>
            <a:r>
              <a:rPr lang="uk-UA" sz="3600" dirty="0" smtClean="0">
                <a:solidFill>
                  <a:srgbClr val="927248"/>
                </a:solidFill>
              </a:rPr>
              <a:t>БО</a:t>
            </a:r>
            <a:r>
              <a:rPr lang="uk-UA" sz="3600" dirty="0" smtClean="0">
                <a:solidFill>
                  <a:schemeClr val="accent2"/>
                </a:solidFill>
              </a:rPr>
              <a:t> </a:t>
            </a:r>
            <a:r>
              <a:rPr lang="uk-UA" sz="3600" dirty="0" err="1" smtClean="0">
                <a:solidFill>
                  <a:schemeClr val="accent2"/>
                </a:solidFill>
              </a:rPr>
              <a:t>КО</a:t>
            </a:r>
            <a:r>
              <a:rPr lang="uk-UA" sz="3600" dirty="0" smtClean="0">
                <a:solidFill>
                  <a:schemeClr val="accent2"/>
                </a:solidFill>
              </a:rPr>
              <a:t> </a:t>
            </a:r>
            <a:r>
              <a:rPr lang="uk-UA" sz="3600" dirty="0" err="1" smtClean="0">
                <a:solidFill>
                  <a:srgbClr val="FF0000"/>
                </a:solidFill>
              </a:rPr>
              <a:t>ЖОЮ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296144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Тип уроку: </a:t>
            </a:r>
            <a:r>
              <a:rPr lang="ru-RU" sz="4800" b="1" dirty="0" err="1" smtClean="0"/>
              <a:t>урок-подорож</a:t>
            </a:r>
            <a:endParaRPr lang="ru-RU" sz="4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04865"/>
            <a:ext cx="7643192" cy="3096344"/>
          </a:xfrm>
        </p:spPr>
        <p:txBody>
          <a:bodyPr/>
          <a:lstStyle/>
          <a:p>
            <a:pPr>
              <a:buNone/>
            </a:pPr>
            <a:r>
              <a:rPr lang="uk-UA" b="1" dirty="0" smtClean="0"/>
              <a:t> </a:t>
            </a:r>
            <a:r>
              <a:rPr lang="uk-UA" sz="4400" b="1" dirty="0" smtClean="0"/>
              <a:t>Обладнання:</a:t>
            </a:r>
            <a:r>
              <a:rPr lang="uk-UA" sz="4400" dirty="0" smtClean="0"/>
              <a:t> презентація, мультимедійна дошка, підручники, картки, тести, </a:t>
            </a:r>
            <a:r>
              <a:rPr lang="uk-UA" sz="4400" dirty="0" err="1" smtClean="0"/>
              <a:t>пазли</a:t>
            </a:r>
            <a:r>
              <a:rPr lang="uk-UA" sz="4400" dirty="0" smtClean="0"/>
              <a:t>.</a:t>
            </a:r>
            <a:endParaRPr lang="ru-RU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Зупинка </a:t>
            </a:r>
            <a:r>
              <a:rPr lang="uk-UA" dirty="0" err="1" smtClean="0"/>
              <a:t>“Тестувальна”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                    Ключ до тестів</a:t>
            </a:r>
          </a:p>
          <a:p>
            <a:pPr>
              <a:buNone/>
            </a:pPr>
            <a:r>
              <a:rPr lang="uk-UA" dirty="0" smtClean="0"/>
              <a:t>                      1.в)</a:t>
            </a:r>
          </a:p>
          <a:p>
            <a:pPr>
              <a:buNone/>
            </a:pPr>
            <a:r>
              <a:rPr lang="uk-UA" dirty="0"/>
              <a:t> </a:t>
            </a:r>
            <a:r>
              <a:rPr lang="uk-UA" dirty="0" smtClean="0"/>
              <a:t>                     2.а)</a:t>
            </a:r>
          </a:p>
          <a:p>
            <a:pPr>
              <a:buNone/>
            </a:pPr>
            <a:r>
              <a:rPr lang="uk-UA" dirty="0" smtClean="0"/>
              <a:t>                      3.а)</a:t>
            </a:r>
          </a:p>
          <a:p>
            <a:pPr>
              <a:buNone/>
            </a:pPr>
            <a:r>
              <a:rPr lang="uk-UA" dirty="0" smtClean="0"/>
              <a:t>                     </a:t>
            </a:r>
            <a:r>
              <a:rPr lang="uk-UA" dirty="0" smtClean="0"/>
              <a:t> 4.б</a:t>
            </a:r>
            <a:r>
              <a:rPr lang="uk-UA" dirty="0" smtClean="0"/>
              <a:t>)</a:t>
            </a:r>
          </a:p>
          <a:p>
            <a:pPr>
              <a:buNone/>
            </a:pPr>
            <a:r>
              <a:rPr lang="uk-UA" dirty="0"/>
              <a:t> </a:t>
            </a:r>
            <a:r>
              <a:rPr lang="uk-UA" dirty="0" smtClean="0"/>
              <a:t>                   </a:t>
            </a:r>
            <a:r>
              <a:rPr lang="uk-UA" dirty="0" smtClean="0"/>
              <a:t>  5.б</a:t>
            </a:r>
            <a:r>
              <a:rPr lang="uk-UA" dirty="0" smtClean="0"/>
              <a:t>)</a:t>
            </a:r>
          </a:p>
          <a:p>
            <a:pPr>
              <a:buNone/>
            </a:pPr>
            <a:r>
              <a:rPr lang="uk-UA" dirty="0" smtClean="0"/>
              <a:t>                    </a:t>
            </a:r>
            <a:r>
              <a:rPr lang="uk-UA" dirty="0" smtClean="0"/>
              <a:t> 6.б</a:t>
            </a:r>
            <a:r>
              <a:rPr lang="uk-UA" dirty="0" smtClean="0"/>
              <a:t>)</a:t>
            </a:r>
            <a:endParaRPr lang="ru-RU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Е</a:t>
            </a:r>
            <a:r>
              <a:rPr lang="uk-UA" dirty="0" smtClean="0"/>
              <a:t>піграф  уроку: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                  </a:t>
            </a:r>
          </a:p>
          <a:p>
            <a:pPr>
              <a:buNone/>
            </a:pPr>
            <a:r>
              <a:rPr lang="uk-UA" dirty="0" smtClean="0"/>
              <a:t>                     </a:t>
            </a:r>
            <a:r>
              <a:rPr lang="uk-UA" sz="3600" dirty="0" smtClean="0"/>
              <a:t>Ріка </a:t>
            </a:r>
            <a:r>
              <a:rPr lang="uk-UA" sz="3600" dirty="0"/>
              <a:t>вмирає  без джерел,</a:t>
            </a:r>
            <a:endParaRPr lang="ru-RU" sz="3600" dirty="0"/>
          </a:p>
          <a:p>
            <a:pPr>
              <a:buNone/>
            </a:pPr>
            <a:r>
              <a:rPr lang="uk-UA" sz="3600" dirty="0" smtClean="0"/>
              <a:t>                    Дерева </a:t>
            </a:r>
            <a:r>
              <a:rPr lang="uk-UA" sz="3600" dirty="0"/>
              <a:t>сохнуть без коріння</a:t>
            </a:r>
            <a:r>
              <a:rPr lang="uk-UA" sz="3600" dirty="0" smtClean="0"/>
              <a:t>.</a:t>
            </a:r>
          </a:p>
          <a:p>
            <a:pPr>
              <a:buNone/>
            </a:pPr>
            <a:r>
              <a:rPr lang="uk-UA" sz="3600" dirty="0" smtClean="0"/>
              <a:t>                    У ріднім краї – орел,   </a:t>
            </a:r>
            <a:endParaRPr lang="ru-RU" sz="3600" dirty="0"/>
          </a:p>
          <a:p>
            <a:pPr>
              <a:buNone/>
            </a:pPr>
            <a:r>
              <a:rPr lang="uk-UA" sz="3600" dirty="0" smtClean="0"/>
              <a:t>                    Твій </a:t>
            </a:r>
            <a:r>
              <a:rPr lang="uk-UA" sz="3600" dirty="0"/>
              <a:t>родовід тут – покоління.</a:t>
            </a:r>
            <a:endParaRPr lang="ru-RU" sz="3600" dirty="0"/>
          </a:p>
          <a:p>
            <a:pPr>
              <a:buNone/>
            </a:pPr>
            <a:r>
              <a:rPr lang="uk-UA" sz="3600" dirty="0"/>
              <a:t>                             </a:t>
            </a:r>
            <a:r>
              <a:rPr lang="uk-UA" sz="3600" dirty="0" smtClean="0"/>
              <a:t>             </a:t>
            </a:r>
            <a:r>
              <a:rPr lang="uk-UA" sz="3600" dirty="0"/>
              <a:t>В. </a:t>
            </a:r>
            <a:r>
              <a:rPr lang="uk-UA" sz="3600" dirty="0" err="1"/>
              <a:t>Вихрущ</a:t>
            </a:r>
            <a:endParaRPr lang="ru-RU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dirty="0"/>
              <a:t>Маршрут подорожі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uk-UA" dirty="0" smtClean="0"/>
              <a:t>                        1</a:t>
            </a:r>
            <a:r>
              <a:rPr lang="uk-UA" dirty="0"/>
              <a:t>. Станція «Лінгвістична»</a:t>
            </a:r>
            <a:endParaRPr lang="ru-RU" dirty="0"/>
          </a:p>
          <a:p>
            <a:pPr>
              <a:buNone/>
            </a:pPr>
            <a:r>
              <a:rPr lang="uk-UA" dirty="0"/>
              <a:t>   </a:t>
            </a:r>
            <a:r>
              <a:rPr lang="uk-UA" dirty="0" smtClean="0"/>
              <a:t>                     2</a:t>
            </a:r>
            <a:r>
              <a:rPr lang="uk-UA" dirty="0"/>
              <a:t>. Зупинка «Ігрова</a:t>
            </a:r>
            <a:r>
              <a:rPr lang="uk-UA" dirty="0" smtClean="0"/>
              <a:t>»</a:t>
            </a:r>
          </a:p>
          <a:p>
            <a:pPr>
              <a:buNone/>
            </a:pPr>
            <a:r>
              <a:rPr lang="uk-UA" dirty="0" smtClean="0"/>
              <a:t>                        3. Станція </a:t>
            </a:r>
            <a:r>
              <a:rPr lang="uk-UA" dirty="0"/>
              <a:t>«Упізнай мене»</a:t>
            </a:r>
            <a:r>
              <a:rPr lang="uk-UA" dirty="0" smtClean="0"/>
              <a:t> </a:t>
            </a:r>
            <a:endParaRPr lang="uk-UA" dirty="0"/>
          </a:p>
          <a:p>
            <a:pPr>
              <a:buNone/>
            </a:pPr>
            <a:r>
              <a:rPr lang="uk-UA" dirty="0" smtClean="0"/>
              <a:t>                        4</a:t>
            </a:r>
            <a:r>
              <a:rPr lang="uk-UA" dirty="0"/>
              <a:t>. Зупинка «Синтаксична</a:t>
            </a:r>
            <a:r>
              <a:rPr lang="uk-UA" dirty="0" smtClean="0"/>
              <a:t>»    </a:t>
            </a:r>
            <a:endParaRPr lang="ru-RU" dirty="0"/>
          </a:p>
          <a:p>
            <a:pPr>
              <a:buNone/>
            </a:pPr>
            <a:r>
              <a:rPr lang="uk-UA" dirty="0"/>
              <a:t>   </a:t>
            </a:r>
            <a:r>
              <a:rPr lang="uk-UA" dirty="0" smtClean="0"/>
              <a:t>                     5</a:t>
            </a:r>
            <a:r>
              <a:rPr lang="uk-UA" dirty="0"/>
              <a:t>. Станція «Не помились</a:t>
            </a:r>
            <a:r>
              <a:rPr lang="uk-UA" dirty="0" smtClean="0"/>
              <a:t>»</a:t>
            </a:r>
            <a:endParaRPr lang="ru-RU" dirty="0"/>
          </a:p>
          <a:p>
            <a:pPr>
              <a:buNone/>
            </a:pPr>
            <a:r>
              <a:rPr lang="uk-UA" dirty="0"/>
              <a:t>  </a:t>
            </a:r>
            <a:r>
              <a:rPr lang="uk-UA" dirty="0" smtClean="0"/>
              <a:t>                      </a:t>
            </a:r>
            <a:r>
              <a:rPr lang="uk-UA" dirty="0"/>
              <a:t>6. Зупинка «Поетична</a:t>
            </a:r>
            <a:r>
              <a:rPr lang="uk-UA" dirty="0" smtClean="0"/>
              <a:t>»</a:t>
            </a:r>
            <a:endParaRPr lang="ru-RU" dirty="0"/>
          </a:p>
          <a:p>
            <a:pPr>
              <a:buNone/>
            </a:pPr>
            <a:r>
              <a:rPr lang="uk-UA" dirty="0"/>
              <a:t>  </a:t>
            </a:r>
            <a:r>
              <a:rPr lang="uk-UA" dirty="0" smtClean="0"/>
              <a:t>                      </a:t>
            </a:r>
            <a:r>
              <a:rPr lang="uk-UA" dirty="0"/>
              <a:t>7. Станція «Лабіринт</a:t>
            </a:r>
            <a:r>
              <a:rPr lang="uk-UA" dirty="0" smtClean="0"/>
              <a:t>»</a:t>
            </a:r>
            <a:endParaRPr lang="ru-RU" dirty="0"/>
          </a:p>
          <a:p>
            <a:pPr>
              <a:buNone/>
            </a:pPr>
            <a:r>
              <a:rPr lang="uk-UA" dirty="0"/>
              <a:t>   </a:t>
            </a:r>
            <a:r>
              <a:rPr lang="uk-UA" dirty="0" smtClean="0"/>
              <a:t>                     8</a:t>
            </a:r>
            <a:r>
              <a:rPr lang="uk-UA" dirty="0"/>
              <a:t>. Зупинка «Незалежність</a:t>
            </a:r>
            <a:r>
              <a:rPr lang="uk-UA" dirty="0" smtClean="0"/>
              <a:t>»</a:t>
            </a:r>
            <a:endParaRPr lang="ru-RU" dirty="0"/>
          </a:p>
          <a:p>
            <a:pPr>
              <a:buNone/>
            </a:pPr>
            <a:r>
              <a:rPr lang="uk-UA" dirty="0" smtClean="0"/>
              <a:t>                        </a:t>
            </a:r>
            <a:r>
              <a:rPr lang="uk-UA" dirty="0"/>
              <a:t>9. Станція «</a:t>
            </a:r>
            <a:r>
              <a:rPr lang="uk-UA" dirty="0" err="1"/>
              <a:t>Тестувальна</a:t>
            </a:r>
            <a:r>
              <a:rPr lang="uk-UA" dirty="0" smtClean="0"/>
              <a:t>»</a:t>
            </a:r>
            <a:endParaRPr lang="ru-RU" dirty="0"/>
          </a:p>
          <a:p>
            <a:pPr>
              <a:buNone/>
            </a:pPr>
            <a:r>
              <a:rPr lang="uk-UA" dirty="0" smtClean="0"/>
              <a:t>                       </a:t>
            </a:r>
            <a:r>
              <a:rPr lang="uk-UA" dirty="0"/>
              <a:t>10. Зупинка «Народна мудрість» 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Зупинка </a:t>
            </a:r>
            <a:r>
              <a:rPr lang="uk-UA" dirty="0" err="1" smtClean="0"/>
              <a:t>“Упізнай</a:t>
            </a:r>
            <a:r>
              <a:rPr lang="uk-UA" dirty="0" smtClean="0"/>
              <a:t> </a:t>
            </a:r>
            <a:r>
              <a:rPr lang="uk-UA" dirty="0" err="1" smtClean="0"/>
              <a:t>мене”</a:t>
            </a:r>
            <a:endParaRPr lang="ru-RU" dirty="0"/>
          </a:p>
        </p:txBody>
      </p:sp>
      <p:pic>
        <p:nvPicPr>
          <p:cNvPr id="1027" name="Picture 3" descr="C:\Documents and Settings\Администратор\Рабочий стол\днепрогес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268760"/>
            <a:ext cx="7200800" cy="489654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Documents and Settings\Администратор\Рабочий стол\урок\htmlconvd-TTsqPM_html_m2e5e4740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1" y="692696"/>
            <a:ext cx="7992888" cy="552042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 descr="C:\Documents and Settings\Администратор\Рабочий стол\0044-044-Azovskoe-mor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3" y="332657"/>
            <a:ext cx="7560840" cy="567063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Documents and Settings\Администратор\Рабочий стол\урок\23443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5312" y="456512"/>
            <a:ext cx="7943111" cy="542076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Администратор\Рабочий стол\урок\bez_poseredniki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1" y="476674"/>
            <a:ext cx="8064897" cy="55306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</TotalTime>
  <Words>370</Words>
  <Application>Microsoft Office PowerPoint</Application>
  <PresentationFormat>Экран (4:3)</PresentationFormat>
  <Paragraphs>46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Тема. Узагальнення й систематизація знань з теми «Іменник як частина мови» </vt:lpstr>
      <vt:lpstr>Тип уроку: урок-подорож</vt:lpstr>
      <vt:lpstr>Епіграф  уроку:</vt:lpstr>
      <vt:lpstr>Маршрут подорожі</vt:lpstr>
      <vt:lpstr>Зупинка “Упізнай мене”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Зупинка “Синтаксична”</vt:lpstr>
      <vt:lpstr>Зупинка “Лабіринт”</vt:lpstr>
      <vt:lpstr>Слайд 19</vt:lpstr>
      <vt:lpstr>Зупинка “Тестувальна”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19</cp:revision>
  <dcterms:created xsi:type="dcterms:W3CDTF">2016-12-19T18:25:19Z</dcterms:created>
  <dcterms:modified xsi:type="dcterms:W3CDTF">2016-12-20T16:33:30Z</dcterms:modified>
</cp:coreProperties>
</file>