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10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1600" y="838201"/>
            <a:ext cx="7086600" cy="2666999"/>
          </a:xfrm>
        </p:spPr>
        <p:txBody>
          <a:bodyPr>
            <a:normAutofit fontScale="90000"/>
          </a:bodyPr>
          <a:lstStyle/>
          <a:p>
            <a:r>
              <a:rPr lang="ru-RU" b="1" dirty="0" err="1" smtClean="0"/>
              <a:t>Двокрапка</a:t>
            </a:r>
            <a:r>
              <a:rPr lang="ru-RU" b="1" dirty="0" smtClean="0"/>
              <a:t> та тире в </a:t>
            </a:r>
            <a:r>
              <a:rPr lang="ru-RU" b="1" dirty="0" err="1" smtClean="0"/>
              <a:t>безсполучниковому</a:t>
            </a:r>
            <a:r>
              <a:rPr lang="ru-RU" b="1" dirty="0" smtClean="0"/>
              <a:t> </a:t>
            </a:r>
            <a:r>
              <a:rPr lang="ru-RU" b="1" dirty="0" smtClean="0"/>
              <a:t> складному   </a:t>
            </a:r>
            <a:r>
              <a:rPr lang="ru-RU" b="1" dirty="0" err="1" smtClean="0"/>
              <a:t>реченн</a:t>
            </a:r>
            <a:r>
              <a:rPr lang="uk-UA" b="1" dirty="0" smtClean="0"/>
              <a:t>і</a:t>
            </a:r>
            <a:br>
              <a:rPr lang="uk-UA" b="1" dirty="0" smtClean="0"/>
            </a:br>
            <a:r>
              <a:rPr lang="uk-UA" b="1" dirty="0" smtClean="0"/>
              <a:t>9 клас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76400" y="4038600"/>
            <a:ext cx="6858000" cy="1600200"/>
          </a:xfrm>
        </p:spPr>
        <p:txBody>
          <a:bodyPr>
            <a:normAutofit fontScale="92500" lnSpcReduction="10000"/>
          </a:bodyPr>
          <a:lstStyle/>
          <a:p>
            <a:r>
              <a:rPr lang="uk-UA" dirty="0" smtClean="0">
                <a:solidFill>
                  <a:schemeClr val="tx1"/>
                </a:solidFill>
              </a:rPr>
              <a:t>Підготувала і провела	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uk-UA" dirty="0" smtClean="0">
                <a:solidFill>
                  <a:schemeClr val="tx1"/>
                </a:solidFill>
              </a:rPr>
              <a:t>вчитель </a:t>
            </a:r>
            <a:r>
              <a:rPr lang="uk-UA" dirty="0" smtClean="0">
                <a:solidFill>
                  <a:schemeClr val="tx1"/>
                </a:solidFill>
              </a:rPr>
              <a:t>української </a:t>
            </a:r>
            <a:r>
              <a:rPr lang="uk-UA" dirty="0" smtClean="0">
                <a:solidFill>
                  <a:schemeClr val="tx1"/>
                </a:solidFill>
              </a:rPr>
              <a:t>мови та літератури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uk-UA" dirty="0" smtClean="0">
                <a:solidFill>
                  <a:schemeClr val="tx1"/>
                </a:solidFill>
              </a:rPr>
              <a:t>вищої категорії </a:t>
            </a:r>
            <a:r>
              <a:rPr lang="uk-UA" dirty="0" smtClean="0">
                <a:solidFill>
                  <a:schemeClr val="tx1"/>
                </a:solidFill>
              </a:rPr>
              <a:t>Назаренко Н.Г.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4267200"/>
            <a:ext cx="6629400" cy="2133600"/>
          </a:xfrm>
        </p:spPr>
        <p:txBody>
          <a:bodyPr>
            <a:normAutofit/>
          </a:bodyPr>
          <a:lstStyle/>
          <a:p>
            <a:r>
              <a:rPr lang="uk-UA" sz="3200" b="1" dirty="0" smtClean="0"/>
              <a:t>Тип уроку: </a:t>
            </a:r>
            <a:r>
              <a:rPr lang="uk-UA" sz="2400" dirty="0" smtClean="0"/>
              <a:t>застосування знань і формування умінь(формування    предметної компетенції</a:t>
            </a:r>
            <a:r>
              <a:rPr lang="uk-UA" sz="2400" dirty="0" smtClean="0"/>
              <a:t>)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76400" y="152400"/>
            <a:ext cx="7315200" cy="4419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Мета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: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навчальна: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ознайомити учнів з відомостями про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правила вживання двокрапки та тире  в безсполучниковому            складному реченні, розвивати пунктуаційну грамотність учнів; формувати вміння визначати відповідні пунктограми; вдосконалювати практичні навички конструювати й аналізувати речення цього типу, а також пунктуаційні навички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розвивальна: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розвивати мовленнєво-комунікативні вміння   правильної постановки двокрапки та тире між частинами безсполучникових складних речень;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виховна: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виховувати в учнів почуття любові до    рідної мови, уміння правильно вживати  в мові безсполучникові складні речення.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74638"/>
            <a:ext cx="7467600" cy="1173162"/>
          </a:xfrm>
        </p:spPr>
        <p:txBody>
          <a:bodyPr/>
          <a:lstStyle/>
          <a:p>
            <a:r>
              <a:rPr lang="uk-UA" dirty="0" smtClean="0"/>
              <a:t>Робота з таблицями</a:t>
            </a:r>
            <a:endParaRPr lang="ru-RU" dirty="0"/>
          </a:p>
        </p:txBody>
      </p:sp>
      <p:pic>
        <p:nvPicPr>
          <p:cNvPr id="4" name="Содержимое 3" descr="C:\Documents and Settings\Администратор\Рабочий стол\58116826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600200"/>
            <a:ext cx="7467600" cy="47244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228600"/>
            <a:ext cx="7391400" cy="12954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Інтонація в безсполучниковому реченні</a:t>
            </a:r>
            <a:endParaRPr lang="ru-RU" dirty="0"/>
          </a:p>
        </p:txBody>
      </p:sp>
      <p:pic>
        <p:nvPicPr>
          <p:cNvPr id="4" name="Содержимое 3" descr="C:\Documents and Settings\Администратор\Рабочий стол\19040925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524000"/>
            <a:ext cx="73152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0" y="1600200"/>
            <a:ext cx="7620000" cy="45720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uk-UA" dirty="0" smtClean="0"/>
              <a:t> Пояснення     Приклад </a:t>
            </a:r>
          </a:p>
          <a:p>
            <a:pPr>
              <a:buNone/>
            </a:pPr>
            <a:r>
              <a:rPr lang="uk-UA" dirty="0" smtClean="0"/>
              <a:t>   кома                 Одночасність  Не </a:t>
            </a:r>
            <a:r>
              <a:rPr lang="uk-UA" dirty="0" err="1" smtClean="0"/>
              <a:t>щебеч</a:t>
            </a:r>
            <a:r>
              <a:rPr lang="uk-UA" dirty="0" smtClean="0"/>
              <a:t> соловейко </a:t>
            </a:r>
            <a:r>
              <a:rPr lang="uk-UA" dirty="0" smtClean="0"/>
              <a:t>в лузі над водою, не співає чорнобрива </a:t>
            </a:r>
            <a:r>
              <a:rPr lang="uk-UA" dirty="0" err="1" smtClean="0"/>
              <a:t>стоя</a:t>
            </a:r>
            <a:r>
              <a:rPr lang="uk-UA" dirty="0" smtClean="0"/>
              <a:t> під </a:t>
            </a:r>
            <a:r>
              <a:rPr lang="uk-UA" dirty="0" smtClean="0"/>
              <a:t>вербою(Т.</a:t>
            </a:r>
            <a:r>
              <a:rPr lang="uk-UA" dirty="0" err="1" smtClean="0"/>
              <a:t>Ше</a:t>
            </a:r>
            <a:r>
              <a:rPr lang="uk-UA" dirty="0" smtClean="0"/>
              <a:t>        </a:t>
            </a:r>
            <a:endParaRPr lang="ru-RU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r>
              <a:rPr lang="uk-UA" dirty="0" smtClean="0"/>
              <a:t>                                послідовність 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uk-UA" dirty="0" smtClean="0"/>
              <a:t> </a:t>
            </a:r>
            <a:endParaRPr lang="ru-RU" dirty="0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600200" y="304800"/>
          <a:ext cx="6934200" cy="64180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11400"/>
                <a:gridCol w="2311400"/>
                <a:gridCol w="2311400"/>
              </a:tblGrid>
              <a:tr h="1007149">
                <a:tc>
                  <a:txBody>
                    <a:bodyPr/>
                    <a:lstStyle/>
                    <a:p>
                      <a:r>
                        <a:rPr lang="uk-UA" dirty="0" smtClean="0"/>
                        <a:t>     Розділовий знак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          Пояснення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          Приклади</a:t>
                      </a:r>
                      <a:endParaRPr lang="ru-RU" dirty="0"/>
                    </a:p>
                  </a:txBody>
                  <a:tcPr/>
                </a:tc>
              </a:tr>
              <a:tr h="979778">
                <a:tc>
                  <a:txBody>
                    <a:bodyPr/>
                    <a:lstStyle/>
                    <a:p>
                      <a:r>
                        <a:rPr lang="uk-UA" dirty="0" smtClean="0"/>
                        <a:t>              кома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         одночасність,</a:t>
                      </a:r>
                    </a:p>
                    <a:p>
                      <a:r>
                        <a:rPr lang="uk-UA" dirty="0" smtClean="0"/>
                        <a:t>        послідовність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 smtClean="0"/>
                        <a:t>Не щебече соловейко в лузі над водою, не співає  чорнобрива, </a:t>
                      </a:r>
                      <a:r>
                        <a:rPr lang="uk-UA" sz="1400" dirty="0" err="1" smtClean="0"/>
                        <a:t>стоя</a:t>
                      </a:r>
                      <a:r>
                        <a:rPr lang="uk-UA" sz="1400" dirty="0" smtClean="0"/>
                        <a:t> над водою.</a:t>
                      </a:r>
                      <a:endParaRPr lang="ru-RU" sz="1400" dirty="0"/>
                    </a:p>
                  </a:txBody>
                  <a:tcPr/>
                </a:tc>
              </a:tr>
              <a:tr h="11630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Calibri"/>
                          <a:ea typeface="Calibri"/>
                          <a:cs typeface="Times New Roman"/>
                        </a:rPr>
                        <a:t>             </a:t>
                      </a:r>
                      <a:r>
                        <a:rPr lang="uk-UA" sz="1800" dirty="0">
                          <a:latin typeface="Calibri"/>
                          <a:ea typeface="Calibri"/>
                          <a:cs typeface="Times New Roman"/>
                        </a:rPr>
                        <a:t>двокрапка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Calibri"/>
                          <a:ea typeface="Calibri"/>
                          <a:cs typeface="Times New Roman"/>
                        </a:rPr>
                        <a:t>а)   </a:t>
                      </a:r>
                      <a:r>
                        <a:rPr lang="en-US" sz="1600" dirty="0">
                          <a:latin typeface="Calibri"/>
                          <a:ea typeface="Calibri"/>
                          <a:cs typeface="Times New Roman"/>
                        </a:rPr>
                        <a:t>[        ]  </a:t>
                      </a:r>
                      <a:r>
                        <a:rPr lang="uk-UA" sz="1600" dirty="0">
                          <a:latin typeface="Calibri"/>
                          <a:ea typeface="Calibri"/>
                          <a:cs typeface="Times New Roman"/>
                        </a:rPr>
                        <a:t>:</a:t>
                      </a:r>
                      <a:r>
                        <a:rPr lang="en-US" sz="1600" dirty="0">
                          <a:latin typeface="Calibri"/>
                          <a:ea typeface="Calibri"/>
                          <a:cs typeface="Times New Roman"/>
                        </a:rPr>
                        <a:t>  [  </a:t>
                      </a:r>
                      <a:r>
                        <a:rPr lang="uk-UA" sz="1600" dirty="0" smtClean="0">
                          <a:latin typeface="Calibri"/>
                          <a:ea typeface="Calibri"/>
                          <a:cs typeface="Times New Roman"/>
                        </a:rPr>
                        <a:t>    конкретизація</a:t>
                      </a:r>
                      <a:r>
                        <a:rPr lang="en-US" sz="1600" dirty="0" smtClean="0">
                          <a:latin typeface="Calibri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1600" dirty="0">
                          <a:latin typeface="Calibri"/>
                          <a:ea typeface="Calibri"/>
                          <a:cs typeface="Times New Roman"/>
                        </a:rPr>
                        <a:t>]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Calibri"/>
                          <a:ea typeface="Calibri"/>
                          <a:cs typeface="Times New Roman"/>
                        </a:rPr>
                        <a:t>б)</a:t>
                      </a:r>
                      <a:r>
                        <a:rPr lang="en-US" sz="1600" dirty="0">
                          <a:latin typeface="Calibri"/>
                          <a:ea typeface="Calibri"/>
                          <a:cs typeface="Times New Roman"/>
                        </a:rPr>
                        <a:t>   [       ]  </a:t>
                      </a:r>
                      <a:r>
                        <a:rPr lang="uk-UA" sz="1600" dirty="0">
                          <a:latin typeface="Calibri"/>
                          <a:ea typeface="Calibri"/>
                          <a:cs typeface="Times New Roman"/>
                        </a:rPr>
                        <a:t>:</a:t>
                      </a:r>
                      <a:r>
                        <a:rPr lang="en-US" sz="1600" dirty="0">
                          <a:latin typeface="Calibri"/>
                          <a:ea typeface="Calibri"/>
                          <a:cs typeface="Times New Roman"/>
                        </a:rPr>
                        <a:t>   [   </a:t>
                      </a:r>
                      <a:r>
                        <a:rPr lang="uk-UA" sz="1600" dirty="0">
                          <a:latin typeface="Calibri"/>
                          <a:ea typeface="Calibri"/>
                          <a:cs typeface="Times New Roman"/>
                        </a:rPr>
                        <a:t>причина</a:t>
                      </a:r>
                      <a:r>
                        <a:rPr lang="en-US" sz="1600" dirty="0">
                          <a:latin typeface="Calibri"/>
                          <a:ea typeface="Calibri"/>
                          <a:cs typeface="Times New Roman"/>
                        </a:rPr>
                        <a:t> ]                                   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Calibri"/>
                          <a:ea typeface="Calibri"/>
                          <a:cs typeface="Times New Roman"/>
                        </a:rPr>
                        <a:t>Ледар жде: яблуко саме в рот </a:t>
                      </a:r>
                      <a:r>
                        <a:rPr lang="uk-UA" sz="1400" dirty="0" smtClean="0">
                          <a:latin typeface="Calibri"/>
                          <a:ea typeface="Calibri"/>
                          <a:cs typeface="Times New Roman"/>
                        </a:rPr>
                        <a:t>упаде.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Calibri"/>
                          <a:ea typeface="Calibri"/>
                          <a:cs typeface="Times New Roman"/>
                        </a:rPr>
                        <a:t>Мир у світі таки буде: його хочуть усі люди </a:t>
                      </a:r>
                      <a:r>
                        <a:rPr lang="uk-UA" sz="1400" dirty="0" smtClean="0"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35410">
                <a:tc>
                  <a:txBody>
                    <a:bodyPr/>
                    <a:lstStyle/>
                    <a:p>
                      <a:r>
                        <a:rPr lang="uk-UA" dirty="0" smtClean="0"/>
                        <a:t>             тире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Calibri"/>
                          <a:ea typeface="Calibri"/>
                          <a:cs typeface="Times New Roman"/>
                        </a:rPr>
                        <a:t>а)   </a:t>
                      </a: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[     </a:t>
                      </a:r>
                      <a:r>
                        <a:rPr lang="uk-UA" sz="1600" dirty="0">
                          <a:latin typeface="Calibri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  ]</a:t>
                      </a:r>
                      <a:r>
                        <a:rPr lang="uk-UA" sz="1600" dirty="0">
                          <a:latin typeface="Calibri"/>
                          <a:ea typeface="Calibri"/>
                          <a:cs typeface="Times New Roman"/>
                        </a:rPr>
                        <a:t> -</a:t>
                      </a: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  [  </a:t>
                      </a:r>
                      <a:r>
                        <a:rPr lang="uk-UA" sz="1600" dirty="0">
                          <a:latin typeface="Calibri"/>
                          <a:ea typeface="Calibri"/>
                          <a:cs typeface="Times New Roman"/>
                        </a:rPr>
                        <a:t>порівняння      /протиставлення</a:t>
                      </a: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       ]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Calibri"/>
                          <a:ea typeface="Calibri"/>
                          <a:cs typeface="Times New Roman"/>
                        </a:rPr>
                        <a:t>б)</a:t>
                      </a: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[        ] </a:t>
                      </a:r>
                      <a:r>
                        <a:rPr lang="uk-UA" sz="1600" dirty="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 [  </a:t>
                      </a:r>
                      <a:r>
                        <a:rPr lang="uk-UA" sz="1600" dirty="0">
                          <a:latin typeface="Calibri"/>
                          <a:ea typeface="Calibri"/>
                          <a:cs typeface="Times New Roman"/>
                        </a:rPr>
                        <a:t>наслідок/висновок</a:t>
                      </a: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 ]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Calibri"/>
                          <a:ea typeface="Calibri"/>
                          <a:cs typeface="Times New Roman"/>
                        </a:rPr>
                        <a:t>в)      </a:t>
                      </a:r>
                      <a:r>
                        <a:rPr lang="en-US" sz="1600" dirty="0">
                          <a:latin typeface="Calibri"/>
                          <a:ea typeface="Calibri"/>
                          <a:cs typeface="Times New Roman"/>
                        </a:rPr>
                        <a:t>[</a:t>
                      </a:r>
                      <a:r>
                        <a:rPr lang="uk-UA" sz="1600" dirty="0">
                          <a:latin typeface="Calibri"/>
                          <a:ea typeface="Calibri"/>
                          <a:cs typeface="Times New Roman"/>
                        </a:rPr>
                        <a:t>час/умова</a:t>
                      </a:r>
                      <a:r>
                        <a:rPr lang="en-US" sz="1600" dirty="0">
                          <a:latin typeface="Calibri"/>
                          <a:ea typeface="Calibri"/>
                          <a:cs typeface="Times New Roman"/>
                        </a:rPr>
                        <a:t>] </a:t>
                      </a:r>
                      <a:r>
                        <a:rPr lang="uk-UA" sz="1600" dirty="0"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r>
                        <a:rPr lang="en-US" sz="1600" dirty="0">
                          <a:latin typeface="Calibri"/>
                          <a:ea typeface="Calibri"/>
                          <a:cs typeface="Times New Roman"/>
                        </a:rPr>
                        <a:t>  [      </a:t>
                      </a:r>
                      <a:r>
                        <a:rPr lang="uk-UA" sz="1600" dirty="0">
                          <a:latin typeface="Calibri"/>
                          <a:ea typeface="Calibri"/>
                          <a:cs typeface="Times New Roman"/>
                        </a:rPr>
                        <a:t>    </a:t>
                      </a:r>
                      <a:r>
                        <a:rPr lang="en-US" sz="1600" dirty="0" smtClean="0">
                          <a:latin typeface="Calibri"/>
                          <a:ea typeface="Calibri"/>
                          <a:cs typeface="Times New Roman"/>
                        </a:rPr>
                        <a:t>]</a:t>
                      </a:r>
                      <a:r>
                        <a:rPr lang="uk-UA" sz="1600" dirty="0" smtClean="0">
                          <a:latin typeface="Calibri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en-US" sz="16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uk-UA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Рада б зірка зійти – чорна хмара заступає.</a:t>
                      </a:r>
                      <a:endParaRPr lang="ru-RU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uk-UA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Повіяв вітер по долині – пішла дібровою луна.</a:t>
                      </a:r>
                      <a:endParaRPr lang="ru-RU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uk-UA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Учи азбуку – прийде хліб у руку .</a:t>
                      </a:r>
                      <a:endParaRPr lang="ru-RU" sz="1400" dirty="0"/>
                    </a:p>
                  </a:txBody>
                  <a:tcPr/>
                </a:tc>
              </a:tr>
              <a:tr h="1232624">
                <a:tc>
                  <a:txBody>
                    <a:bodyPr/>
                    <a:lstStyle/>
                    <a:p>
                      <a:r>
                        <a:rPr lang="uk-UA" dirty="0" smtClean="0"/>
                        <a:t>     крапка</a:t>
                      </a:r>
                      <a:r>
                        <a:rPr lang="uk-UA" baseline="0" dirty="0" smtClean="0"/>
                        <a:t> з комою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 тісно пов’язані частини  речення ,  містять свої розділові знаки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Ніч прозора, безшумна, тепла;ніби оксамитом огортає людину м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’</a:t>
                      </a:r>
                      <a:r>
                        <a:rPr lang="uk-UA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яке  степове повітря.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Робота в   групах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76400" y="1371600"/>
            <a:ext cx="7315200" cy="47545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uk-UA" dirty="0" smtClean="0"/>
              <a:t>Творчий диктант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 Перебудуйте речення так, щоб вийшли безсполучникові  складні конструкції.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1.Я знаю, що ти мети </a:t>
            </a:r>
            <a:r>
              <a:rPr lang="uk-UA" dirty="0" err="1" smtClean="0"/>
              <a:t>доб</a:t>
            </a:r>
            <a:r>
              <a:rPr lang="ru-RU" dirty="0" smtClean="0"/>
              <a:t>’</a:t>
            </a:r>
            <a:r>
              <a:rPr lang="uk-UA" dirty="0" err="1" smtClean="0"/>
              <a:t>єшся</a:t>
            </a:r>
            <a:r>
              <a:rPr lang="uk-UA" dirty="0" smtClean="0"/>
              <a:t>.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2.Роман радів, що їде на екскурсію до Києва.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3.Я побачив на морі, не маленький човен рибалок, а великий катер плив до берега.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4.Спека почала спадати, і в природі все ожило.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5.Коли будеш у наших краях, то заходь.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Лінгвістичний феєрверк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52600" y="1219200"/>
            <a:ext cx="7010400" cy="5334000"/>
          </a:xfrm>
          <a:solidFill>
            <a:schemeClr val="accent2"/>
          </a:solidFill>
        </p:spPr>
        <p:txBody>
          <a:bodyPr>
            <a:normAutofit fontScale="55000" lnSpcReduction="2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uk-UA" sz="3400" dirty="0" smtClean="0"/>
              <a:t>Частини простих і складних речень під час феєрверку хаотично розкидало</a:t>
            </a:r>
            <a:r>
              <a:rPr lang="uk-UA" sz="3400" dirty="0" smtClean="0"/>
              <a:t>.</a:t>
            </a:r>
          </a:p>
          <a:p>
            <a:pPr>
              <a:buNone/>
            </a:pPr>
            <a:r>
              <a:rPr lang="uk-UA" sz="3400" dirty="0" smtClean="0"/>
              <a:t>Допоможемо </a:t>
            </a:r>
            <a:r>
              <a:rPr lang="uk-UA" sz="3400" dirty="0" smtClean="0"/>
              <a:t>їм відновити первісний вигляд. Пояснити розділові знаки та смислові відношення між частинами безсполучникового  складного речення. </a:t>
            </a:r>
            <a:endParaRPr lang="ru-RU" sz="3400" dirty="0" smtClean="0"/>
          </a:p>
          <a:p>
            <a:pPr>
              <a:buNone/>
            </a:pPr>
            <a:r>
              <a:rPr lang="uk-UA" sz="3800" dirty="0" smtClean="0"/>
              <a:t>                   1.Хто </a:t>
            </a:r>
            <a:r>
              <a:rPr lang="uk-UA" sz="3800" dirty="0" smtClean="0"/>
              <a:t>багато читає</a:t>
            </a:r>
            <a:r>
              <a:rPr lang="uk-UA" sz="3800" dirty="0" smtClean="0"/>
              <a:t>…</a:t>
            </a:r>
          </a:p>
          <a:p>
            <a:pPr>
              <a:buNone/>
            </a:pPr>
            <a:r>
              <a:rPr lang="uk-UA" sz="3800" dirty="0" smtClean="0"/>
              <a:t>                   2.Рідна мова не полова…</a:t>
            </a:r>
            <a:endParaRPr lang="ru-RU" sz="3800" dirty="0" smtClean="0"/>
          </a:p>
          <a:p>
            <a:pPr>
              <a:buNone/>
            </a:pPr>
            <a:r>
              <a:rPr lang="uk-UA" sz="3800" dirty="0" smtClean="0"/>
              <a:t>                  3.Навчай </a:t>
            </a:r>
            <a:r>
              <a:rPr lang="uk-UA" sz="3800" dirty="0" smtClean="0"/>
              <a:t>інших…</a:t>
            </a:r>
            <a:endParaRPr lang="ru-RU" sz="3800" dirty="0" smtClean="0"/>
          </a:p>
          <a:p>
            <a:pPr>
              <a:buNone/>
            </a:pPr>
            <a:r>
              <a:rPr lang="uk-UA" sz="3800" dirty="0" smtClean="0"/>
              <a:t>                  4.Книгу </a:t>
            </a:r>
            <a:r>
              <a:rPr lang="uk-UA" sz="3800" dirty="0" smtClean="0"/>
              <a:t>прочитав…</a:t>
            </a:r>
            <a:endParaRPr lang="ru-RU" sz="3800" dirty="0" smtClean="0"/>
          </a:p>
          <a:p>
            <a:pPr>
              <a:buNone/>
            </a:pPr>
            <a:r>
              <a:rPr lang="uk-UA" sz="3800" dirty="0" smtClean="0"/>
              <a:t>                  5.Життя </a:t>
            </a:r>
            <a:r>
              <a:rPr lang="uk-UA" sz="3800" dirty="0" smtClean="0"/>
              <a:t>прожити…</a:t>
            </a:r>
            <a:endParaRPr lang="ru-RU" sz="3800" dirty="0" smtClean="0"/>
          </a:p>
          <a:p>
            <a:pPr>
              <a:buNone/>
            </a:pPr>
            <a:r>
              <a:rPr lang="uk-UA" sz="3800" dirty="0" smtClean="0"/>
              <a:t>                  6.Учись </a:t>
            </a:r>
            <a:r>
              <a:rPr lang="uk-UA" sz="3800" dirty="0" smtClean="0"/>
              <a:t>змолоду</a:t>
            </a:r>
            <a:r>
              <a:rPr lang="uk-UA" sz="3800" dirty="0" smtClean="0"/>
              <a:t>…</a:t>
            </a:r>
          </a:p>
          <a:p>
            <a:pPr>
              <a:buNone/>
            </a:pPr>
            <a:r>
              <a:rPr lang="uk-UA" sz="3800" dirty="0" smtClean="0"/>
              <a:t>                   7.Бережи час…</a:t>
            </a:r>
            <a:endParaRPr lang="ru-RU" sz="3800" dirty="0" smtClean="0"/>
          </a:p>
          <a:p>
            <a:pPr>
              <a:buNone/>
            </a:pPr>
            <a:r>
              <a:rPr lang="uk-UA" sz="3800" dirty="0" smtClean="0"/>
              <a:t>Довідка:не </a:t>
            </a:r>
            <a:r>
              <a:rPr lang="uk-UA" sz="3800" dirty="0" smtClean="0"/>
              <a:t>навколо хати обійти;пригодиться на </a:t>
            </a:r>
            <a:r>
              <a:rPr lang="uk-UA" sz="3800" dirty="0" smtClean="0"/>
              <a:t> старість;його </a:t>
            </a:r>
            <a:r>
              <a:rPr lang="uk-UA" sz="3800" dirty="0" smtClean="0"/>
              <a:t>за гроші не купиш;той багато знає;  сам навчишся; її за вітром не розвієш; на крилах політав.</a:t>
            </a:r>
            <a:endParaRPr lang="ru-RU" sz="3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600" y="457200"/>
            <a:ext cx="7696200" cy="960438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 </a:t>
            </a:r>
            <a:r>
              <a:rPr lang="uk-UA" sz="2200" dirty="0" smtClean="0"/>
              <a:t>Установити відповідність між уривком з української пісні та пропущеним розділовим знаком</a:t>
            </a:r>
            <a:endParaRPr lang="ru-RU" sz="2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76400" y="1447800"/>
            <a:ext cx="7010400" cy="54102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1600" dirty="0" smtClean="0"/>
              <a:t>1.Ой там криниця під перелазом </a:t>
            </a:r>
            <a:r>
              <a:rPr lang="uk-UA" sz="1600" dirty="0" smtClean="0"/>
              <a:t>(?)                                         А ,</a:t>
            </a:r>
            <a:endParaRPr lang="ru-RU" sz="1600" dirty="0" smtClean="0"/>
          </a:p>
          <a:p>
            <a:pPr>
              <a:buNone/>
            </a:pPr>
            <a:r>
              <a:rPr lang="uk-UA" sz="1600" dirty="0" smtClean="0"/>
              <a:t>Вийдемо, серденько, обоє разом</a:t>
            </a:r>
            <a:r>
              <a:rPr lang="uk-UA" sz="1600" dirty="0" smtClean="0"/>
              <a:t>.                                             Б ;</a:t>
            </a:r>
            <a:endParaRPr lang="ru-RU" sz="1600" dirty="0" smtClean="0"/>
          </a:p>
          <a:p>
            <a:pPr>
              <a:buNone/>
            </a:pPr>
            <a:r>
              <a:rPr lang="uk-UA" sz="1600" dirty="0" smtClean="0"/>
              <a:t>2.Хилилися густі лози та й на землю пали</a:t>
            </a:r>
            <a:r>
              <a:rPr lang="uk-UA" sz="1600" dirty="0" smtClean="0"/>
              <a:t>(?)                           В :</a:t>
            </a:r>
            <a:endParaRPr lang="ru-RU" sz="1600" dirty="0" smtClean="0"/>
          </a:p>
          <a:p>
            <a:pPr>
              <a:buNone/>
            </a:pPr>
            <a:r>
              <a:rPr lang="uk-UA" sz="1600" dirty="0" smtClean="0"/>
              <a:t>Дивилися карі очі та й плакати стали</a:t>
            </a:r>
            <a:r>
              <a:rPr lang="uk-UA" sz="1600" dirty="0" smtClean="0"/>
              <a:t>.                                       Г </a:t>
            </a:r>
            <a:r>
              <a:rPr lang="uk-UA" sz="1600" dirty="0" smtClean="0"/>
              <a:t>―</a:t>
            </a:r>
            <a:endParaRPr lang="ru-RU" sz="1600" dirty="0" smtClean="0"/>
          </a:p>
          <a:p>
            <a:pPr>
              <a:buNone/>
            </a:pPr>
            <a:r>
              <a:rPr lang="uk-UA" sz="1600" dirty="0" smtClean="0"/>
              <a:t>3.Ой нема козаченька (?)</a:t>
            </a:r>
            <a:endParaRPr lang="ru-RU" sz="1600" dirty="0" smtClean="0"/>
          </a:p>
          <a:p>
            <a:pPr>
              <a:buNone/>
            </a:pPr>
            <a:r>
              <a:rPr lang="uk-UA" sz="1600" dirty="0" smtClean="0"/>
              <a:t>Поїхав за Десну.</a:t>
            </a:r>
            <a:endParaRPr lang="ru-RU" sz="1600" dirty="0" smtClean="0"/>
          </a:p>
          <a:p>
            <a:pPr>
              <a:buNone/>
            </a:pPr>
            <a:r>
              <a:rPr lang="uk-UA" sz="1600" dirty="0" smtClean="0"/>
              <a:t>4.Нема мого миленького(?)</a:t>
            </a:r>
            <a:endParaRPr lang="ru-RU" sz="1600" dirty="0" smtClean="0"/>
          </a:p>
          <a:p>
            <a:pPr>
              <a:buNone/>
            </a:pPr>
            <a:r>
              <a:rPr lang="uk-UA" sz="1600" dirty="0" smtClean="0"/>
              <a:t>Плачуть карі очки.</a:t>
            </a:r>
            <a:endParaRPr lang="ru-RU" sz="1600" dirty="0" smtClean="0"/>
          </a:p>
          <a:p>
            <a:pPr>
              <a:buNone/>
            </a:pPr>
            <a:r>
              <a:rPr lang="uk-UA" sz="1600" dirty="0" smtClean="0"/>
              <a:t>5.А у нас все гаразд(?)</a:t>
            </a:r>
            <a:endParaRPr lang="ru-RU" sz="1600" dirty="0" smtClean="0"/>
          </a:p>
          <a:p>
            <a:pPr>
              <a:buNone/>
            </a:pPr>
            <a:r>
              <a:rPr lang="uk-UA" sz="1600" dirty="0" smtClean="0"/>
              <a:t>Сама піч хліб пече,</a:t>
            </a:r>
            <a:endParaRPr lang="ru-RU" sz="1600" dirty="0" smtClean="0"/>
          </a:p>
          <a:p>
            <a:pPr>
              <a:buNone/>
            </a:pPr>
            <a:r>
              <a:rPr lang="uk-UA" sz="1600" dirty="0" smtClean="0"/>
              <a:t>Віник хату мете.</a:t>
            </a:r>
            <a:endParaRPr lang="ru-RU" sz="1600" dirty="0" smtClean="0"/>
          </a:p>
          <a:p>
            <a:pPr>
              <a:buNone/>
            </a:pPr>
            <a:r>
              <a:rPr lang="uk-UA" sz="1600" dirty="0" smtClean="0"/>
              <a:t>6.Веселися мати, утішайся зятем(?)</a:t>
            </a:r>
            <a:endParaRPr lang="ru-RU" sz="1600" dirty="0" smtClean="0"/>
          </a:p>
          <a:p>
            <a:pPr>
              <a:buNone/>
            </a:pPr>
            <a:r>
              <a:rPr lang="uk-UA" sz="1600" dirty="0" smtClean="0"/>
              <a:t>Славний Морозенко на всю Україну</a:t>
            </a:r>
            <a:endParaRPr lang="ru-RU" sz="1600" dirty="0" smtClean="0"/>
          </a:p>
          <a:p>
            <a:pPr>
              <a:buNone/>
            </a:pPr>
            <a:r>
              <a:rPr lang="uk-UA" sz="1600" dirty="0" smtClean="0"/>
              <a:t>Ізнайшов у тебе у хаті дружину.</a:t>
            </a:r>
            <a:endParaRPr lang="ru-RU" sz="1600" dirty="0" smtClean="0"/>
          </a:p>
          <a:p>
            <a:pPr>
              <a:buNone/>
            </a:pPr>
            <a:r>
              <a:rPr lang="uk-UA" sz="1600" dirty="0" smtClean="0"/>
              <a:t>7.Ой вийду я на вулицю (?) улиця гуляє.</a:t>
            </a:r>
            <a:endParaRPr lang="ru-RU" sz="1600" dirty="0" smtClean="0"/>
          </a:p>
          <a:p>
            <a:pPr>
              <a:buNone/>
            </a:pPr>
            <a:r>
              <a:rPr lang="uk-UA" sz="1600" dirty="0" smtClean="0"/>
              <a:t>8.Подивлюся я по вулицях (?) милого немає.</a:t>
            </a:r>
            <a:endParaRPr lang="ru-RU" sz="1600" dirty="0" smtClean="0"/>
          </a:p>
          <a:p>
            <a:pPr>
              <a:buNone/>
            </a:pPr>
            <a:r>
              <a:rPr lang="uk-UA" sz="1600" dirty="0" smtClean="0"/>
              <a:t>9.Усі кури на сідалі(?)півень на порозі.</a:t>
            </a:r>
            <a:endParaRPr lang="ru-RU" sz="1600" dirty="0" smtClean="0"/>
          </a:p>
          <a:p>
            <a:pPr>
              <a:buNone/>
            </a:pPr>
            <a:r>
              <a:rPr lang="uk-UA" sz="1600" dirty="0" smtClean="0"/>
              <a:t>10.Усі хлопці на вулиці (?)мій – у дорозі.</a:t>
            </a:r>
            <a:endParaRPr lang="ru-RU" sz="1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457200"/>
            <a:ext cx="7391400" cy="960438"/>
          </a:xfrm>
        </p:spPr>
        <p:txBody>
          <a:bodyPr/>
          <a:lstStyle/>
          <a:p>
            <a:r>
              <a:rPr lang="uk-UA" dirty="0" smtClean="0"/>
              <a:t>Рефлексія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52600" y="1905000"/>
            <a:ext cx="6934200" cy="4343400"/>
          </a:xfrm>
        </p:spPr>
        <p:txBody>
          <a:bodyPr/>
          <a:lstStyle/>
          <a:p>
            <a:pPr>
              <a:buNone/>
            </a:pPr>
            <a:r>
              <a:rPr lang="uk-UA" b="1" i="1" dirty="0" smtClean="0"/>
              <a:t>«Метод незакінченого речення»</a:t>
            </a:r>
            <a:r>
              <a:rPr lang="uk-UA" i="1" dirty="0" smtClean="0"/>
              <a:t> 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            Я </a:t>
            </a:r>
            <a:r>
              <a:rPr lang="uk-UA" dirty="0" smtClean="0"/>
              <a:t>був вражений...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            Я  зрозумів</a:t>
            </a:r>
            <a:r>
              <a:rPr lang="uk-UA" dirty="0" smtClean="0"/>
              <a:t>...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            Я </a:t>
            </a:r>
            <a:r>
              <a:rPr lang="uk-UA" dirty="0" smtClean="0"/>
              <a:t>навчився</a:t>
            </a:r>
            <a:r>
              <a:rPr lang="uk-UA" dirty="0" smtClean="0"/>
              <a:t>...</a:t>
            </a:r>
          </a:p>
          <a:p>
            <a:pPr>
              <a:buNone/>
            </a:pPr>
            <a:r>
              <a:rPr lang="uk-UA" dirty="0" smtClean="0"/>
              <a:t>           Я мав задоволення…</a:t>
            </a:r>
            <a:endParaRPr lang="ru-RU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602</Words>
  <Application>Microsoft Office PowerPoint</Application>
  <PresentationFormat>Экран (4:3)</PresentationFormat>
  <Paragraphs>86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Office Theme</vt:lpstr>
      <vt:lpstr>Двокрапка та тире в безсполучниковому  складному   реченні 9 клас</vt:lpstr>
      <vt:lpstr>Тип уроку: застосування знань і формування умінь(формування    предметної компетенції)</vt:lpstr>
      <vt:lpstr>Робота з таблицями</vt:lpstr>
      <vt:lpstr>Інтонація в безсполучниковому реченні</vt:lpstr>
      <vt:lpstr>Слайд 5</vt:lpstr>
      <vt:lpstr>Робота в   групах</vt:lpstr>
      <vt:lpstr>Лінгвістичний феєрверк</vt:lpstr>
      <vt:lpstr> Установити відповідність між уривком з української пісні та пропущеним розділовим знаком</vt:lpstr>
      <vt:lpstr>Рефлексія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Пользователь</cp:lastModifiedBy>
  <cp:revision>16</cp:revision>
  <dcterms:modified xsi:type="dcterms:W3CDTF">2017-01-04T15:17:30Z</dcterms:modified>
</cp:coreProperties>
</file>