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sldIdLst>
    <p:sldId id="257" r:id="rId2"/>
    <p:sldId id="258" r:id="rId3"/>
    <p:sldId id="259" r:id="rId4"/>
    <p:sldId id="278" r:id="rId5"/>
    <p:sldId id="276" r:id="rId6"/>
    <p:sldId id="277" r:id="rId7"/>
    <p:sldId id="271" r:id="rId8"/>
    <p:sldId id="272" r:id="rId9"/>
    <p:sldId id="273" r:id="rId10"/>
    <p:sldId id="274" r:id="rId11"/>
    <p:sldId id="275" r:id="rId12"/>
    <p:sldId id="260" r:id="rId13"/>
    <p:sldId id="261" r:id="rId14"/>
    <p:sldId id="262" r:id="rId15"/>
    <p:sldId id="263" r:id="rId16"/>
    <p:sldId id="264" r:id="rId17"/>
    <p:sldId id="265" r:id="rId18"/>
    <p:sldId id="266" r:id="rId19"/>
    <p:sldId id="267" r:id="rId20"/>
  </p:sldIdLst>
  <p:sldSz cx="9144000" cy="6858000" type="screen4x3"/>
  <p:notesSz cx="6858000" cy="9945688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6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16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16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1600"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CF1AB2-1976-4502-BF36-3FF5EA218861}" styleName="Средний стиль 4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8799B23B-EC83-4686-B30A-512413B5E67A}" styleName="Светлый стиль 3 - акцент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0505E3EF-67EA-436B-97B2-0124C06EBD24}" styleName="Средний стиль 4 - акцент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42" autoAdjust="0"/>
    <p:restoredTop sz="94660"/>
  </p:normalViewPr>
  <p:slideViewPr>
    <p:cSldViewPr>
      <p:cViewPr>
        <p:scale>
          <a:sx n="75" d="100"/>
          <a:sy n="75" d="100"/>
        </p:scale>
        <p:origin x="-2670" y="-87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086ED3-CF7D-46DF-9B94-19C19839C897}" type="datetimeFigureOut">
              <a:rPr lang="ru-RU"/>
              <a:pPr>
                <a:defRPr/>
              </a:pPr>
              <a:t>17.01.2017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7BF841-3BB0-46C5-9020-0BBB97A71B6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C00BC4-6DAE-45C4-9555-8B7AD358084B}" type="datetimeFigureOut">
              <a:rPr lang="ru-RU"/>
              <a:pPr>
                <a:defRPr/>
              </a:pPr>
              <a:t>17.01.2017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72B7BA-5937-48FC-BFE4-BE9157E2B90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C66104-EE42-4F6C-896B-E81831742AB3}" type="datetimeFigureOut">
              <a:rPr lang="ru-RU"/>
              <a:pPr>
                <a:defRPr/>
              </a:pPr>
              <a:t>17.01.2017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DBE561-A1CF-453B-AE4D-575AFE8B033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FBCB91-6EE8-4CFD-961D-DCCF7B38DC92}" type="datetimeFigureOut">
              <a:rPr lang="ru-RU"/>
              <a:pPr>
                <a:defRPr/>
              </a:pPr>
              <a:t>17.01.2017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519889-A70C-455D-9030-CA71BC2BC63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542E76-BEE9-4883-A544-B5A0F8A7F5FF}" type="datetimeFigureOut">
              <a:rPr lang="ru-RU"/>
              <a:pPr>
                <a:defRPr/>
              </a:pPr>
              <a:t>17.01.2017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335CB9-F19C-466A-BEAF-4E28F545295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1BC6C6-49BA-4E62-AE2E-70F37B11E0CA}" type="datetimeFigureOut">
              <a:rPr lang="ru-RU"/>
              <a:pPr>
                <a:defRPr/>
              </a:pPr>
              <a:t>17.01.2017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D55700-EDEC-4D5D-9C8E-6FC5E169D95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815D0F-EC8C-4439-9636-8520D0FE3E78}" type="datetimeFigureOut">
              <a:rPr lang="ru-RU"/>
              <a:pPr>
                <a:defRPr/>
              </a:pPr>
              <a:t>17.01.2017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B7BFA6-D091-49CB-9773-FDDBD3AEFEE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8418B0-7211-4F1F-9CA5-D5A2EDBBC936}" type="datetimeFigureOut">
              <a:rPr lang="ru-RU"/>
              <a:pPr>
                <a:defRPr/>
              </a:pPr>
              <a:t>17.01.2017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1E0794-5A86-4015-A40E-DC6757C3E3D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827C22-4CC0-4FBE-9FFD-01470F7A88BE}" type="datetimeFigureOut">
              <a:rPr lang="ru-RU"/>
              <a:pPr>
                <a:defRPr/>
              </a:pPr>
              <a:t>17.01.2017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E955E5-C1F6-4D17-9A57-6F7507D4560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92F2E5-2C02-4368-B5C5-649ECB3A8C47}" type="datetimeFigureOut">
              <a:rPr lang="ru-RU"/>
              <a:pPr>
                <a:defRPr/>
              </a:pPr>
              <a:t>17.01.2017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871F32-31A8-4E34-A2BB-6E5849FD909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72D0DE-BC01-47CB-8B1F-2BCC4908D005}" type="datetimeFigureOut">
              <a:rPr lang="ru-RU"/>
              <a:pPr>
                <a:defRPr/>
              </a:pPr>
              <a:t>17.01.2017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530650-4A18-4AE3-97C7-1B11E2A8CC7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77FF0976-8DE9-4925-B7CC-498AC670D3EC}" type="datetimeFigureOut">
              <a:rPr lang="ru-RU"/>
              <a:pPr>
                <a:defRPr/>
              </a:pPr>
              <a:t>17.01.2017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D96324EF-3E58-4D1E-8F8D-9EBDFEAB523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25000" r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Заголовок 1"/>
          <p:cNvSpPr>
            <a:spLocks noGrp="1"/>
          </p:cNvSpPr>
          <p:nvPr>
            <p:ph type="title"/>
          </p:nvPr>
        </p:nvSpPr>
        <p:spPr>
          <a:xfrm>
            <a:off x="571500" y="642938"/>
            <a:ext cx="8015288" cy="4572000"/>
          </a:xfrm>
        </p:spPr>
        <p:txBody>
          <a:bodyPr/>
          <a:lstStyle/>
          <a:p>
            <a:r>
              <a:rPr lang="uk-UA" smtClean="0">
                <a:solidFill>
                  <a:srgbClr val="C00000"/>
                </a:solidFill>
              </a:rPr>
              <a:t>Тема.Складносурядне речення,його будова і засоби зв</a:t>
            </a:r>
            <a:r>
              <a:rPr lang="en-US" smtClean="0">
                <a:solidFill>
                  <a:srgbClr val="C00000"/>
                </a:solidFill>
              </a:rPr>
              <a:t>’</a:t>
            </a:r>
            <a:r>
              <a:rPr lang="uk-UA" smtClean="0">
                <a:solidFill>
                  <a:srgbClr val="C00000"/>
                </a:solidFill>
              </a:rPr>
              <a:t>язку.Смислові зв</a:t>
            </a:r>
            <a:r>
              <a:rPr lang="en-US" smtClean="0">
                <a:solidFill>
                  <a:srgbClr val="C00000"/>
                </a:solidFill>
              </a:rPr>
              <a:t>’</a:t>
            </a:r>
            <a:r>
              <a:rPr lang="uk-UA" smtClean="0">
                <a:solidFill>
                  <a:srgbClr val="C00000"/>
                </a:solidFill>
              </a:rPr>
              <a:t>язки між частинами складносурядного речення</a:t>
            </a:r>
            <a:endParaRPr lang="ru-RU" smtClean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714348" y="214290"/>
            <a:ext cx="7858180" cy="1285884"/>
          </a:xfrm>
          <a:prstGeom prst="roundRect">
            <a:avLst/>
          </a:prstGeom>
          <a:gradFill>
            <a:gsLst>
              <a:gs pos="46000">
                <a:srgbClr val="008000">
                  <a:alpha val="76000"/>
                </a:srgbClr>
              </a:gs>
              <a:gs pos="50000">
                <a:srgbClr val="9CB86E"/>
              </a:gs>
              <a:gs pos="100000">
                <a:srgbClr val="156B13"/>
              </a:gs>
            </a:gsLst>
            <a:lin ang="27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3200" b="1" dirty="0">
                <a:latin typeface="Century Schoolbook" pitchFamily="18" charset="0"/>
              </a:rPr>
              <a:t>Смислові зв’язки між частинами складносурядного речення</a:t>
            </a:r>
          </a:p>
        </p:txBody>
      </p:sp>
      <p:sp>
        <p:nvSpPr>
          <p:cNvPr id="3" name="Блок-схема: процесс 2"/>
          <p:cNvSpPr/>
          <p:nvPr/>
        </p:nvSpPr>
        <p:spPr>
          <a:xfrm>
            <a:off x="428596" y="1857364"/>
            <a:ext cx="1000132" cy="4714908"/>
          </a:xfrm>
          <a:prstGeom prst="flowChartProcess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vert="vert27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18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entury Schoolbook" pitchFamily="18" charset="0"/>
              </a:rPr>
              <a:t>У реченнях з розділовими   сполучниками</a:t>
            </a:r>
          </a:p>
        </p:txBody>
      </p:sp>
      <p:sp>
        <p:nvSpPr>
          <p:cNvPr id="4" name="Стрелка вправо 3"/>
          <p:cNvSpPr/>
          <p:nvPr/>
        </p:nvSpPr>
        <p:spPr>
          <a:xfrm>
            <a:off x="1428750" y="2714625"/>
            <a:ext cx="1071563" cy="785813"/>
          </a:xfrm>
          <a:prstGeom prst="right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uk-UA" sz="1800"/>
          </a:p>
        </p:txBody>
      </p:sp>
      <p:sp>
        <p:nvSpPr>
          <p:cNvPr id="5" name="Стрелка вправо 4"/>
          <p:cNvSpPr/>
          <p:nvPr/>
        </p:nvSpPr>
        <p:spPr>
          <a:xfrm>
            <a:off x="1428750" y="4786313"/>
            <a:ext cx="1071563" cy="785812"/>
          </a:xfrm>
          <a:prstGeom prst="right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uk-UA" sz="1800"/>
          </a:p>
        </p:txBody>
      </p:sp>
      <p:sp>
        <p:nvSpPr>
          <p:cNvPr id="7" name="Прямоугольник 6"/>
          <p:cNvSpPr/>
          <p:nvPr/>
        </p:nvSpPr>
        <p:spPr>
          <a:xfrm>
            <a:off x="2571750" y="2143125"/>
            <a:ext cx="5786438" cy="171450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400" b="1" dirty="0">
                <a:solidFill>
                  <a:srgbClr val="FF0000"/>
                </a:solidFill>
                <a:latin typeface="Century Schoolbook" pitchFamily="18" charset="0"/>
              </a:rPr>
              <a:t>Чергування дій, явищ: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1800" b="1" i="1" dirty="0">
                <a:latin typeface="Century Schoolbook" pitchFamily="18" charset="0"/>
              </a:rPr>
              <a:t>То вітер дихне, то коник в житі засюрчить (Л.Глібов).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2500313" y="4643438"/>
            <a:ext cx="5857875" cy="1785937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400" b="1" dirty="0" err="1">
                <a:solidFill>
                  <a:srgbClr val="FF0000"/>
                </a:solidFill>
                <a:latin typeface="Century Schoolbook" pitchFamily="18" charset="0"/>
              </a:rPr>
              <a:t>Взаємовиключення</a:t>
            </a:r>
            <a:r>
              <a:rPr lang="uk-UA" sz="2400" b="1" dirty="0">
                <a:solidFill>
                  <a:srgbClr val="FF0000"/>
                </a:solidFill>
                <a:latin typeface="Century Schoolbook" pitchFamily="18" charset="0"/>
              </a:rPr>
              <a:t> дій, явищ: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1800" b="1" i="1" dirty="0">
                <a:latin typeface="Century Schoolbook" pitchFamily="18" charset="0"/>
              </a:rPr>
              <a:t>Або не сокіл я, або спалила мені неволя крила (Леся Українка).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C:\Oksana\роставиця фотки\Изображение 09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1763688" y="2204864"/>
            <a:ext cx="619268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7200" dirty="0" smtClean="0">
                <a:latin typeface="Times New Roman" pitchFamily="18" charset="0"/>
                <a:cs typeface="Times New Roman" pitchFamily="18" charset="0"/>
              </a:rPr>
              <a:t>Тест-контроль</a:t>
            </a:r>
            <a:endParaRPr lang="uk-UA" sz="7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2000" r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650" y="404813"/>
            <a:ext cx="7566025" cy="1362075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uk-UA" sz="9600" dirty="0" smtClean="0"/>
              <a:t>       Ключ</a:t>
            </a:r>
            <a:endParaRPr lang="ru-RU" sz="96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11188" y="3429000"/>
            <a:ext cx="7812087" cy="1500188"/>
          </a:xfrm>
        </p:spPr>
        <p:txBody>
          <a:bodyPr rtlCol="0">
            <a:no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uk-UA" sz="9600" dirty="0" smtClean="0">
                <a:solidFill>
                  <a:schemeClr val="accent5">
                    <a:lumMod val="50000"/>
                  </a:schemeClr>
                </a:solidFill>
              </a:rPr>
              <a:t>1а,2б,3в,4в,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uk-UA" sz="9600" dirty="0" smtClean="0">
                <a:solidFill>
                  <a:schemeClr val="accent5">
                    <a:lumMod val="50000"/>
                  </a:schemeClr>
                </a:solidFill>
              </a:rPr>
              <a:t>5б,6а.</a:t>
            </a:r>
            <a:endParaRPr lang="ru-RU" sz="9600" dirty="0">
              <a:solidFill>
                <a:schemeClr val="accent5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Заголовок 1"/>
          <p:cNvSpPr>
            <a:spLocks noGrp="1"/>
          </p:cNvSpPr>
          <p:nvPr>
            <p:ph type="title"/>
          </p:nvPr>
        </p:nvSpPr>
        <p:spPr>
          <a:xfrm>
            <a:off x="428625" y="1143000"/>
            <a:ext cx="8258175" cy="4357688"/>
          </a:xfrm>
        </p:spPr>
        <p:txBody>
          <a:bodyPr/>
          <a:lstStyle/>
          <a:p>
            <a:r>
              <a:rPr lang="uk-UA" dirty="0" smtClean="0">
                <a:solidFill>
                  <a:srgbClr val="FFFF00"/>
                </a:solidFill>
              </a:rPr>
              <a:t>Проблемне запитання</a:t>
            </a:r>
            <a:br>
              <a:rPr lang="uk-UA" dirty="0" smtClean="0">
                <a:solidFill>
                  <a:srgbClr val="FFFF00"/>
                </a:solidFill>
              </a:rPr>
            </a:br>
            <a:r>
              <a:rPr lang="uk-UA" dirty="0" smtClean="0">
                <a:solidFill>
                  <a:srgbClr val="FFFF00"/>
                </a:solidFill>
              </a:rPr>
              <a:t>Які,на вашу думку,є підстави сплутувати складносурядні речення з простими реченнями, ускладненими однорідними членами?</a:t>
            </a:r>
            <a:endParaRPr lang="ru-RU" dirty="0" smtClean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4000" b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ДІАГРАМА   ВЕННА</a:t>
            </a:r>
            <a:endParaRPr lang="ru-RU" smtClean="0"/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1042988" y="2924175"/>
          <a:ext cx="6552726" cy="3523646"/>
        </p:xfrm>
        <a:graphic>
          <a:graphicData uri="http://schemas.openxmlformats.org/drawingml/2006/table">
            <a:tbl>
              <a:tblPr firstRow="1" bandRow="1">
                <a:tableStyleId>{0505E3EF-67EA-436B-97B2-0124C06EBD24}</a:tableStyleId>
              </a:tblPr>
              <a:tblGrid>
                <a:gridCol w="2664295"/>
                <a:gridCol w="1800200"/>
                <a:gridCol w="2088231"/>
              </a:tblGrid>
              <a:tr h="604664">
                <a:tc>
                  <a:txBody>
                    <a:bodyPr/>
                    <a:lstStyle/>
                    <a:p>
                      <a:r>
                        <a:rPr lang="uk-UA" dirty="0" smtClean="0"/>
                        <a:t>Відмінне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Спільне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Відмінне</a:t>
                      </a:r>
                      <a:endParaRPr lang="ru-RU" dirty="0"/>
                    </a:p>
                  </a:txBody>
                  <a:tcPr/>
                </a:tc>
              </a:tr>
              <a:tr h="668194">
                <a:tc>
                  <a:txBody>
                    <a:bodyPr/>
                    <a:lstStyle/>
                    <a:p>
                      <a:r>
                        <a:rPr lang="uk-UA" dirty="0" smtClean="0"/>
                        <a:t>1. Дві та більше ГО.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1. Сурядний </a:t>
                      </a:r>
                      <a:r>
                        <a:rPr lang="uk-UA" dirty="0" err="1" smtClean="0"/>
                        <a:t>зв</a:t>
                      </a:r>
                      <a:r>
                        <a:rPr lang="en-US" dirty="0" smtClean="0"/>
                        <a:t>’</a:t>
                      </a:r>
                      <a:r>
                        <a:rPr lang="uk-UA" dirty="0" err="1" smtClean="0"/>
                        <a:t>язок</a:t>
                      </a:r>
                      <a:r>
                        <a:rPr lang="uk-UA" dirty="0" smtClean="0"/>
                        <a:t>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1. Одна ГО.</a:t>
                      </a:r>
                      <a:endParaRPr lang="ru-RU" dirty="0"/>
                    </a:p>
                  </a:txBody>
                  <a:tcPr/>
                </a:tc>
              </a:tr>
              <a:tr h="668194">
                <a:tc>
                  <a:txBody>
                    <a:bodyPr/>
                    <a:lstStyle/>
                    <a:p>
                      <a:r>
                        <a:rPr lang="uk-UA" dirty="0" smtClean="0"/>
                        <a:t>2. Переважна відсутність ускладнення ОДЧР.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2. Однакові сполучники.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2. Ускладнене ОДЧР.</a:t>
                      </a:r>
                      <a:endParaRPr lang="ru-RU" dirty="0"/>
                    </a:p>
                  </a:txBody>
                  <a:tcPr/>
                </a:tc>
              </a:tr>
              <a:tr h="668194">
                <a:tc>
                  <a:txBody>
                    <a:bodyPr/>
                    <a:lstStyle/>
                    <a:p>
                      <a:r>
                        <a:rPr lang="uk-UA" dirty="0" smtClean="0"/>
                        <a:t>3. Сурядний сполучник з</a:t>
                      </a:r>
                      <a:r>
                        <a:rPr lang="en-US" dirty="0" smtClean="0"/>
                        <a:t>’</a:t>
                      </a:r>
                      <a:r>
                        <a:rPr lang="uk-UA" dirty="0" err="1" smtClean="0"/>
                        <a:t>єднує</a:t>
                      </a:r>
                      <a:r>
                        <a:rPr lang="uk-UA" dirty="0" smtClean="0"/>
                        <a:t> рівноправні частини СР.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3. Сурядний сполучник з</a:t>
                      </a:r>
                      <a:r>
                        <a:rPr lang="en-US" dirty="0" smtClean="0"/>
                        <a:t>’</a:t>
                      </a:r>
                      <a:r>
                        <a:rPr lang="uk-UA" dirty="0" err="1" smtClean="0"/>
                        <a:t>єднує</a:t>
                      </a:r>
                      <a:r>
                        <a:rPr lang="uk-UA" baseline="0" dirty="0" smtClean="0"/>
                        <a:t> ОДЧР.</a:t>
                      </a:r>
                      <a:endParaRPr lang="ru-RU" dirty="0"/>
                    </a:p>
                  </a:txBody>
                  <a:tcPr/>
                </a:tc>
              </a:tr>
              <a:tr h="668194">
                <a:tc>
                  <a:txBody>
                    <a:bodyPr/>
                    <a:lstStyle/>
                    <a:p>
                      <a:r>
                        <a:rPr lang="uk-UA" dirty="0" smtClean="0"/>
                        <a:t>4. Схеми речень.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4. Схеми</a:t>
                      </a:r>
                      <a:r>
                        <a:rPr lang="uk-UA" baseline="0" dirty="0" smtClean="0"/>
                        <a:t> речень.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8" name="Заголовок 1"/>
          <p:cNvSpPr txBox="1">
            <a:spLocks/>
          </p:cNvSpPr>
          <p:nvPr/>
        </p:nvSpPr>
        <p:spPr>
          <a:xfrm>
            <a:off x="468313" y="1557338"/>
            <a:ext cx="8229600" cy="114300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uk-UA" sz="4400" dirty="0">
                <a:latin typeface="+mj-lt"/>
                <a:ea typeface="+mj-ea"/>
                <a:cs typeface="+mj-cs"/>
              </a:rPr>
              <a:t>       </a:t>
            </a:r>
            <a:endParaRPr lang="ru-RU" sz="4400" dirty="0">
              <a:latin typeface="+mj-lt"/>
              <a:ea typeface="+mj-ea"/>
              <a:cs typeface="+mj-cs"/>
            </a:endParaRPr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539750" y="1484313"/>
            <a:ext cx="2736850" cy="1143000"/>
          </a:xfrm>
          <a:prstGeom prst="rect">
            <a:avLst/>
          </a:prstGeom>
        </p:spPr>
        <p:txBody>
          <a:bodyPr anchor="ctr">
            <a:normAutofit fontScale="77500" lnSpcReduction="2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uk-UA" sz="4400" dirty="0">
                <a:latin typeface="+mj-lt"/>
                <a:ea typeface="+mj-ea"/>
                <a:cs typeface="+mj-cs"/>
              </a:rPr>
              <a:t>          </a:t>
            </a:r>
            <a:r>
              <a:rPr lang="uk-UA" sz="3200" dirty="0">
                <a:latin typeface="+mj-lt"/>
                <a:ea typeface="+mj-ea"/>
                <a:cs typeface="+mj-cs"/>
              </a:rPr>
              <a:t>Складносурядне речення</a:t>
            </a:r>
            <a:endParaRPr lang="ru-RU" sz="3200" dirty="0">
              <a:latin typeface="+mj-lt"/>
              <a:ea typeface="+mj-ea"/>
              <a:cs typeface="+mj-cs"/>
            </a:endParaRPr>
          </a:p>
        </p:txBody>
      </p:sp>
      <p:sp>
        <p:nvSpPr>
          <p:cNvPr id="10" name="Заголовок 1"/>
          <p:cNvSpPr txBox="1">
            <a:spLocks/>
          </p:cNvSpPr>
          <p:nvPr/>
        </p:nvSpPr>
        <p:spPr>
          <a:xfrm>
            <a:off x="5003800" y="1557338"/>
            <a:ext cx="3024188" cy="1143000"/>
          </a:xfrm>
          <a:prstGeom prst="rect">
            <a:avLst/>
          </a:prstGeom>
        </p:spPr>
        <p:txBody>
          <a:bodyPr anchor="ctr"/>
          <a:lstStyle/>
          <a:p>
            <a:pPr algn="ctr" fontAlgn="auto">
              <a:spcAft>
                <a:spcPts val="0"/>
              </a:spcAft>
              <a:defRPr/>
            </a:pPr>
            <a:r>
              <a:rPr lang="uk-UA" sz="2400" dirty="0">
                <a:latin typeface="+mj-lt"/>
                <a:ea typeface="+mj-ea"/>
                <a:cs typeface="+mj-cs"/>
              </a:rPr>
              <a:t>Просте речення    ускладнене однорідними членами</a:t>
            </a:r>
            <a:endParaRPr lang="ru-RU" sz="2400" dirty="0"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Заголовок 1"/>
          <p:cNvSpPr>
            <a:spLocks noGrp="1"/>
          </p:cNvSpPr>
          <p:nvPr>
            <p:ph type="title"/>
          </p:nvPr>
        </p:nvSpPr>
        <p:spPr>
          <a:xfrm>
            <a:off x="323850" y="1484313"/>
            <a:ext cx="8229600" cy="1143000"/>
          </a:xfrm>
        </p:spPr>
        <p:txBody>
          <a:bodyPr/>
          <a:lstStyle/>
          <a:p>
            <a:r>
              <a:rPr lang="uk-UA" smtClean="0"/>
              <a:t>          ЛОГІЧНИЙ  ДИКТАНТ</a:t>
            </a:r>
            <a:endParaRPr lang="ru-RU" smtClean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2852936"/>
            <a:ext cx="8229600" cy="3057203"/>
          </a:xfrm>
        </p:spPr>
        <p:txBody>
          <a:bodyPr rtlCol="0">
            <a:normAutofit/>
          </a:bodyPr>
          <a:lstStyle/>
          <a:p>
            <a:pPr lvl="5">
              <a:defRPr/>
            </a:pPr>
            <a:r>
              <a:rPr lang="uk-UA" sz="3600" dirty="0" smtClean="0">
                <a:solidFill>
                  <a:srgbClr val="00B0F0"/>
                </a:solidFill>
              </a:rPr>
              <a:t>Робота  з  сигнальними картками</a:t>
            </a:r>
            <a:endParaRPr lang="ru-RU" sz="3600" dirty="0">
              <a:solidFill>
                <a:srgbClr val="00B0F0"/>
              </a:solidFill>
            </a:endParaRP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        ТВОРЧЕ   КОНСТРУЮВАННЯ</a:t>
            </a:r>
            <a:endParaRPr lang="ru-RU" dirty="0" smtClean="0"/>
          </a:p>
        </p:txBody>
      </p:sp>
      <p:sp>
        <p:nvSpPr>
          <p:cNvPr id="27651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uk-UA" dirty="0" smtClean="0">
                <a:solidFill>
                  <a:srgbClr val="FFC000"/>
                </a:solidFill>
              </a:rPr>
              <a:t>Розповісти про чудову природу нашого села,використовуючи ССР та схеми:</a:t>
            </a:r>
          </a:p>
          <a:p>
            <a:endParaRPr lang="ru-RU" dirty="0" smtClean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2000232" y="3071810"/>
          <a:ext cx="4680520" cy="2808312"/>
        </p:xfrm>
        <a:graphic>
          <a:graphicData uri="http://schemas.openxmlformats.org/drawingml/2006/table">
            <a:tbl>
              <a:tblPr firstRow="1" bandRow="1">
                <a:tableStyleId>{69CF1AB2-1976-4502-BF36-3FF5EA218861}</a:tableStyleId>
              </a:tblPr>
              <a:tblGrid>
                <a:gridCol w="1080120"/>
                <a:gridCol w="3600400"/>
              </a:tblGrid>
              <a:tr h="702078"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1.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То</a:t>
                      </a:r>
                      <a:r>
                        <a:rPr lang="en-US" dirty="0" smtClean="0"/>
                        <a:t> [</a:t>
                      </a:r>
                      <a:r>
                        <a:rPr lang="uk-UA" baseline="0" dirty="0" smtClean="0"/>
                        <a:t>  </a:t>
                      </a:r>
                      <a:r>
                        <a:rPr lang="en-US" dirty="0" smtClean="0"/>
                        <a:t>],</a:t>
                      </a:r>
                      <a:r>
                        <a:rPr lang="en-US" baseline="0" dirty="0" smtClean="0"/>
                        <a:t> </a:t>
                      </a:r>
                      <a:r>
                        <a:rPr lang="uk-UA" baseline="0" dirty="0" smtClean="0"/>
                        <a:t>то</a:t>
                      </a:r>
                      <a:r>
                        <a:rPr lang="en-US" baseline="0" dirty="0" smtClean="0"/>
                        <a:t>.</a:t>
                      </a:r>
                      <a:endParaRPr lang="ru-RU" dirty="0"/>
                    </a:p>
                  </a:txBody>
                  <a:tcPr/>
                </a:tc>
              </a:tr>
              <a:tr h="702078">
                <a:tc>
                  <a:txBody>
                    <a:bodyPr/>
                    <a:lstStyle/>
                    <a:p>
                      <a:r>
                        <a:rPr lang="uk-UA" sz="2000" b="1" dirty="0" smtClean="0"/>
                        <a:t>2.</a:t>
                      </a:r>
                      <a:endParaRPr lang="ru-RU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b="1" dirty="0" smtClean="0"/>
                        <a:t>Або</a:t>
                      </a:r>
                      <a:r>
                        <a:rPr lang="en-US" b="1" dirty="0" smtClean="0"/>
                        <a:t> [</a:t>
                      </a:r>
                      <a:r>
                        <a:rPr lang="uk-UA" b="1" dirty="0" smtClean="0"/>
                        <a:t>  </a:t>
                      </a:r>
                      <a:r>
                        <a:rPr lang="en-US" b="1" dirty="0" smtClean="0"/>
                        <a:t>]</a:t>
                      </a:r>
                      <a:r>
                        <a:rPr lang="uk-UA" b="1" dirty="0" smtClean="0"/>
                        <a:t>, або</a:t>
                      </a:r>
                      <a:r>
                        <a:rPr lang="en-US" b="1" dirty="0" smtClean="0"/>
                        <a:t>[</a:t>
                      </a:r>
                      <a:r>
                        <a:rPr lang="uk-UA" b="1" dirty="0" smtClean="0"/>
                        <a:t>  </a:t>
                      </a:r>
                      <a:r>
                        <a:rPr lang="en-US" b="1" baseline="0" dirty="0" smtClean="0"/>
                        <a:t>].</a:t>
                      </a:r>
                      <a:endParaRPr lang="ru-RU" b="1" dirty="0"/>
                    </a:p>
                  </a:txBody>
                  <a:tcPr/>
                </a:tc>
              </a:tr>
              <a:tr h="702078">
                <a:tc>
                  <a:txBody>
                    <a:bodyPr/>
                    <a:lstStyle/>
                    <a:p>
                      <a:r>
                        <a:rPr lang="uk-UA" sz="2000" b="1" dirty="0" smtClean="0"/>
                        <a:t>3.</a:t>
                      </a:r>
                      <a:endParaRPr lang="ru-RU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b="1" dirty="0" smtClean="0"/>
                        <a:t>І</a:t>
                      </a:r>
                      <a:r>
                        <a:rPr lang="en-US" b="1" dirty="0" smtClean="0"/>
                        <a:t> [</a:t>
                      </a:r>
                      <a:r>
                        <a:rPr lang="uk-UA" b="1" dirty="0" smtClean="0"/>
                        <a:t>  </a:t>
                      </a:r>
                      <a:r>
                        <a:rPr lang="en-US" b="1" dirty="0" smtClean="0"/>
                        <a:t>]</a:t>
                      </a:r>
                      <a:r>
                        <a:rPr lang="uk-UA" b="1" dirty="0" smtClean="0"/>
                        <a:t>,</a:t>
                      </a:r>
                      <a:r>
                        <a:rPr lang="uk-UA" b="1" baseline="0" dirty="0" smtClean="0"/>
                        <a:t> і</a:t>
                      </a:r>
                      <a:r>
                        <a:rPr lang="en-US" b="1" baseline="0" dirty="0" smtClean="0"/>
                        <a:t> [</a:t>
                      </a:r>
                      <a:r>
                        <a:rPr lang="uk-UA" b="1" baseline="0" dirty="0" smtClean="0"/>
                        <a:t>  </a:t>
                      </a:r>
                      <a:r>
                        <a:rPr lang="en-US" b="1" baseline="0" dirty="0" smtClean="0"/>
                        <a:t>]</a:t>
                      </a:r>
                      <a:r>
                        <a:rPr lang="uk-UA" b="1" baseline="0" dirty="0" smtClean="0"/>
                        <a:t>.</a:t>
                      </a:r>
                      <a:endParaRPr lang="ru-RU" b="1" dirty="0"/>
                    </a:p>
                  </a:txBody>
                  <a:tcPr/>
                </a:tc>
              </a:tr>
              <a:tr h="702078">
                <a:tc>
                  <a:txBody>
                    <a:bodyPr/>
                    <a:lstStyle/>
                    <a:p>
                      <a:r>
                        <a:rPr lang="uk-UA" sz="2000" b="1" dirty="0" smtClean="0"/>
                        <a:t>4.</a:t>
                      </a:r>
                      <a:endParaRPr lang="ru-RU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 smtClean="0"/>
                        <a:t>[</a:t>
                      </a:r>
                      <a:r>
                        <a:rPr lang="uk-UA" b="1" dirty="0" smtClean="0"/>
                        <a:t>  </a:t>
                      </a:r>
                      <a:r>
                        <a:rPr lang="en-US" b="1" baseline="0" dirty="0" smtClean="0"/>
                        <a:t>],</a:t>
                      </a:r>
                      <a:r>
                        <a:rPr lang="uk-UA" b="1" baseline="0" dirty="0" smtClean="0"/>
                        <a:t> п</a:t>
                      </a:r>
                      <a:r>
                        <a:rPr lang="uk-UA" b="1" dirty="0" smtClean="0"/>
                        <a:t>роте</a:t>
                      </a:r>
                      <a:r>
                        <a:rPr lang="en-US" b="1" dirty="0" smtClean="0"/>
                        <a:t> [</a:t>
                      </a:r>
                      <a:r>
                        <a:rPr lang="uk-UA" b="1" dirty="0" smtClean="0"/>
                        <a:t>  </a:t>
                      </a:r>
                      <a:r>
                        <a:rPr lang="en-US" b="1" dirty="0" smtClean="0"/>
                        <a:t>]</a:t>
                      </a:r>
                      <a:r>
                        <a:rPr lang="uk-UA" b="1" dirty="0" smtClean="0"/>
                        <a:t>.</a:t>
                      </a:r>
                      <a:endParaRPr lang="ru-RU" b="1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Заголовок 1"/>
          <p:cNvSpPr>
            <a:spLocks noGrp="1"/>
          </p:cNvSpPr>
          <p:nvPr>
            <p:ph type="title"/>
          </p:nvPr>
        </p:nvSpPr>
        <p:spPr>
          <a:xfrm>
            <a:off x="179388" y="549275"/>
            <a:ext cx="8543925" cy="1066800"/>
          </a:xfrm>
        </p:spPr>
        <p:txBody>
          <a:bodyPr/>
          <a:lstStyle/>
          <a:p>
            <a:r>
              <a:rPr lang="uk-UA" smtClean="0"/>
              <a:t>      ВСТАНОВИТИ  ВІДПОВІДНІСТЬ </a:t>
            </a:r>
            <a:endParaRPr lang="ru-RU" smtClean="0"/>
          </a:p>
        </p:txBody>
      </p:sp>
      <p:sp>
        <p:nvSpPr>
          <p:cNvPr id="28675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uk-UA" dirty="0" smtClean="0">
                <a:solidFill>
                  <a:srgbClr val="FFFF00"/>
                </a:solidFill>
              </a:rPr>
              <a:t>а) явища, які відбуваються одночасно;</a:t>
            </a:r>
          </a:p>
          <a:p>
            <a:r>
              <a:rPr lang="uk-UA" dirty="0" smtClean="0">
                <a:solidFill>
                  <a:srgbClr val="FFFF00"/>
                </a:solidFill>
              </a:rPr>
              <a:t>б) явища, які відбуваються послідовно;</a:t>
            </a:r>
          </a:p>
          <a:p>
            <a:r>
              <a:rPr lang="uk-UA" dirty="0" smtClean="0">
                <a:solidFill>
                  <a:srgbClr val="FFFF00"/>
                </a:solidFill>
              </a:rPr>
              <a:t>в) явища, які чергуються;</a:t>
            </a:r>
          </a:p>
          <a:p>
            <a:r>
              <a:rPr lang="uk-UA" dirty="0" smtClean="0">
                <a:solidFill>
                  <a:srgbClr val="FFFF00"/>
                </a:solidFill>
              </a:rPr>
              <a:t>г) протиставлення одного явища іншому.</a:t>
            </a:r>
          </a:p>
          <a:p>
            <a:r>
              <a:rPr lang="uk-UA" sz="2000" dirty="0" smtClean="0">
                <a:solidFill>
                  <a:srgbClr val="FFFF00"/>
                </a:solidFill>
              </a:rPr>
              <a:t>1) Одна помилка ,зроблена в житті,тебе щораз </a:t>
            </a:r>
            <a:r>
              <a:rPr lang="uk-UA" sz="2000" dirty="0" err="1" smtClean="0">
                <a:solidFill>
                  <a:srgbClr val="FFFF00"/>
                </a:solidFill>
              </a:rPr>
              <a:t>наздоганя</a:t>
            </a:r>
            <a:r>
              <a:rPr lang="uk-UA" sz="2000" dirty="0" smtClean="0">
                <a:solidFill>
                  <a:srgbClr val="FFFF00"/>
                </a:solidFill>
              </a:rPr>
              <a:t> в путі,але вона </a:t>
            </a:r>
            <a:r>
              <a:rPr lang="uk-UA" sz="2000" dirty="0" err="1" smtClean="0">
                <a:solidFill>
                  <a:srgbClr val="FFFF00"/>
                </a:solidFill>
              </a:rPr>
              <a:t>навча</a:t>
            </a:r>
            <a:r>
              <a:rPr lang="uk-UA" sz="2000" dirty="0" smtClean="0">
                <a:solidFill>
                  <a:srgbClr val="FFFF00"/>
                </a:solidFill>
              </a:rPr>
              <a:t> й перемагати.</a:t>
            </a:r>
          </a:p>
          <a:p>
            <a:r>
              <a:rPr lang="uk-UA" sz="2000" dirty="0" smtClean="0">
                <a:solidFill>
                  <a:srgbClr val="FFFF00"/>
                </a:solidFill>
              </a:rPr>
              <a:t>2)То шумів зелений лист,то в вінку мінився злотом ряст весняний.</a:t>
            </a:r>
          </a:p>
          <a:p>
            <a:r>
              <a:rPr lang="uk-UA" sz="2000" dirty="0" smtClean="0">
                <a:solidFill>
                  <a:srgbClr val="FFFF00"/>
                </a:solidFill>
              </a:rPr>
              <a:t>3)Літо йде полями і гаями,і вітер віє,і цвіте блакить.</a:t>
            </a:r>
          </a:p>
          <a:p>
            <a:r>
              <a:rPr lang="uk-UA" sz="2000" dirty="0" smtClean="0">
                <a:solidFill>
                  <a:srgbClr val="FFFF00"/>
                </a:solidFill>
              </a:rPr>
              <a:t>4)Вітерець  дмухнув,і забриніли стебельця сіна.</a:t>
            </a:r>
            <a:r>
              <a:rPr lang="uk-UA" sz="2000" dirty="0" smtClean="0"/>
              <a:t>.</a:t>
            </a:r>
            <a:endParaRPr lang="ru-RU" sz="2000" dirty="0" smtClean="0"/>
          </a:p>
        </p:txBody>
      </p:sp>
    </p:spTree>
  </p:cSld>
  <p:clrMapOvr>
    <a:masterClrMapping/>
  </p:clrMapOvr>
  <p:transition>
    <p:cover dir="ru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Заголовок 1"/>
          <p:cNvSpPr>
            <a:spLocks noGrp="1"/>
          </p:cNvSpPr>
          <p:nvPr>
            <p:ph type="title"/>
          </p:nvPr>
        </p:nvSpPr>
        <p:spPr>
          <a:xfrm>
            <a:off x="323850" y="2636838"/>
            <a:ext cx="8229600" cy="1143000"/>
          </a:xfrm>
        </p:spPr>
        <p:txBody>
          <a:bodyPr/>
          <a:lstStyle/>
          <a:p>
            <a:r>
              <a:rPr lang="uk-UA" smtClean="0"/>
              <a:t>      </a:t>
            </a:r>
            <a:r>
              <a:rPr lang="uk-UA" smtClean="0">
                <a:solidFill>
                  <a:srgbClr val="0070C0"/>
                </a:solidFill>
              </a:rPr>
              <a:t>НАВЧАЛЬНЕ  РЕДАГУВАННЯ</a:t>
            </a:r>
            <a:endParaRPr lang="ru-RU" smtClean="0">
              <a:solidFill>
                <a:srgbClr val="0070C0"/>
              </a:solidFill>
            </a:endParaRPr>
          </a:p>
        </p:txBody>
      </p:sp>
    </p:spTree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550" y="476250"/>
            <a:ext cx="7258050" cy="1066800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uk-UA" dirty="0" smtClean="0"/>
              <a:t>   </a:t>
            </a:r>
            <a:r>
              <a:rPr lang="uk-UA" dirty="0" smtClean="0">
                <a:solidFill>
                  <a:schemeClr val="bg2">
                    <a:lumMod val="90000"/>
                  </a:schemeClr>
                </a:solidFill>
              </a:rPr>
              <a:t>Домашнє завдання</a:t>
            </a:r>
            <a:endParaRPr lang="ru-RU" dirty="0">
              <a:solidFill>
                <a:schemeClr val="bg2">
                  <a:lumMod val="90000"/>
                </a:schemeClr>
              </a:solidFill>
            </a:endParaRPr>
          </a:p>
        </p:txBody>
      </p:sp>
      <p:sp>
        <p:nvSpPr>
          <p:cNvPr id="30723" name="Содержимое 2"/>
          <p:cNvSpPr>
            <a:spLocks noGrp="1"/>
          </p:cNvSpPr>
          <p:nvPr>
            <p:ph idx="1"/>
          </p:nvPr>
        </p:nvSpPr>
        <p:spPr>
          <a:xfrm>
            <a:off x="539750" y="1773238"/>
            <a:ext cx="8229600" cy="4525962"/>
          </a:xfrm>
        </p:spPr>
        <p:txBody>
          <a:bodyPr/>
          <a:lstStyle/>
          <a:p>
            <a:endParaRPr lang="uk-UA" dirty="0" smtClean="0"/>
          </a:p>
          <a:p>
            <a:r>
              <a:rPr lang="uk-UA" dirty="0" smtClean="0">
                <a:solidFill>
                  <a:srgbClr val="FFFF00"/>
                </a:solidFill>
              </a:rPr>
              <a:t>§§ 9- 12, </a:t>
            </a:r>
            <a:r>
              <a:rPr lang="uk-UA" smtClean="0">
                <a:solidFill>
                  <a:srgbClr val="FFFF00"/>
                </a:solidFill>
              </a:rPr>
              <a:t>вправа </a:t>
            </a:r>
            <a:r>
              <a:rPr lang="uk-UA" smtClean="0">
                <a:solidFill>
                  <a:srgbClr val="FFFF00"/>
                </a:solidFill>
              </a:rPr>
              <a:t>103.</a:t>
            </a:r>
            <a:endParaRPr lang="uk-UA" dirty="0" smtClean="0">
              <a:solidFill>
                <a:srgbClr val="FFFF00"/>
              </a:solidFill>
            </a:endParaRPr>
          </a:p>
          <a:p>
            <a:r>
              <a:rPr lang="uk-UA" dirty="0" smtClean="0">
                <a:solidFill>
                  <a:srgbClr val="FFFF00"/>
                </a:solidFill>
              </a:rPr>
              <a:t>Написати </a:t>
            </a:r>
            <a:r>
              <a:rPr lang="uk-UA" dirty="0" smtClean="0">
                <a:solidFill>
                  <a:srgbClr val="FFFF00"/>
                </a:solidFill>
              </a:rPr>
              <a:t>есе про природу рідного краю.</a:t>
            </a:r>
            <a:endParaRPr lang="ru-RU" dirty="0" smtClean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Очікувані  результати :</a:t>
            </a:r>
            <a:endParaRPr lang="ru-RU" smtClean="0"/>
          </a:p>
        </p:txBody>
      </p:sp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 rtlCol="0">
            <a:normAutofit lnSpcReduction="1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uk-UA" dirty="0" err="1" smtClean="0"/>
              <a:t>-Учень</a:t>
            </a:r>
            <a:r>
              <a:rPr lang="uk-UA" dirty="0" smtClean="0"/>
              <a:t> знаходить у тексті складносурядні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uk-UA" dirty="0" smtClean="0"/>
              <a:t>речення;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uk-UA" dirty="0" err="1" smtClean="0"/>
              <a:t>-розрізняє</a:t>
            </a:r>
            <a:r>
              <a:rPr lang="uk-UA" dirty="0" smtClean="0"/>
              <a:t> складносурядне  речення й речення з однорідними членами;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uk-UA" dirty="0" err="1" smtClean="0"/>
              <a:t>-складає</a:t>
            </a:r>
            <a:r>
              <a:rPr lang="uk-UA" dirty="0" smtClean="0"/>
              <a:t> речення й </a:t>
            </a:r>
            <a:r>
              <a:rPr lang="uk-UA" dirty="0" err="1" smtClean="0"/>
              <a:t>мікротексти</a:t>
            </a:r>
            <a:r>
              <a:rPr lang="uk-UA" dirty="0" smtClean="0"/>
              <a:t>, використовуючи виражальні можливості складносурядних речень;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uk-UA" dirty="0" err="1" smtClean="0"/>
              <a:t>-визначає</a:t>
            </a:r>
            <a:r>
              <a:rPr lang="uk-UA" dirty="0" smtClean="0"/>
              <a:t> смислові </a:t>
            </a:r>
            <a:r>
              <a:rPr lang="uk-UA" dirty="0" err="1" smtClean="0"/>
              <a:t>звязки</a:t>
            </a:r>
            <a:r>
              <a:rPr lang="uk-UA" dirty="0" smtClean="0"/>
              <a:t> між простими реченнями у складносурядних.</a:t>
            </a:r>
            <a:endParaRPr lang="ru-RU" dirty="0"/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5000" b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Епіграф:</a:t>
            </a:r>
            <a:endParaRPr lang="ru-RU" smtClean="0"/>
          </a:p>
        </p:txBody>
      </p:sp>
      <p:sp>
        <p:nvSpPr>
          <p:cNvPr id="15363" name="Содержимое 2"/>
          <p:cNvSpPr>
            <a:spLocks noGrp="1"/>
          </p:cNvSpPr>
          <p:nvPr>
            <p:ph idx="1"/>
          </p:nvPr>
        </p:nvSpPr>
        <p:spPr>
          <a:xfrm>
            <a:off x="684213" y="1557338"/>
            <a:ext cx="8229600" cy="4525962"/>
          </a:xfrm>
        </p:spPr>
        <p:txBody>
          <a:bodyPr/>
          <a:lstStyle/>
          <a:p>
            <a:r>
              <a:rPr lang="uk-UA" smtClean="0">
                <a:solidFill>
                  <a:srgbClr val="00B050"/>
                </a:solidFill>
              </a:rPr>
              <a:t>Природа-це храм,</a:t>
            </a:r>
          </a:p>
          <a:p>
            <a:r>
              <a:rPr lang="uk-UA" smtClean="0">
                <a:solidFill>
                  <a:srgbClr val="00B050"/>
                </a:solidFill>
              </a:rPr>
              <a:t>Що сотворений Богом</a:t>
            </a:r>
          </a:p>
          <a:p>
            <a:r>
              <a:rPr lang="uk-UA" smtClean="0">
                <a:solidFill>
                  <a:srgbClr val="00B050"/>
                </a:solidFill>
              </a:rPr>
              <a:t>З легкої святої руки.</a:t>
            </a:r>
            <a:endParaRPr lang="ru-RU" smtClean="0">
              <a:solidFill>
                <a:srgbClr val="00B050"/>
              </a:solidFill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C:\Oksana\роставиця фотки\Изображение 21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0" y="2160603"/>
            <a:ext cx="9144000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32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Складносурядне речення ,його будова і засоби </a:t>
            </a:r>
            <a:r>
              <a:rPr kumimoji="0" lang="uk-UA" sz="3200" b="1" i="0" u="none" strike="noStrike" cap="none" normalizeH="0" baseline="0" dirty="0" err="1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зв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’</a:t>
            </a:r>
            <a:r>
              <a:rPr kumimoji="0" lang="uk-UA" sz="3200" b="1" i="0" u="none" strike="noStrike" cap="none" normalizeH="0" baseline="0" dirty="0" err="1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язку</a:t>
            </a:r>
            <a:r>
              <a:rPr kumimoji="0" lang="uk-UA" sz="32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uk-UA" sz="3200" b="1" i="0" u="none" strike="noStrike" cap="none" normalizeH="0" baseline="0" dirty="0" err="1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.Смислові</a:t>
            </a:r>
            <a:r>
              <a:rPr kumimoji="0" lang="uk-UA" sz="32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зв’язки між частинами складносурядного речення</a:t>
            </a:r>
            <a:endParaRPr kumimoji="0" lang="uk-UA" sz="3200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2123728" y="188640"/>
            <a:ext cx="4989571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4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Складне</a:t>
            </a:r>
            <a:r>
              <a:rPr kumimoji="0" lang="uk-UA" sz="48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uk-UA" sz="4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речення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C:\Oksana\роставиця фотки\Изображение 21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2267745" y="260648"/>
            <a:ext cx="4752528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4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Складне</a:t>
            </a:r>
            <a:r>
              <a:rPr lang="uk-UA" sz="4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4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речення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187624" y="2564904"/>
            <a:ext cx="727280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uk-UA" sz="4000" b="1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Складносурядне речення, його будова і засоби зв'язку в ньому</a:t>
            </a:r>
            <a:endParaRPr lang="ru-RU" sz="4000" b="1" dirty="0">
              <a:solidFill>
                <a:srgbClr val="8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4" descr="2013-04-21 1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63" y="53975"/>
            <a:ext cx="9144000" cy="688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539552" y="260648"/>
            <a:ext cx="7488832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dirty="0" smtClean="0">
                <a:solidFill>
                  <a:srgbClr val="C00000"/>
                </a:solidFill>
                <a:latin typeface="Century Schoolbook" pitchFamily="18" charset="0"/>
              </a:rPr>
              <a:t> </a:t>
            </a:r>
            <a:r>
              <a:rPr lang="uk-UA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Складносурядним називається речення, частини якого синтаксично рівноправні і поєднані між собою інтонацією та сполучниками сурядності</a:t>
            </a:r>
            <a:endParaRPr lang="ru-RU" sz="3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67544" y="2420888"/>
            <a:ext cx="784887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i="1" dirty="0" smtClean="0">
                <a:latin typeface="Century Schoolbook" pitchFamily="18" charset="0"/>
              </a:rPr>
              <a:t> </a:t>
            </a:r>
            <a:r>
              <a:rPr lang="uk-UA" sz="3600" i="1" dirty="0" err="1" smtClean="0">
                <a:latin typeface="Times New Roman" pitchFamily="18" charset="0"/>
                <a:cs typeface="Times New Roman" pitchFamily="18" charset="0"/>
              </a:rPr>
              <a:t>Темно-зеленії</a:t>
            </a:r>
            <a:r>
              <a:rPr lang="uk-UA" sz="3600" i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uk-UA" sz="3600" i="1" u="sng" dirty="0" smtClean="0">
                <a:uFill>
                  <a:solidFill>
                    <a:srgbClr val="FF0000"/>
                  </a:solidFill>
                </a:uFill>
                <a:latin typeface="Times New Roman" pitchFamily="18" charset="0"/>
                <a:cs typeface="Times New Roman" pitchFamily="18" charset="0"/>
              </a:rPr>
              <a:t>садки </a:t>
            </a:r>
            <a:r>
              <a:rPr lang="uk-UA" sz="3600" i="1" u="dbl" dirty="0" smtClean="0">
                <a:uFill>
                  <a:solidFill>
                    <a:srgbClr val="FF0000"/>
                  </a:solidFill>
                </a:uFill>
                <a:latin typeface="Times New Roman" pitchFamily="18" charset="0"/>
                <a:cs typeface="Times New Roman" pitchFamily="18" charset="0"/>
              </a:rPr>
              <a:t>дрімають </a:t>
            </a:r>
            <a:r>
              <a:rPr lang="uk-UA" sz="3600" i="1" dirty="0" smtClean="0">
                <a:latin typeface="Times New Roman" pitchFamily="18" charset="0"/>
                <a:cs typeface="Times New Roman" pitchFamily="18" charset="0"/>
              </a:rPr>
              <a:t>вже без  плоду, і тихо </a:t>
            </a:r>
            <a:r>
              <a:rPr lang="uk-UA" sz="3600" i="1" u="dbl" dirty="0" smtClean="0">
                <a:uFill>
                  <a:solidFill>
                    <a:srgbClr val="FF0000"/>
                  </a:solidFill>
                </a:uFill>
                <a:latin typeface="Times New Roman" pitchFamily="18" charset="0"/>
                <a:cs typeface="Times New Roman" pitchFamily="18" charset="0"/>
              </a:rPr>
              <a:t>гріються</a:t>
            </a:r>
            <a:r>
              <a:rPr lang="uk-UA" sz="36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3600" i="1" u="sng" dirty="0" smtClean="0">
                <a:uFill>
                  <a:solidFill>
                    <a:srgbClr val="FF0000"/>
                  </a:solidFill>
                </a:uFill>
                <a:latin typeface="Times New Roman" pitchFamily="18" charset="0"/>
                <a:cs typeface="Times New Roman" pitchFamily="18" charset="0"/>
              </a:rPr>
              <a:t>хатки</a:t>
            </a:r>
            <a:r>
              <a:rPr lang="uk-UA" sz="3600" i="1" dirty="0" smtClean="0">
                <a:latin typeface="Times New Roman" pitchFamily="18" charset="0"/>
                <a:cs typeface="Times New Roman" pitchFamily="18" charset="0"/>
              </a:rPr>
              <a:t>, і </a:t>
            </a:r>
            <a:r>
              <a:rPr lang="uk-UA" sz="3600" i="1" u="sng" dirty="0" smtClean="0">
                <a:uFill>
                  <a:solidFill>
                    <a:srgbClr val="FF0000"/>
                  </a:solidFill>
                </a:uFill>
                <a:latin typeface="Times New Roman" pitchFamily="18" charset="0"/>
                <a:cs typeface="Times New Roman" pitchFamily="18" charset="0"/>
              </a:rPr>
              <a:t>верби  </a:t>
            </a:r>
            <a:r>
              <a:rPr lang="uk-UA" sz="3600" i="1" u="dbl" dirty="0" smtClean="0">
                <a:uFill>
                  <a:solidFill>
                    <a:srgbClr val="FF0000"/>
                  </a:solidFill>
                </a:uFill>
                <a:latin typeface="Times New Roman" pitchFamily="18" charset="0"/>
                <a:cs typeface="Times New Roman" pitchFamily="18" charset="0"/>
              </a:rPr>
              <a:t>гнуться</a:t>
            </a:r>
            <a:r>
              <a:rPr lang="uk-UA" sz="3600" i="1" dirty="0" smtClean="0">
                <a:latin typeface="Times New Roman" pitchFamily="18" charset="0"/>
                <a:cs typeface="Times New Roman" pitchFamily="18" charset="0"/>
              </a:rPr>
              <a:t> в воду (І. Франко).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C:\Oksana\роставиця фотки\Изображение 21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2294774" y="188640"/>
            <a:ext cx="455445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Засоби зв'язку у складносурядному реченні</a:t>
            </a:r>
            <a:endParaRPr lang="ru-RU" sz="40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Овал 4"/>
          <p:cNvSpPr/>
          <p:nvPr/>
        </p:nvSpPr>
        <p:spPr>
          <a:xfrm>
            <a:off x="0" y="2643182"/>
            <a:ext cx="2143108" cy="1655614"/>
          </a:xfrm>
          <a:prstGeom prst="ellipse">
            <a:avLst/>
          </a:prstGeom>
          <a:ln>
            <a:solidFill>
              <a:srgbClr val="FF0000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entury Schoolbook" pitchFamily="18" charset="0"/>
              </a:rPr>
              <a:t>Інтонація</a:t>
            </a:r>
            <a:endParaRPr lang="ru-RU" sz="20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Century Schoolbook" pitchFamily="18" charset="0"/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827584" y="4077072"/>
            <a:ext cx="2952328" cy="2780928"/>
          </a:xfrm>
          <a:prstGeom prst="ellipse">
            <a:avLst/>
          </a:prstGeom>
          <a:ln>
            <a:solidFill>
              <a:srgbClr val="FF0000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entury Schoolbook" pitchFamily="18" charset="0"/>
              </a:rPr>
              <a:t>Сполучники сурядності</a:t>
            </a:r>
            <a:endParaRPr lang="ru-RU" sz="2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Century Schoolbook" pitchFamily="18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4499992" y="2420889"/>
            <a:ext cx="4032250" cy="1296144"/>
          </a:xfrm>
          <a:prstGeom prst="roundRect">
            <a:avLst/>
          </a:prstGeom>
          <a:gradFill flip="none" rotWithShape="1">
            <a:gsLst>
              <a:gs pos="0">
                <a:schemeClr val="accent2">
                  <a:lumMod val="60000"/>
                  <a:lumOff val="40000"/>
                </a:schemeClr>
              </a:gs>
              <a:gs pos="64999">
                <a:srgbClr val="F0EBD5"/>
              </a:gs>
              <a:gs pos="100000">
                <a:srgbClr val="D1C39F"/>
              </a:gs>
            </a:gsLst>
            <a:lin ang="16200000" scaled="0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1800" b="1" dirty="0">
                <a:solidFill>
                  <a:schemeClr val="tx2">
                    <a:lumMod val="50000"/>
                  </a:schemeClr>
                </a:solidFill>
                <a:latin typeface="Century Schoolbook" pitchFamily="18" charset="0"/>
              </a:rPr>
              <a:t>Єднальні: і,й, та (і), притому, причому, також.</a:t>
            </a:r>
            <a:endParaRPr lang="ru-RU" sz="1800" b="1" dirty="0">
              <a:solidFill>
                <a:schemeClr val="tx2">
                  <a:lumMod val="50000"/>
                </a:schemeClr>
              </a:solidFill>
              <a:latin typeface="Century Schoolbook" pitchFamily="18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572000" y="3717032"/>
            <a:ext cx="4032250" cy="1151632"/>
          </a:xfrm>
          <a:prstGeom prst="roundRect">
            <a:avLst/>
          </a:prstGeom>
          <a:gradFill flip="none" rotWithShape="1">
            <a:gsLst>
              <a:gs pos="0">
                <a:schemeClr val="accent2">
                  <a:lumMod val="60000"/>
                  <a:lumOff val="40000"/>
                </a:schemeClr>
              </a:gs>
              <a:gs pos="64999">
                <a:srgbClr val="F0EBD5"/>
              </a:gs>
              <a:gs pos="100000">
                <a:srgbClr val="D1C39F"/>
              </a:gs>
            </a:gsLst>
            <a:lin ang="16200000" scaled="0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1800" b="1" dirty="0">
                <a:solidFill>
                  <a:schemeClr val="tx2">
                    <a:lumMod val="50000"/>
                  </a:schemeClr>
                </a:solidFill>
                <a:latin typeface="Century Schoolbook" pitchFamily="18" charset="0"/>
              </a:rPr>
              <a:t>Протиставні: а, але, та (але), проте, а проте,  зате, однак.</a:t>
            </a:r>
            <a:endParaRPr lang="ru-RU" sz="1800" b="1" dirty="0">
              <a:solidFill>
                <a:schemeClr val="tx2">
                  <a:lumMod val="50000"/>
                </a:schemeClr>
              </a:solidFill>
              <a:latin typeface="Century Schoolbook" pitchFamily="18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643438" y="4941168"/>
            <a:ext cx="4032250" cy="1583457"/>
          </a:xfrm>
          <a:prstGeom prst="roundRect">
            <a:avLst/>
          </a:prstGeom>
          <a:gradFill flip="none" rotWithShape="1">
            <a:gsLst>
              <a:gs pos="0">
                <a:schemeClr val="accent2">
                  <a:lumMod val="60000"/>
                  <a:lumOff val="40000"/>
                </a:schemeClr>
              </a:gs>
              <a:gs pos="64999">
                <a:srgbClr val="F0EBD5"/>
              </a:gs>
              <a:gs pos="100000">
                <a:srgbClr val="D1C39F"/>
              </a:gs>
            </a:gsLst>
            <a:lin ang="16200000" scaled="0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1800" b="1" dirty="0">
                <a:solidFill>
                  <a:schemeClr val="tx2">
                    <a:lumMod val="50000"/>
                  </a:schemeClr>
                </a:solidFill>
                <a:latin typeface="Century Schoolbook" pitchFamily="18" charset="0"/>
              </a:rPr>
              <a:t>Розділові : або, чи, або…</a:t>
            </a:r>
            <a:r>
              <a:rPr lang="uk-UA" sz="1800" b="1" dirty="0" err="1">
                <a:solidFill>
                  <a:schemeClr val="tx2">
                    <a:lumMod val="50000"/>
                  </a:schemeClr>
                </a:solidFill>
                <a:latin typeface="Century Schoolbook" pitchFamily="18" charset="0"/>
              </a:rPr>
              <a:t>або</a:t>
            </a:r>
            <a:r>
              <a:rPr lang="uk-UA" sz="1800" b="1" dirty="0">
                <a:solidFill>
                  <a:schemeClr val="tx2">
                    <a:lumMod val="50000"/>
                  </a:schemeClr>
                </a:solidFill>
                <a:latin typeface="Century Schoolbook" pitchFamily="18" charset="0"/>
              </a:rPr>
              <a:t>,  чи…</a:t>
            </a:r>
            <a:r>
              <a:rPr lang="uk-UA" sz="1800" b="1" dirty="0" err="1">
                <a:solidFill>
                  <a:schemeClr val="tx2">
                    <a:lumMod val="50000"/>
                  </a:schemeClr>
                </a:solidFill>
                <a:latin typeface="Century Schoolbook" pitchFamily="18" charset="0"/>
              </a:rPr>
              <a:t>чи</a:t>
            </a:r>
            <a:r>
              <a:rPr lang="uk-UA" sz="1800" b="1" dirty="0">
                <a:solidFill>
                  <a:schemeClr val="tx2">
                    <a:lumMod val="50000"/>
                  </a:schemeClr>
                </a:solidFill>
                <a:latin typeface="Century Schoolbook" pitchFamily="18" charset="0"/>
              </a:rPr>
              <a:t>,  то… </a:t>
            </a:r>
            <a:r>
              <a:rPr lang="uk-UA" sz="1800" b="1" dirty="0" err="1">
                <a:solidFill>
                  <a:schemeClr val="tx2">
                    <a:lumMod val="50000"/>
                  </a:schemeClr>
                </a:solidFill>
                <a:latin typeface="Century Schoolbook" pitchFamily="18" charset="0"/>
              </a:rPr>
              <a:t>то</a:t>
            </a:r>
            <a:r>
              <a:rPr lang="uk-UA" sz="1800" b="1" dirty="0">
                <a:solidFill>
                  <a:schemeClr val="tx2">
                    <a:lumMod val="50000"/>
                  </a:schemeClr>
                </a:solidFill>
                <a:latin typeface="Century Schoolbook" pitchFamily="18" charset="0"/>
              </a:rPr>
              <a:t>, чи то…чи то, не то…не то, хоч…</a:t>
            </a:r>
            <a:r>
              <a:rPr lang="uk-UA" sz="1800" b="1" dirty="0" err="1">
                <a:solidFill>
                  <a:schemeClr val="tx2">
                    <a:lumMod val="50000"/>
                  </a:schemeClr>
                </a:solidFill>
                <a:latin typeface="Century Schoolbook" pitchFamily="18" charset="0"/>
              </a:rPr>
              <a:t>хоч</a:t>
            </a:r>
            <a:r>
              <a:rPr lang="uk-UA" sz="1800" b="1" dirty="0">
                <a:solidFill>
                  <a:schemeClr val="tx2">
                    <a:lumMod val="50000"/>
                  </a:schemeClr>
                </a:solidFill>
                <a:latin typeface="Century Schoolbook" pitchFamily="18" charset="0"/>
              </a:rPr>
              <a:t>.</a:t>
            </a:r>
            <a:endParaRPr lang="ru-RU" sz="1800" b="1" dirty="0">
              <a:solidFill>
                <a:schemeClr val="tx2">
                  <a:lumMod val="50000"/>
                </a:schemeClr>
              </a:solidFill>
              <a:latin typeface="Century Schoolbook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14375" y="357188"/>
            <a:ext cx="7786688" cy="857250"/>
          </a:xfrm>
          <a:prstGeom prst="rect">
            <a:avLst/>
          </a:prstGeom>
          <a:gradFill>
            <a:gsLst>
              <a:gs pos="0">
                <a:srgbClr val="00FF00"/>
              </a:gs>
              <a:gs pos="50000">
                <a:srgbClr val="9CB86E"/>
              </a:gs>
              <a:gs pos="100000">
                <a:srgbClr val="156B13"/>
              </a:gs>
            </a:gsLst>
            <a:lin ang="27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4000" b="1" dirty="0">
                <a:latin typeface="Century Schoolbook" pitchFamily="18" charset="0"/>
              </a:rPr>
              <a:t>Розрізняй</a:t>
            </a:r>
          </a:p>
        </p:txBody>
      </p:sp>
      <p:sp>
        <p:nvSpPr>
          <p:cNvPr id="3" name="Стрелка вниз 2"/>
          <p:cNvSpPr/>
          <p:nvPr/>
        </p:nvSpPr>
        <p:spPr>
          <a:xfrm>
            <a:off x="1928794" y="1214422"/>
            <a:ext cx="857256" cy="928694"/>
          </a:xfrm>
          <a:prstGeom prst="downArrow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uk-UA" sz="1800"/>
          </a:p>
        </p:txBody>
      </p:sp>
      <p:sp>
        <p:nvSpPr>
          <p:cNvPr id="4" name="Стрелка вниз 3"/>
          <p:cNvSpPr/>
          <p:nvPr/>
        </p:nvSpPr>
        <p:spPr>
          <a:xfrm>
            <a:off x="6000760" y="1214422"/>
            <a:ext cx="857256" cy="928694"/>
          </a:xfrm>
          <a:prstGeom prst="downArrow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uk-UA" sz="1800"/>
          </a:p>
        </p:txBody>
      </p:sp>
      <p:sp>
        <p:nvSpPr>
          <p:cNvPr id="8" name="Выноска-облако 7"/>
          <p:cNvSpPr/>
          <p:nvPr/>
        </p:nvSpPr>
        <p:spPr>
          <a:xfrm>
            <a:off x="142875" y="3714750"/>
            <a:ext cx="4286250" cy="2928938"/>
          </a:xfrm>
          <a:prstGeom prst="cloudCallout">
            <a:avLst>
              <a:gd name="adj1" fmla="val 16613"/>
              <a:gd name="adj2" fmla="val -70182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1800" b="1" i="1" u="dbl" dirty="0">
                <a:solidFill>
                  <a:schemeClr val="tx1"/>
                </a:solidFill>
                <a:uFill>
                  <a:solidFill>
                    <a:srgbClr val="FF0000"/>
                  </a:solidFill>
                </a:uFill>
                <a:latin typeface="Century Schoolbook" pitchFamily="18" charset="0"/>
              </a:rPr>
              <a:t>Запахло  </a:t>
            </a:r>
            <a:r>
              <a:rPr lang="uk-UA" sz="1800" b="1" i="1" u="dashLongHeavy" dirty="0">
                <a:solidFill>
                  <a:schemeClr val="tx1"/>
                </a:solidFill>
                <a:uFill>
                  <a:solidFill>
                    <a:srgbClr val="FF0000"/>
                  </a:solidFill>
                </a:uFill>
                <a:latin typeface="Century Schoolbook" pitchFamily="18" charset="0"/>
              </a:rPr>
              <a:t>квітами </a:t>
            </a:r>
            <a:r>
              <a:rPr lang="uk-UA" sz="1800" b="1" i="1" dirty="0">
                <a:solidFill>
                  <a:schemeClr val="tx1"/>
                </a:solidFill>
                <a:latin typeface="Century Schoolbook" pitchFamily="18" charset="0"/>
              </a:rPr>
              <a:t>мені, </a:t>
            </a:r>
            <a:r>
              <a:rPr lang="uk-UA" sz="1800" b="1" i="1" u="dashLongHeavy" dirty="0">
                <a:solidFill>
                  <a:schemeClr val="tx1"/>
                </a:solidFill>
                <a:uFill>
                  <a:solidFill>
                    <a:srgbClr val="FF0000"/>
                  </a:solidFill>
                </a:uFill>
                <a:latin typeface="Century Schoolbook" pitchFamily="18" charset="0"/>
              </a:rPr>
              <a:t>криницею </a:t>
            </a:r>
            <a:r>
              <a:rPr lang="uk-UA" sz="1800" b="1" i="1" dirty="0">
                <a:solidFill>
                  <a:schemeClr val="tx1"/>
                </a:solidFill>
                <a:latin typeface="Century Schoolbook" pitchFamily="18" charset="0"/>
              </a:rPr>
              <a:t>живою, </a:t>
            </a:r>
            <a:r>
              <a:rPr lang="uk-UA" sz="1800" b="1" i="1" dirty="0">
                <a:solidFill>
                  <a:srgbClr val="C00000"/>
                </a:solidFill>
                <a:latin typeface="Century Schoolbook" pitchFamily="18" charset="0"/>
              </a:rPr>
              <a:t>і</a:t>
            </a:r>
            <a:r>
              <a:rPr lang="uk-UA" sz="1800" b="1" i="1" dirty="0">
                <a:solidFill>
                  <a:schemeClr val="tx1"/>
                </a:solidFill>
                <a:latin typeface="Century Schoolbook" pitchFamily="18" charset="0"/>
              </a:rPr>
              <a:t> </a:t>
            </a:r>
            <a:r>
              <a:rPr lang="uk-UA" sz="1800" b="1" i="1" u="dashLongHeavy" dirty="0" err="1">
                <a:solidFill>
                  <a:schemeClr val="tx1"/>
                </a:solidFill>
                <a:uFill>
                  <a:solidFill>
                    <a:srgbClr val="FF0000"/>
                  </a:solidFill>
                </a:uFill>
                <a:latin typeface="Century Schoolbook" pitchFamily="18" charset="0"/>
              </a:rPr>
              <a:t>скалком</a:t>
            </a:r>
            <a:r>
              <a:rPr lang="uk-UA" sz="1800" b="1" i="1" u="dashLongHeavy" dirty="0">
                <a:solidFill>
                  <a:schemeClr val="tx1"/>
                </a:solidFill>
                <a:uFill>
                  <a:solidFill>
                    <a:srgbClr val="FF0000"/>
                  </a:solidFill>
                </a:uFill>
                <a:latin typeface="Century Schoolbook" pitchFamily="18" charset="0"/>
              </a:rPr>
              <a:t> </a:t>
            </a:r>
            <a:r>
              <a:rPr lang="uk-UA" sz="1800" b="1" i="1" dirty="0">
                <a:solidFill>
                  <a:schemeClr val="tx1"/>
                </a:solidFill>
                <a:latin typeface="Century Schoolbook" pitchFamily="18" charset="0"/>
              </a:rPr>
              <a:t>сонця на стіні, </a:t>
            </a:r>
            <a:r>
              <a:rPr lang="uk-UA" sz="1800" b="1" i="1" dirty="0">
                <a:solidFill>
                  <a:srgbClr val="C00000"/>
                </a:solidFill>
                <a:latin typeface="Century Schoolbook" pitchFamily="18" charset="0"/>
              </a:rPr>
              <a:t>і</a:t>
            </a:r>
            <a:r>
              <a:rPr lang="uk-UA" sz="1800" b="1" i="1" dirty="0">
                <a:solidFill>
                  <a:schemeClr val="tx1"/>
                </a:solidFill>
                <a:latin typeface="Century Schoolbook" pitchFamily="18" charset="0"/>
              </a:rPr>
              <a:t> щедрою </a:t>
            </a:r>
            <a:r>
              <a:rPr lang="uk-UA" sz="1800" b="1" i="1" u="dashLongHeavy" dirty="0">
                <a:solidFill>
                  <a:schemeClr val="tx1"/>
                </a:solidFill>
                <a:uFill>
                  <a:solidFill>
                    <a:srgbClr val="FF0000"/>
                  </a:solidFill>
                </a:uFill>
                <a:latin typeface="Century Schoolbook" pitchFamily="18" charset="0"/>
              </a:rPr>
              <a:t>весною </a:t>
            </a:r>
            <a:r>
              <a:rPr lang="uk-UA" sz="1800" b="1" i="1" dirty="0">
                <a:solidFill>
                  <a:schemeClr val="tx1"/>
                </a:solidFill>
                <a:latin typeface="Century Schoolbook" pitchFamily="18" charset="0"/>
              </a:rPr>
              <a:t>(В.Стус).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4929190" y="2143116"/>
            <a:ext cx="3571900" cy="1000132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18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entury Schoolbook" pitchFamily="18" charset="0"/>
              </a:rPr>
              <a:t>Складносурядні речення</a:t>
            </a: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642910" y="2143116"/>
            <a:ext cx="3571900" cy="1000132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18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entury Schoolbook" pitchFamily="18" charset="0"/>
              </a:rPr>
              <a:t>Речення із однорідними членами</a:t>
            </a:r>
          </a:p>
        </p:txBody>
      </p:sp>
      <p:sp>
        <p:nvSpPr>
          <p:cNvPr id="7" name="Выноска-облако 6"/>
          <p:cNvSpPr/>
          <p:nvPr/>
        </p:nvSpPr>
        <p:spPr>
          <a:xfrm>
            <a:off x="4714875" y="3786188"/>
            <a:ext cx="4286250" cy="2928937"/>
          </a:xfrm>
          <a:prstGeom prst="cloudCallout">
            <a:avLst>
              <a:gd name="adj1" fmla="val 16840"/>
              <a:gd name="adj2" fmla="val -71511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1800" b="1" i="1" u="dbl" dirty="0">
                <a:solidFill>
                  <a:schemeClr val="tx1"/>
                </a:solidFill>
                <a:uFill>
                  <a:solidFill>
                    <a:srgbClr val="FF0000"/>
                  </a:solidFill>
                </a:uFill>
                <a:latin typeface="Century Schoolbook" pitchFamily="18" charset="0"/>
              </a:rPr>
              <a:t>Пройшла</a:t>
            </a:r>
            <a:r>
              <a:rPr lang="uk-UA" sz="1800" b="1" i="1" dirty="0">
                <a:solidFill>
                  <a:schemeClr val="tx1"/>
                </a:solidFill>
                <a:latin typeface="Century Schoolbook" pitchFamily="18" charset="0"/>
              </a:rPr>
              <a:t> </a:t>
            </a:r>
            <a:r>
              <a:rPr lang="uk-UA" sz="1800" b="1" i="1" u="heavy" dirty="0">
                <a:solidFill>
                  <a:schemeClr val="tx1"/>
                </a:solidFill>
                <a:uFill>
                  <a:solidFill>
                    <a:srgbClr val="FF0000"/>
                  </a:solidFill>
                </a:uFill>
                <a:latin typeface="Century Schoolbook" pitchFamily="18" charset="0"/>
              </a:rPr>
              <a:t>гроза</a:t>
            </a:r>
            <a:r>
              <a:rPr lang="uk-UA" sz="1800" b="1" i="1" dirty="0">
                <a:solidFill>
                  <a:schemeClr val="tx1"/>
                </a:solidFill>
                <a:latin typeface="Century Schoolbook" pitchFamily="18" charset="0"/>
              </a:rPr>
              <a:t>, і </a:t>
            </a:r>
            <a:r>
              <a:rPr lang="uk-UA" sz="1800" b="1" i="1" u="heavy" dirty="0">
                <a:solidFill>
                  <a:schemeClr val="tx1"/>
                </a:solidFill>
                <a:uFill>
                  <a:solidFill>
                    <a:srgbClr val="FF0000"/>
                  </a:solidFill>
                </a:uFill>
                <a:latin typeface="Century Schoolbook" pitchFamily="18" charset="0"/>
              </a:rPr>
              <a:t>ніч</a:t>
            </a:r>
            <a:r>
              <a:rPr lang="uk-UA" sz="1800" b="1" i="1" dirty="0">
                <a:solidFill>
                  <a:schemeClr val="tx1"/>
                </a:solidFill>
                <a:latin typeface="Century Schoolbook" pitchFamily="18" charset="0"/>
              </a:rPr>
              <a:t> </a:t>
            </a:r>
            <a:r>
              <a:rPr lang="uk-UA" sz="1800" b="1" i="1" u="dbl" dirty="0">
                <a:solidFill>
                  <a:schemeClr val="tx1"/>
                </a:solidFill>
                <a:uFill>
                  <a:solidFill>
                    <a:srgbClr val="FF0000"/>
                  </a:solidFill>
                </a:uFill>
                <a:latin typeface="Century Schoolbook" pitchFamily="18" charset="0"/>
              </a:rPr>
              <a:t>промчала</a:t>
            </a:r>
            <a:r>
              <a:rPr lang="uk-UA" sz="1800" b="1" i="1" dirty="0">
                <a:solidFill>
                  <a:schemeClr val="tx1"/>
                </a:solidFill>
                <a:latin typeface="Century Schoolbook" pitchFamily="18" charset="0"/>
              </a:rPr>
              <a:t>, і знову </a:t>
            </a:r>
            <a:r>
              <a:rPr lang="uk-UA" sz="1800" b="1" i="1" u="heavy" dirty="0">
                <a:solidFill>
                  <a:schemeClr val="tx1"/>
                </a:solidFill>
                <a:uFill>
                  <a:solidFill>
                    <a:srgbClr val="FF0000"/>
                  </a:solidFill>
                </a:uFill>
                <a:latin typeface="Century Schoolbook" pitchFamily="18" charset="0"/>
              </a:rPr>
              <a:t>день</a:t>
            </a:r>
            <a:r>
              <a:rPr lang="uk-UA" sz="1800" b="1" i="1" dirty="0">
                <a:solidFill>
                  <a:schemeClr val="tx1"/>
                </a:solidFill>
                <a:latin typeface="Century Schoolbook" pitchFamily="18" charset="0"/>
              </a:rPr>
              <a:t> </a:t>
            </a:r>
            <a:r>
              <a:rPr lang="uk-UA" sz="1800" b="1" i="1" u="dbl" dirty="0">
                <a:solidFill>
                  <a:schemeClr val="tx1"/>
                </a:solidFill>
                <a:uFill>
                  <a:solidFill>
                    <a:srgbClr val="FF0000"/>
                  </a:solidFill>
                </a:uFill>
                <a:latin typeface="Century Schoolbook" pitchFamily="18" charset="0"/>
              </a:rPr>
              <a:t>шумить</a:t>
            </a:r>
            <a:r>
              <a:rPr lang="uk-UA" sz="1800" b="1" i="1" dirty="0">
                <a:solidFill>
                  <a:schemeClr val="tx1"/>
                </a:solidFill>
                <a:latin typeface="Century Schoolbook" pitchFamily="18" charset="0"/>
              </a:rPr>
              <a:t> кругом (В.Сосюра).</a:t>
            </a:r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714348" y="214290"/>
            <a:ext cx="7858180" cy="1285884"/>
          </a:xfrm>
          <a:prstGeom prst="roundRect">
            <a:avLst/>
          </a:prstGeom>
          <a:gradFill>
            <a:gsLst>
              <a:gs pos="46000">
                <a:srgbClr val="008000">
                  <a:alpha val="76000"/>
                </a:srgbClr>
              </a:gs>
              <a:gs pos="50000">
                <a:srgbClr val="9CB86E"/>
              </a:gs>
              <a:gs pos="100000">
                <a:srgbClr val="156B13"/>
              </a:gs>
            </a:gsLst>
            <a:lin ang="27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3200" b="1" dirty="0">
                <a:latin typeface="Century Schoolbook" pitchFamily="18" charset="0"/>
              </a:rPr>
              <a:t>Смислові зв’язки між частинами складносурядного речення</a:t>
            </a:r>
          </a:p>
        </p:txBody>
      </p:sp>
      <p:sp>
        <p:nvSpPr>
          <p:cNvPr id="4" name="Блок-схема: процесс 3"/>
          <p:cNvSpPr/>
          <p:nvPr/>
        </p:nvSpPr>
        <p:spPr>
          <a:xfrm>
            <a:off x="428596" y="1857364"/>
            <a:ext cx="1000132" cy="4714908"/>
          </a:xfrm>
          <a:prstGeom prst="flowChartProcess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vert="vert27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18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entury Schoolbook" pitchFamily="18" charset="0"/>
              </a:rPr>
              <a:t>У реченнях з єднальними сполучниками</a:t>
            </a:r>
          </a:p>
        </p:txBody>
      </p:sp>
      <p:sp>
        <p:nvSpPr>
          <p:cNvPr id="6" name="Стрелка вправо 5"/>
          <p:cNvSpPr/>
          <p:nvPr/>
        </p:nvSpPr>
        <p:spPr>
          <a:xfrm>
            <a:off x="1428750" y="2071688"/>
            <a:ext cx="1071563" cy="785812"/>
          </a:xfrm>
          <a:prstGeom prst="right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uk-UA" sz="1800"/>
          </a:p>
        </p:txBody>
      </p:sp>
      <p:sp>
        <p:nvSpPr>
          <p:cNvPr id="7" name="Стрелка вправо 6"/>
          <p:cNvSpPr/>
          <p:nvPr/>
        </p:nvSpPr>
        <p:spPr>
          <a:xfrm>
            <a:off x="1428750" y="3643313"/>
            <a:ext cx="1071563" cy="785812"/>
          </a:xfrm>
          <a:prstGeom prst="right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uk-UA" sz="1800"/>
          </a:p>
        </p:txBody>
      </p:sp>
      <p:sp>
        <p:nvSpPr>
          <p:cNvPr id="8" name="Стрелка вправо 7"/>
          <p:cNvSpPr/>
          <p:nvPr/>
        </p:nvSpPr>
        <p:spPr>
          <a:xfrm>
            <a:off x="1428750" y="5357813"/>
            <a:ext cx="1071563" cy="785812"/>
          </a:xfrm>
          <a:prstGeom prst="right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uk-UA" sz="1800"/>
          </a:p>
        </p:txBody>
      </p:sp>
      <p:sp>
        <p:nvSpPr>
          <p:cNvPr id="9" name="Блок-схема: процесс 8"/>
          <p:cNvSpPr/>
          <p:nvPr/>
        </p:nvSpPr>
        <p:spPr>
          <a:xfrm>
            <a:off x="2571750" y="1714500"/>
            <a:ext cx="5857875" cy="1357313"/>
          </a:xfrm>
          <a:prstGeom prst="flowChartProcess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400" b="1" dirty="0">
                <a:solidFill>
                  <a:srgbClr val="FF0000"/>
                </a:solidFill>
                <a:latin typeface="Century Schoolbook" pitchFamily="18" charset="0"/>
              </a:rPr>
              <a:t>Одночасність дій або станів: 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1800" b="1" i="1" dirty="0">
                <a:latin typeface="Century Schoolbook" pitchFamily="18" charset="0"/>
              </a:rPr>
              <a:t>Повітря тремтить від спеки, і в синім мареві  танцюють далекі тополі (М.Коцюбинський).</a:t>
            </a:r>
          </a:p>
        </p:txBody>
      </p:sp>
      <p:sp>
        <p:nvSpPr>
          <p:cNvPr id="10" name="Блок-схема: процесс 9"/>
          <p:cNvSpPr/>
          <p:nvPr/>
        </p:nvSpPr>
        <p:spPr>
          <a:xfrm>
            <a:off x="2571750" y="3429000"/>
            <a:ext cx="5857875" cy="1357313"/>
          </a:xfrm>
          <a:prstGeom prst="flowChartProcess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400" b="1" dirty="0">
                <a:solidFill>
                  <a:srgbClr val="FF0000"/>
                </a:solidFill>
                <a:latin typeface="Century Schoolbook" pitchFamily="18" charset="0"/>
              </a:rPr>
              <a:t>Послідовність дій або станів: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1800" b="1" i="1" dirty="0">
                <a:latin typeface="Century Schoolbook" pitchFamily="18" charset="0"/>
              </a:rPr>
              <a:t>День спадає,  і рожевий вечір тихою млою спускається на землю (Олександр Олесь).</a:t>
            </a:r>
          </a:p>
        </p:txBody>
      </p:sp>
      <p:sp>
        <p:nvSpPr>
          <p:cNvPr id="11" name="Блок-схема: процесс 10"/>
          <p:cNvSpPr/>
          <p:nvPr/>
        </p:nvSpPr>
        <p:spPr>
          <a:xfrm>
            <a:off x="2571750" y="5143500"/>
            <a:ext cx="5857875" cy="1571625"/>
          </a:xfrm>
          <a:prstGeom prst="flowChartProcess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uk-UA" sz="2000" b="1">
                <a:solidFill>
                  <a:srgbClr val="FF0000"/>
                </a:solidFill>
                <a:latin typeface="Century Schoolbook" pitchFamily="18" charset="0"/>
              </a:rPr>
              <a:t>Причиново - наслідков</a:t>
            </a:r>
            <a:r>
              <a:rPr lang="uk-UA" sz="1800" b="1">
                <a:solidFill>
                  <a:srgbClr val="FF0000"/>
                </a:solidFill>
                <a:latin typeface="Arial" charset="0"/>
              </a:rPr>
              <a:t>а</a:t>
            </a:r>
            <a:r>
              <a:rPr lang="uk-UA" sz="2000" b="1">
                <a:solidFill>
                  <a:srgbClr val="FF0000"/>
                </a:solidFill>
                <a:latin typeface="Century Schoolbook" pitchFamily="18" charset="0"/>
              </a:rPr>
              <a:t> або умовно-наслідков</a:t>
            </a:r>
            <a:r>
              <a:rPr lang="uk-UA" sz="1800" b="1">
                <a:solidFill>
                  <a:srgbClr val="FF0000"/>
                </a:solidFill>
                <a:latin typeface="Arial" charset="0"/>
              </a:rPr>
              <a:t>а</a:t>
            </a:r>
            <a:r>
              <a:rPr lang="uk-UA" sz="2000" b="1">
                <a:solidFill>
                  <a:srgbClr val="FF0000"/>
                </a:solidFill>
                <a:latin typeface="Century Schoolbook" pitchFamily="18" charset="0"/>
              </a:rPr>
              <a:t> залежність між діями або станами:</a:t>
            </a:r>
          </a:p>
          <a:p>
            <a:pPr algn="ctr"/>
            <a:r>
              <a:rPr lang="uk-UA" sz="1800" b="1" i="1">
                <a:solidFill>
                  <a:srgbClr val="000000"/>
                </a:solidFill>
                <a:latin typeface="Century Schoolbook" pitchFamily="18" charset="0"/>
              </a:rPr>
              <a:t>Орач торкнеться до чепіг руками  - і нива дзвонить темним сріблом скиб (І. Нехода).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20000" r="-2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Блок-схема: процесс 1"/>
          <p:cNvSpPr/>
          <p:nvPr/>
        </p:nvSpPr>
        <p:spPr>
          <a:xfrm>
            <a:off x="428596" y="1857364"/>
            <a:ext cx="1000132" cy="4714908"/>
          </a:xfrm>
          <a:prstGeom prst="flowChartProcess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vert="vert27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18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entury Schoolbook" pitchFamily="18" charset="0"/>
              </a:rPr>
              <a:t>У реченнях з протиставними  сполучниками</a:t>
            </a: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714348" y="214290"/>
            <a:ext cx="7858180" cy="1285884"/>
          </a:xfrm>
          <a:prstGeom prst="roundRect">
            <a:avLst/>
          </a:prstGeom>
          <a:gradFill>
            <a:gsLst>
              <a:gs pos="46000">
                <a:srgbClr val="008000">
                  <a:alpha val="76000"/>
                </a:srgbClr>
              </a:gs>
              <a:gs pos="50000">
                <a:srgbClr val="9CB86E"/>
              </a:gs>
              <a:gs pos="100000">
                <a:srgbClr val="156B13"/>
              </a:gs>
            </a:gsLst>
            <a:lin ang="27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3200" b="1" dirty="0">
                <a:latin typeface="Century Schoolbook" pitchFamily="18" charset="0"/>
              </a:rPr>
              <a:t>Смислові зв’язки між частинами складносурядного речення</a:t>
            </a:r>
          </a:p>
        </p:txBody>
      </p:sp>
      <p:sp>
        <p:nvSpPr>
          <p:cNvPr id="4" name="Стрелка вправо 3"/>
          <p:cNvSpPr/>
          <p:nvPr/>
        </p:nvSpPr>
        <p:spPr>
          <a:xfrm>
            <a:off x="1428750" y="2714625"/>
            <a:ext cx="1071563" cy="785813"/>
          </a:xfrm>
          <a:prstGeom prst="right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uk-UA" sz="1800"/>
          </a:p>
        </p:txBody>
      </p:sp>
      <p:sp>
        <p:nvSpPr>
          <p:cNvPr id="5" name="Стрелка вправо 4"/>
          <p:cNvSpPr/>
          <p:nvPr/>
        </p:nvSpPr>
        <p:spPr>
          <a:xfrm>
            <a:off x="1428750" y="4643438"/>
            <a:ext cx="1071563" cy="785812"/>
          </a:xfrm>
          <a:prstGeom prst="right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uk-UA" sz="1800"/>
          </a:p>
        </p:txBody>
      </p:sp>
      <p:sp>
        <p:nvSpPr>
          <p:cNvPr id="7" name="Прямоугольник 6"/>
          <p:cNvSpPr/>
          <p:nvPr/>
        </p:nvSpPr>
        <p:spPr>
          <a:xfrm>
            <a:off x="2500313" y="2071688"/>
            <a:ext cx="6143625" cy="171450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400" b="1" dirty="0">
                <a:solidFill>
                  <a:srgbClr val="FF0000"/>
                </a:solidFill>
                <a:latin typeface="Century Schoolbook" pitchFamily="18" charset="0"/>
              </a:rPr>
              <a:t>Протиставні відношення між частинами: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1800" b="1" i="1" dirty="0">
                <a:latin typeface="Century Schoolbook" pitchFamily="18" charset="0"/>
              </a:rPr>
              <a:t>Багато влітку доводиться на пасіці працювати, але зате взимку можна відпочити сповна (Іван Багряний).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2500313" y="4214813"/>
            <a:ext cx="6072187" cy="1785937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400" b="1" dirty="0">
                <a:solidFill>
                  <a:srgbClr val="FF0000"/>
                </a:solidFill>
                <a:latin typeface="Century Schoolbook" pitchFamily="18" charset="0"/>
              </a:rPr>
              <a:t>Зіставні відношення між частинами: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1800" b="1" i="1" dirty="0">
                <a:latin typeface="Century Schoolbook" pitchFamily="18" charset="0"/>
              </a:rPr>
              <a:t>І потечуть веселі ріки , а озера кругом гаями проростуть, веселим птаством оживуть (Т.Шевченко).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295</TotalTime>
  <Words>670</Words>
  <Application>Microsoft Office PowerPoint</Application>
  <PresentationFormat>Экран (4:3)</PresentationFormat>
  <Paragraphs>96</Paragraphs>
  <Slides>19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Тема Office</vt:lpstr>
      <vt:lpstr>Тема.Складносурядне речення,його будова і засоби зв’язку.Смислові зв’язки між частинами складносурядного речення</vt:lpstr>
      <vt:lpstr>Очікувані  результати :</vt:lpstr>
      <vt:lpstr>Епіграф: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       Ключ</vt:lpstr>
      <vt:lpstr>Проблемне запитання Які,на вашу думку,є підстави сплутувати складносурядні речення з простими реченнями, ускладненими однорідними членами?</vt:lpstr>
      <vt:lpstr>ДІАГРАМА   ВЕННА</vt:lpstr>
      <vt:lpstr>          ЛОГІЧНИЙ  ДИКТАНТ</vt:lpstr>
      <vt:lpstr>        ТВОРЧЕ   КОНСТРУЮВАННЯ</vt:lpstr>
      <vt:lpstr>      ВСТАНОВИТИ  ВІДПОВІДНІСТЬ </vt:lpstr>
      <vt:lpstr>      НАВЧАЛЬНЕ  РЕДАГУВАННЯ</vt:lpstr>
      <vt:lpstr>   Домашнє завдання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Тема.Складносурядне речення,його будова і засоби зв’язку.Смислові зв’язки між частинами складносурядного речення</dc:title>
  <dc:creator>Home</dc:creator>
  <cp:lastModifiedBy>wp</cp:lastModifiedBy>
  <cp:revision>39</cp:revision>
  <dcterms:created xsi:type="dcterms:W3CDTF">2016-10-31T17:04:53Z</dcterms:created>
  <dcterms:modified xsi:type="dcterms:W3CDTF">2017-01-17T12:47:21Z</dcterms:modified>
</cp:coreProperties>
</file>