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5" r:id="rId4"/>
    <p:sldId id="266" r:id="rId5"/>
    <p:sldId id="270" r:id="rId6"/>
    <p:sldId id="267" r:id="rId7"/>
    <p:sldId id="271" r:id="rId8"/>
    <p:sldId id="262" r:id="rId9"/>
    <p:sldId id="261" r:id="rId10"/>
    <p:sldId id="260" r:id="rId11"/>
    <p:sldId id="259" r:id="rId12"/>
    <p:sldId id="275" r:id="rId13"/>
    <p:sldId id="272" r:id="rId14"/>
    <p:sldId id="273" r:id="rId15"/>
    <p:sldId id="274" r:id="rId16"/>
    <p:sldId id="276" r:id="rId17"/>
    <p:sldId id="277" r:id="rId18"/>
    <p:sldId id="258" r:id="rId19"/>
    <p:sldId id="279" r:id="rId20"/>
    <p:sldId id="278" r:id="rId21"/>
    <p:sldId id="28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E565"/>
    <a:srgbClr val="FBFB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302551-59D8-4A1C-A98F-9F18C0ACB5E0}" type="doc">
      <dgm:prSet loTypeId="urn:microsoft.com/office/officeart/2005/8/layout/cycle7" loCatId="cycle" qsTypeId="urn:microsoft.com/office/officeart/2005/8/quickstyle/simple5" qsCatId="simple" csTypeId="urn:microsoft.com/office/officeart/2005/8/colors/colorful4" csCatId="colorful" phldr="1"/>
      <dgm:spPr/>
    </dgm:pt>
    <dgm:pt modelId="{5D653DD3-6439-4E53-836D-EE082A67AE23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</a:rPr>
            <a:t>Одна </a:t>
          </a:r>
          <a:r>
            <a:rPr lang="ru-RU" b="1" dirty="0" err="1">
              <a:solidFill>
                <a:schemeClr val="bg1"/>
              </a:solidFill>
            </a:rPr>
            <a:t>граматична</a:t>
          </a:r>
          <a:r>
            <a:rPr lang="ru-RU" b="1" dirty="0">
              <a:solidFill>
                <a:schemeClr val="bg1"/>
              </a:solidFill>
            </a:rPr>
            <a:t> основа </a:t>
          </a:r>
          <a:r>
            <a:rPr lang="ru-RU" b="1" dirty="0" err="1">
              <a:solidFill>
                <a:schemeClr val="bg1"/>
              </a:solidFill>
            </a:rPr>
            <a:t>речення</a:t>
          </a:r>
          <a:endParaRPr lang="ru-RU" b="1" dirty="0">
            <a:solidFill>
              <a:schemeClr val="bg1"/>
            </a:solidFill>
          </a:endParaRPr>
        </a:p>
      </dgm:t>
    </dgm:pt>
    <dgm:pt modelId="{45909F5A-7696-42CC-88D6-87B6C56C759B}" type="parTrans" cxnId="{E00868E9-6C3B-4341-9E11-EA65322FE1D4}">
      <dgm:prSet/>
      <dgm:spPr/>
      <dgm:t>
        <a:bodyPr/>
        <a:lstStyle/>
        <a:p>
          <a:endParaRPr lang="ru-RU" b="1"/>
        </a:p>
      </dgm:t>
    </dgm:pt>
    <dgm:pt modelId="{5E32EF13-D9DF-49F8-B449-20A8B2B7B8E6}" type="sibTrans" cxnId="{E00868E9-6C3B-4341-9E11-EA65322FE1D4}">
      <dgm:prSet/>
      <dgm:spPr/>
      <dgm:t>
        <a:bodyPr/>
        <a:lstStyle/>
        <a:p>
          <a:endParaRPr lang="ru-RU" b="1"/>
        </a:p>
      </dgm:t>
    </dgm:pt>
    <dgm:pt modelId="{638B8753-7946-4777-9D74-DB1ECF20AFB7}">
      <dgm:prSet phldrT="[Текст]"/>
      <dgm:spPr/>
      <dgm:t>
        <a:bodyPr/>
        <a:lstStyle/>
        <a:p>
          <a:r>
            <a:rPr lang="ru-RU" b="1" dirty="0" err="1"/>
            <a:t>Другорядні</a:t>
          </a:r>
          <a:r>
            <a:rPr lang="ru-RU" b="1" dirty="0"/>
            <a:t> члени </a:t>
          </a:r>
          <a:r>
            <a:rPr lang="ru-RU" b="1" dirty="0" err="1"/>
            <a:t>речення</a:t>
          </a:r>
          <a:endParaRPr lang="ru-RU" b="1" dirty="0"/>
        </a:p>
      </dgm:t>
    </dgm:pt>
    <dgm:pt modelId="{3429D565-E3BA-4B3D-A967-054BA30A7EDE}" type="parTrans" cxnId="{F29CD359-738D-4884-8627-DEC16696AA10}">
      <dgm:prSet/>
      <dgm:spPr/>
      <dgm:t>
        <a:bodyPr/>
        <a:lstStyle/>
        <a:p>
          <a:endParaRPr lang="ru-RU" b="1"/>
        </a:p>
      </dgm:t>
    </dgm:pt>
    <dgm:pt modelId="{203F9E81-9D00-4853-8181-D8F7985535E5}" type="sibTrans" cxnId="{F29CD359-738D-4884-8627-DEC16696AA10}">
      <dgm:prSet/>
      <dgm:spPr/>
      <dgm:t>
        <a:bodyPr/>
        <a:lstStyle/>
        <a:p>
          <a:endParaRPr lang="ru-RU" b="1"/>
        </a:p>
      </dgm:t>
    </dgm:pt>
    <dgm:pt modelId="{F121BBD4-0F67-4072-B181-835387489A44}">
      <dgm:prSet phldrT="[Текст]"/>
      <dgm:spPr/>
      <dgm:t>
        <a:bodyPr/>
        <a:lstStyle/>
        <a:p>
          <a:r>
            <a:rPr lang="ru-RU" b="1" dirty="0" err="1"/>
            <a:t>Ускладнюючі</a:t>
          </a:r>
          <a:r>
            <a:rPr lang="ru-RU" b="1" dirty="0"/>
            <a:t>  члени </a:t>
          </a:r>
          <a:r>
            <a:rPr lang="ru-RU" b="1" dirty="0" err="1"/>
            <a:t>речення</a:t>
          </a:r>
          <a:endParaRPr lang="ru-RU" b="1" dirty="0"/>
        </a:p>
      </dgm:t>
    </dgm:pt>
    <dgm:pt modelId="{0903A38B-4258-439C-8132-45CB70963F19}" type="parTrans" cxnId="{E302E8EE-5512-48B3-95EC-A100E9D3C2AE}">
      <dgm:prSet/>
      <dgm:spPr/>
      <dgm:t>
        <a:bodyPr/>
        <a:lstStyle/>
        <a:p>
          <a:endParaRPr lang="ru-RU" b="1"/>
        </a:p>
      </dgm:t>
    </dgm:pt>
    <dgm:pt modelId="{0A4B2EF2-8FB1-43A6-8426-1BDDDAA73FA4}" type="sibTrans" cxnId="{E302E8EE-5512-48B3-95EC-A100E9D3C2AE}">
      <dgm:prSet/>
      <dgm:spPr>
        <a:gradFill rotWithShape="0">
          <a:gsLst>
            <a:gs pos="0">
              <a:schemeClr val="accent4">
                <a:hueOff val="-4464770"/>
                <a:satOff val="26899"/>
                <a:lumOff val="2156"/>
                <a:shade val="51000"/>
                <a:satMod val="130000"/>
                <a:alpha val="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ru-RU" b="1"/>
        </a:p>
      </dgm:t>
    </dgm:pt>
    <dgm:pt modelId="{A2562E1E-58A1-41EC-9204-FCAB2E7FF827}" type="pres">
      <dgm:prSet presAssocID="{61302551-59D8-4A1C-A98F-9F18C0ACB5E0}" presName="Name0" presStyleCnt="0">
        <dgm:presLayoutVars>
          <dgm:dir/>
          <dgm:resizeHandles val="exact"/>
        </dgm:presLayoutVars>
      </dgm:prSet>
      <dgm:spPr/>
    </dgm:pt>
    <dgm:pt modelId="{116B97B6-D589-491D-847B-453987B44C71}" type="pres">
      <dgm:prSet presAssocID="{5D653DD3-6439-4E53-836D-EE082A67AE23}" presName="node" presStyleLbl="node1" presStyleIdx="0" presStyleCnt="3" custScaleX="229417" custRadScaleRad="100521" custRadScaleInc="-10927">
        <dgm:presLayoutVars>
          <dgm:bulletEnabled val="1"/>
        </dgm:presLayoutVars>
      </dgm:prSet>
      <dgm:spPr/>
    </dgm:pt>
    <dgm:pt modelId="{6F44BF8C-C5F3-4C92-834F-51D235CC8340}" type="pres">
      <dgm:prSet presAssocID="{5E32EF13-D9DF-49F8-B449-20A8B2B7B8E6}" presName="sibTrans" presStyleLbl="sibTrans2D1" presStyleIdx="0" presStyleCnt="3" custLinFactX="367495" custLinFactY="-85384" custLinFactNeighborX="400000" custLinFactNeighborY="-100000"/>
      <dgm:spPr/>
    </dgm:pt>
    <dgm:pt modelId="{F8C6CE8A-A2ED-4C2F-A5BF-216955183886}" type="pres">
      <dgm:prSet presAssocID="{5E32EF13-D9DF-49F8-B449-20A8B2B7B8E6}" presName="connectorText" presStyleLbl="sibTrans2D1" presStyleIdx="0" presStyleCnt="3"/>
      <dgm:spPr/>
    </dgm:pt>
    <dgm:pt modelId="{43E441FB-C9B3-4D88-9A0D-840171C0CDC1}" type="pres">
      <dgm:prSet presAssocID="{638B8753-7946-4777-9D74-DB1ECF20AFB7}" presName="node" presStyleLbl="node1" presStyleIdx="1" presStyleCnt="3" custScaleX="230790" custRadScaleRad="27952" custRadScaleInc="-240404">
        <dgm:presLayoutVars>
          <dgm:bulletEnabled val="1"/>
        </dgm:presLayoutVars>
      </dgm:prSet>
      <dgm:spPr/>
    </dgm:pt>
    <dgm:pt modelId="{8DCC5744-1FEF-46AF-8610-FA30CC3D1FD1}" type="pres">
      <dgm:prSet presAssocID="{203F9E81-9D00-4853-8181-D8F7985535E5}" presName="sibTrans" presStyleLbl="sibTrans2D1" presStyleIdx="1" presStyleCnt="3" custLinFactX="-300000" custLinFactY="100000" custLinFactNeighborX="-339704" custLinFactNeighborY="194467"/>
      <dgm:spPr/>
    </dgm:pt>
    <dgm:pt modelId="{6271A94A-E7EB-49C7-924E-6A7EF711A53C}" type="pres">
      <dgm:prSet presAssocID="{203F9E81-9D00-4853-8181-D8F7985535E5}" presName="connectorText" presStyleLbl="sibTrans2D1" presStyleIdx="1" presStyleCnt="3"/>
      <dgm:spPr/>
    </dgm:pt>
    <dgm:pt modelId="{E7FA56AC-65C4-4263-AAEE-2287AAC029CE}" type="pres">
      <dgm:prSet presAssocID="{F121BBD4-0F67-4072-B181-835387489A44}" presName="node" presStyleLbl="node1" presStyleIdx="2" presStyleCnt="3" custScaleX="241105" custRadScaleRad="51108" custRadScaleInc="-95980">
        <dgm:presLayoutVars>
          <dgm:bulletEnabled val="1"/>
        </dgm:presLayoutVars>
      </dgm:prSet>
      <dgm:spPr/>
    </dgm:pt>
    <dgm:pt modelId="{99E20405-618B-4E08-BAD3-F40AD054961B}" type="pres">
      <dgm:prSet presAssocID="{0A4B2EF2-8FB1-43A6-8426-1BDDDAA73FA4}" presName="sibTrans" presStyleLbl="sibTrans2D1" presStyleIdx="2" presStyleCnt="3" custLinFactX="357061" custLinFactNeighborX="400000" custLinFactNeighborY="-19566"/>
      <dgm:spPr/>
    </dgm:pt>
    <dgm:pt modelId="{14170343-E8A4-4A8C-B8EE-6559A2D3D17C}" type="pres">
      <dgm:prSet presAssocID="{0A4B2EF2-8FB1-43A6-8426-1BDDDAA73FA4}" presName="connectorText" presStyleLbl="sibTrans2D1" presStyleIdx="2" presStyleCnt="3"/>
      <dgm:spPr/>
    </dgm:pt>
  </dgm:ptLst>
  <dgm:cxnLst>
    <dgm:cxn modelId="{30C58F05-C00D-4534-A982-1A0E2727D7F6}" type="presOf" srcId="{5E32EF13-D9DF-49F8-B449-20A8B2B7B8E6}" destId="{6F44BF8C-C5F3-4C92-834F-51D235CC8340}" srcOrd="0" destOrd="0" presId="urn:microsoft.com/office/officeart/2005/8/layout/cycle7"/>
    <dgm:cxn modelId="{37F75933-8B5C-481D-9DBD-1F19734D0585}" type="presOf" srcId="{203F9E81-9D00-4853-8181-D8F7985535E5}" destId="{6271A94A-E7EB-49C7-924E-6A7EF711A53C}" srcOrd="1" destOrd="0" presId="urn:microsoft.com/office/officeart/2005/8/layout/cycle7"/>
    <dgm:cxn modelId="{61DFAA5D-FEF9-4404-8485-41A3A4AC0DD7}" type="presOf" srcId="{203F9E81-9D00-4853-8181-D8F7985535E5}" destId="{8DCC5744-1FEF-46AF-8610-FA30CC3D1FD1}" srcOrd="0" destOrd="0" presId="urn:microsoft.com/office/officeart/2005/8/layout/cycle7"/>
    <dgm:cxn modelId="{84178673-5073-4BB1-8C1F-5D7C380DC3F7}" type="presOf" srcId="{0A4B2EF2-8FB1-43A6-8426-1BDDDAA73FA4}" destId="{99E20405-618B-4E08-BAD3-F40AD054961B}" srcOrd="0" destOrd="0" presId="urn:microsoft.com/office/officeart/2005/8/layout/cycle7"/>
    <dgm:cxn modelId="{29D0A775-320D-4E32-A996-C76D03C65D3B}" type="presOf" srcId="{638B8753-7946-4777-9D74-DB1ECF20AFB7}" destId="{43E441FB-C9B3-4D88-9A0D-840171C0CDC1}" srcOrd="0" destOrd="0" presId="urn:microsoft.com/office/officeart/2005/8/layout/cycle7"/>
    <dgm:cxn modelId="{F29CD359-738D-4884-8627-DEC16696AA10}" srcId="{61302551-59D8-4A1C-A98F-9F18C0ACB5E0}" destId="{638B8753-7946-4777-9D74-DB1ECF20AFB7}" srcOrd="1" destOrd="0" parTransId="{3429D565-E3BA-4B3D-A967-054BA30A7EDE}" sibTransId="{203F9E81-9D00-4853-8181-D8F7985535E5}"/>
    <dgm:cxn modelId="{3DCC7F95-D22E-4CFB-85EE-DA217C452C7A}" type="presOf" srcId="{61302551-59D8-4A1C-A98F-9F18C0ACB5E0}" destId="{A2562E1E-58A1-41EC-9204-FCAB2E7FF827}" srcOrd="0" destOrd="0" presId="urn:microsoft.com/office/officeart/2005/8/layout/cycle7"/>
    <dgm:cxn modelId="{C6BC959A-A2A6-4473-B90C-D3C639AA29D1}" type="presOf" srcId="{5D653DD3-6439-4E53-836D-EE082A67AE23}" destId="{116B97B6-D589-491D-847B-453987B44C71}" srcOrd="0" destOrd="0" presId="urn:microsoft.com/office/officeart/2005/8/layout/cycle7"/>
    <dgm:cxn modelId="{50C3EF9C-799E-4DAD-9ADC-B1802F71A89A}" type="presOf" srcId="{0A4B2EF2-8FB1-43A6-8426-1BDDDAA73FA4}" destId="{14170343-E8A4-4A8C-B8EE-6559A2D3D17C}" srcOrd="1" destOrd="0" presId="urn:microsoft.com/office/officeart/2005/8/layout/cycle7"/>
    <dgm:cxn modelId="{10B49EAB-561C-4DBF-856D-6C41A768C637}" type="presOf" srcId="{5E32EF13-D9DF-49F8-B449-20A8B2B7B8E6}" destId="{F8C6CE8A-A2ED-4C2F-A5BF-216955183886}" srcOrd="1" destOrd="0" presId="urn:microsoft.com/office/officeart/2005/8/layout/cycle7"/>
    <dgm:cxn modelId="{C3BBAEE1-E2C5-4C1C-9DA3-D8F9798EB6D4}" type="presOf" srcId="{F121BBD4-0F67-4072-B181-835387489A44}" destId="{E7FA56AC-65C4-4263-AAEE-2287AAC029CE}" srcOrd="0" destOrd="0" presId="urn:microsoft.com/office/officeart/2005/8/layout/cycle7"/>
    <dgm:cxn modelId="{E00868E9-6C3B-4341-9E11-EA65322FE1D4}" srcId="{61302551-59D8-4A1C-A98F-9F18C0ACB5E0}" destId="{5D653DD3-6439-4E53-836D-EE082A67AE23}" srcOrd="0" destOrd="0" parTransId="{45909F5A-7696-42CC-88D6-87B6C56C759B}" sibTransId="{5E32EF13-D9DF-49F8-B449-20A8B2B7B8E6}"/>
    <dgm:cxn modelId="{E302E8EE-5512-48B3-95EC-A100E9D3C2AE}" srcId="{61302551-59D8-4A1C-A98F-9F18C0ACB5E0}" destId="{F121BBD4-0F67-4072-B181-835387489A44}" srcOrd="2" destOrd="0" parTransId="{0903A38B-4258-439C-8132-45CB70963F19}" sibTransId="{0A4B2EF2-8FB1-43A6-8426-1BDDDAA73FA4}"/>
    <dgm:cxn modelId="{D41C4F45-9EE4-47C3-A177-E983C178A85A}" type="presParOf" srcId="{A2562E1E-58A1-41EC-9204-FCAB2E7FF827}" destId="{116B97B6-D589-491D-847B-453987B44C71}" srcOrd="0" destOrd="0" presId="urn:microsoft.com/office/officeart/2005/8/layout/cycle7"/>
    <dgm:cxn modelId="{13E7FA25-A90C-4172-94D0-DCC3B62F9F70}" type="presParOf" srcId="{A2562E1E-58A1-41EC-9204-FCAB2E7FF827}" destId="{6F44BF8C-C5F3-4C92-834F-51D235CC8340}" srcOrd="1" destOrd="0" presId="urn:microsoft.com/office/officeart/2005/8/layout/cycle7"/>
    <dgm:cxn modelId="{D0995B0F-6104-4365-A301-101D389C8EE6}" type="presParOf" srcId="{6F44BF8C-C5F3-4C92-834F-51D235CC8340}" destId="{F8C6CE8A-A2ED-4C2F-A5BF-216955183886}" srcOrd="0" destOrd="0" presId="urn:microsoft.com/office/officeart/2005/8/layout/cycle7"/>
    <dgm:cxn modelId="{96390333-E24E-4068-B3B2-ADCB74441EEC}" type="presParOf" srcId="{A2562E1E-58A1-41EC-9204-FCAB2E7FF827}" destId="{43E441FB-C9B3-4D88-9A0D-840171C0CDC1}" srcOrd="2" destOrd="0" presId="urn:microsoft.com/office/officeart/2005/8/layout/cycle7"/>
    <dgm:cxn modelId="{65779E02-53E8-42DF-B7D7-D47AFFD625E5}" type="presParOf" srcId="{A2562E1E-58A1-41EC-9204-FCAB2E7FF827}" destId="{8DCC5744-1FEF-46AF-8610-FA30CC3D1FD1}" srcOrd="3" destOrd="0" presId="urn:microsoft.com/office/officeart/2005/8/layout/cycle7"/>
    <dgm:cxn modelId="{41789824-1616-4D63-828E-734A08451EA8}" type="presParOf" srcId="{8DCC5744-1FEF-46AF-8610-FA30CC3D1FD1}" destId="{6271A94A-E7EB-49C7-924E-6A7EF711A53C}" srcOrd="0" destOrd="0" presId="urn:microsoft.com/office/officeart/2005/8/layout/cycle7"/>
    <dgm:cxn modelId="{00D0BCF1-5DF0-45E3-BD2E-3CEEA530AAE7}" type="presParOf" srcId="{A2562E1E-58A1-41EC-9204-FCAB2E7FF827}" destId="{E7FA56AC-65C4-4263-AAEE-2287AAC029CE}" srcOrd="4" destOrd="0" presId="urn:microsoft.com/office/officeart/2005/8/layout/cycle7"/>
    <dgm:cxn modelId="{97EC9A10-8B18-4D37-866C-D37B008AE61E}" type="presParOf" srcId="{A2562E1E-58A1-41EC-9204-FCAB2E7FF827}" destId="{99E20405-618B-4E08-BAD3-F40AD054961B}" srcOrd="5" destOrd="0" presId="urn:microsoft.com/office/officeart/2005/8/layout/cycle7"/>
    <dgm:cxn modelId="{D181D110-28D5-45FD-BCCD-67F56AAD488E}" type="presParOf" srcId="{99E20405-618B-4E08-BAD3-F40AD054961B}" destId="{14170343-E8A4-4A8C-B8EE-6559A2D3D17C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6B97B6-D589-491D-847B-453987B44C71}">
      <dsp:nvSpPr>
        <dsp:cNvPr id="0" name=""/>
        <dsp:cNvSpPr/>
      </dsp:nvSpPr>
      <dsp:spPr>
        <a:xfrm>
          <a:off x="230433" y="169295"/>
          <a:ext cx="5526938" cy="12045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b="1" kern="1200" dirty="0">
              <a:solidFill>
                <a:schemeClr val="bg1"/>
              </a:solidFill>
            </a:rPr>
            <a:t>Одна </a:t>
          </a:r>
          <a:r>
            <a:rPr lang="ru-RU" sz="3100" b="1" kern="1200" dirty="0" err="1">
              <a:solidFill>
                <a:schemeClr val="bg1"/>
              </a:solidFill>
            </a:rPr>
            <a:t>граматична</a:t>
          </a:r>
          <a:r>
            <a:rPr lang="ru-RU" sz="3100" b="1" kern="1200" dirty="0">
              <a:solidFill>
                <a:schemeClr val="bg1"/>
              </a:solidFill>
            </a:rPr>
            <a:t> основа </a:t>
          </a:r>
          <a:r>
            <a:rPr lang="ru-RU" sz="3100" b="1" kern="1200" dirty="0" err="1">
              <a:solidFill>
                <a:schemeClr val="bg1"/>
              </a:solidFill>
            </a:rPr>
            <a:t>речення</a:t>
          </a:r>
          <a:endParaRPr lang="ru-RU" sz="3100" b="1" kern="1200" dirty="0">
            <a:solidFill>
              <a:schemeClr val="bg1"/>
            </a:solidFill>
          </a:endParaRPr>
        </a:p>
      </dsp:txBody>
      <dsp:txXfrm>
        <a:off x="265713" y="204575"/>
        <a:ext cx="5456378" cy="1134001"/>
      </dsp:txXfrm>
    </dsp:sp>
    <dsp:sp modelId="{6F44BF8C-C5F3-4C92-834F-51D235CC8340}">
      <dsp:nvSpPr>
        <dsp:cNvPr id="0" name=""/>
        <dsp:cNvSpPr/>
      </dsp:nvSpPr>
      <dsp:spPr>
        <a:xfrm rot="5399990">
          <a:off x="5890199" y="633778"/>
          <a:ext cx="403667" cy="421596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/>
        </a:p>
      </dsp:txBody>
      <dsp:txXfrm>
        <a:off x="6011299" y="718097"/>
        <a:ext cx="161467" cy="252958"/>
      </dsp:txXfrm>
    </dsp:sp>
    <dsp:sp modelId="{43E441FB-C9B3-4D88-9A0D-840171C0CDC1}">
      <dsp:nvSpPr>
        <dsp:cNvPr id="0" name=""/>
        <dsp:cNvSpPr/>
      </dsp:nvSpPr>
      <dsp:spPr>
        <a:xfrm>
          <a:off x="213900" y="1878441"/>
          <a:ext cx="5560015" cy="12045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b="1" kern="1200" dirty="0" err="1"/>
            <a:t>Другорядні</a:t>
          </a:r>
          <a:r>
            <a:rPr lang="ru-RU" sz="3100" b="1" kern="1200" dirty="0"/>
            <a:t> члени </a:t>
          </a:r>
          <a:r>
            <a:rPr lang="ru-RU" sz="3100" b="1" kern="1200" dirty="0" err="1"/>
            <a:t>речення</a:t>
          </a:r>
          <a:endParaRPr lang="ru-RU" sz="3100" b="1" kern="1200" dirty="0"/>
        </a:p>
      </dsp:txBody>
      <dsp:txXfrm>
        <a:off x="249180" y="1913721"/>
        <a:ext cx="5489455" cy="1134001"/>
      </dsp:txXfrm>
    </dsp:sp>
    <dsp:sp modelId="{8DCC5744-1FEF-46AF-8610-FA30CC3D1FD1}">
      <dsp:nvSpPr>
        <dsp:cNvPr id="0" name=""/>
        <dsp:cNvSpPr/>
      </dsp:nvSpPr>
      <dsp:spPr>
        <a:xfrm rot="4983229">
          <a:off x="316953" y="4390930"/>
          <a:ext cx="403667" cy="421596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/>
        </a:p>
      </dsp:txBody>
      <dsp:txXfrm>
        <a:off x="438053" y="4475249"/>
        <a:ext cx="161467" cy="252958"/>
      </dsp:txXfrm>
    </dsp:sp>
    <dsp:sp modelId="{E7FA56AC-65C4-4263-AAEE-2287AAC029CE}">
      <dsp:nvSpPr>
        <dsp:cNvPr id="0" name=""/>
        <dsp:cNvSpPr/>
      </dsp:nvSpPr>
      <dsp:spPr>
        <a:xfrm>
          <a:off x="303961" y="3637529"/>
          <a:ext cx="5808516" cy="12045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b="1" kern="1200" dirty="0" err="1"/>
            <a:t>Ускладнюючі</a:t>
          </a:r>
          <a:r>
            <a:rPr lang="ru-RU" sz="3100" b="1" kern="1200" dirty="0"/>
            <a:t>  члени </a:t>
          </a:r>
          <a:r>
            <a:rPr lang="ru-RU" sz="3100" b="1" kern="1200" dirty="0" err="1"/>
            <a:t>речення</a:t>
          </a:r>
          <a:endParaRPr lang="ru-RU" sz="3100" b="1" kern="1200" dirty="0"/>
        </a:p>
      </dsp:txBody>
      <dsp:txXfrm>
        <a:off x="339241" y="3672809"/>
        <a:ext cx="5737956" cy="1134001"/>
      </dsp:txXfrm>
    </dsp:sp>
    <dsp:sp modelId="{99E20405-618B-4E08-BAD3-F40AD054961B}">
      <dsp:nvSpPr>
        <dsp:cNvPr id="0" name=""/>
        <dsp:cNvSpPr/>
      </dsp:nvSpPr>
      <dsp:spPr>
        <a:xfrm rot="15987837">
          <a:off x="5955236" y="2212405"/>
          <a:ext cx="403667" cy="421596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shade val="51000"/>
                <a:satMod val="130000"/>
                <a:alpha val="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/>
        </a:p>
      </dsp:txBody>
      <dsp:txXfrm rot="10800000">
        <a:off x="6076336" y="2296724"/>
        <a:ext cx="161467" cy="2529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B2B27-4603-4841-9D6D-61DAC2048324}" type="datetimeFigureOut">
              <a:rPr lang="ru-RU" smtClean="0"/>
              <a:t>10.03.2017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0FC41B-7A02-4E40-B31A-CCA0874AD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939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B20E04-96F5-4050-A57B-FC6E800C47EE}" type="slidenum">
              <a:rPr lang="ru-RU"/>
              <a:pPr/>
              <a:t>4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68C1C73-3308-41A1-81AB-1446AE534BE9}" type="datetime1">
              <a:rPr lang="uk-UA" smtClean="0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Інтерактивні таблиці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виконала вчитель Сушко Світлана Вікторівна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FC41B-7A02-4E40-B31A-CCA0874ADAD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471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hotoshop\17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BFBB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Photoshop\2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BFBB7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C3AA7-E71E-41FE-A48D-65907B4BABBA}" type="datetime1">
              <a:rPr lang="uk-UA" smtClean="0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виконала Сушко Світлана Вікторівна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7C103-E4A3-4661-AFDA-0DDAA9A2D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6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14C55-A80A-4FFA-979A-2FE3FA0D57BF}" type="datetime1">
              <a:rPr lang="uk-UA" smtClean="0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виконала Сушко Світлана Вікторівна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1152F-DE81-4399-A6E5-EB4DE5688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29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hotoshop\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BFBB7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55576" y="908720"/>
            <a:ext cx="7772400" cy="3528392"/>
          </a:xfrm>
        </p:spPr>
        <p:txBody>
          <a:bodyPr/>
          <a:lstStyle/>
          <a:p>
            <a:r>
              <a:rPr lang="ru-RU" sz="4800" dirty="0">
                <a:latin typeface="Monotype Corsiva" pitchFamily="66" charset="0"/>
              </a:rPr>
              <a:t>Культура   </a:t>
            </a:r>
            <a:r>
              <a:rPr lang="ru-RU" sz="4800" dirty="0" err="1">
                <a:latin typeface="Monotype Corsiva" pitchFamily="66" charset="0"/>
              </a:rPr>
              <a:t>мовлення</a:t>
            </a:r>
            <a:r>
              <a:rPr lang="ru-RU" sz="4800" dirty="0">
                <a:latin typeface="Monotype Corsiva" pitchFamily="66" charset="0"/>
              </a:rPr>
              <a:t>.</a:t>
            </a:r>
            <a:br>
              <a:rPr lang="ru-RU" sz="4800" dirty="0">
                <a:latin typeface="Monotype Corsiva" pitchFamily="66" charset="0"/>
              </a:rPr>
            </a:br>
            <a:r>
              <a:rPr lang="ru-RU" sz="4800" dirty="0">
                <a:latin typeface="Monotype Corsiva" pitchFamily="66" charset="0"/>
              </a:rPr>
              <a:t> </a:t>
            </a:r>
            <a:r>
              <a:rPr lang="ru-RU" sz="4800" dirty="0" err="1">
                <a:latin typeface="Monotype Corsiva" pitchFamily="66" charset="0"/>
              </a:rPr>
              <a:t>Синонімічність</a:t>
            </a:r>
            <a:r>
              <a:rPr lang="ru-RU" sz="4800" dirty="0">
                <a:latin typeface="Monotype Corsiva" pitchFamily="66" charset="0"/>
              </a:rPr>
              <a:t> </a:t>
            </a:r>
            <a:br>
              <a:rPr lang="ru-RU" sz="4800" dirty="0">
                <a:latin typeface="Monotype Corsiva" pitchFamily="66" charset="0"/>
              </a:rPr>
            </a:br>
            <a:r>
              <a:rPr lang="ru-RU" sz="4800" dirty="0">
                <a:latin typeface="Monotype Corsiva" pitchFamily="66" charset="0"/>
              </a:rPr>
              <a:t> </a:t>
            </a:r>
            <a:r>
              <a:rPr lang="ru-RU" sz="4800" dirty="0" err="1">
                <a:latin typeface="Monotype Corsiva" pitchFamily="66" charset="0"/>
              </a:rPr>
              <a:t>складних</a:t>
            </a:r>
            <a:r>
              <a:rPr lang="ru-RU" sz="4800" dirty="0">
                <a:latin typeface="Monotype Corsiva" pitchFamily="66" charset="0"/>
              </a:rPr>
              <a:t> і </a:t>
            </a:r>
            <a:r>
              <a:rPr lang="ru-RU" sz="4800" dirty="0" err="1">
                <a:latin typeface="Monotype Corsiva" pitchFamily="66" charset="0"/>
              </a:rPr>
              <a:t>простих</a:t>
            </a:r>
            <a:r>
              <a:rPr lang="ru-RU" sz="4800" dirty="0">
                <a:latin typeface="Monotype Corsiva" pitchFamily="66" charset="0"/>
              </a:rPr>
              <a:t>  </a:t>
            </a:r>
            <a:r>
              <a:rPr lang="ru-RU" sz="4800" dirty="0" err="1">
                <a:latin typeface="Monotype Corsiva" pitchFamily="66" charset="0"/>
              </a:rPr>
              <a:t>речень</a:t>
            </a:r>
            <a:br>
              <a:rPr lang="ru-RU" sz="4800" dirty="0">
                <a:latin typeface="Monotype Corsiva" pitchFamily="66" charset="0"/>
              </a:rPr>
            </a:br>
            <a:endParaRPr lang="ru-RU" sz="4800" dirty="0">
              <a:latin typeface="Monotype Corsiva" pitchFamily="66" charset="0"/>
            </a:endParaRPr>
          </a:p>
        </p:txBody>
      </p:sp>
      <p:sp>
        <p:nvSpPr>
          <p:cNvPr id="2" name="Прямоугольник: скругленные углы 1"/>
          <p:cNvSpPr/>
          <p:nvPr/>
        </p:nvSpPr>
        <p:spPr>
          <a:xfrm>
            <a:off x="323528" y="4581128"/>
            <a:ext cx="5040560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/>
              <a:t>Максімова</a:t>
            </a:r>
            <a:r>
              <a:rPr lang="uk-UA" dirty="0"/>
              <a:t> Оксана Анатоліївна,</a:t>
            </a:r>
          </a:p>
          <a:p>
            <a:pPr algn="ctr"/>
            <a:r>
              <a:rPr lang="uk-UA" dirty="0"/>
              <a:t> учитель української мови і літератури </a:t>
            </a:r>
            <a:r>
              <a:rPr lang="uk-UA" dirty="0" err="1"/>
              <a:t>Кузнецовської</a:t>
            </a:r>
            <a:r>
              <a:rPr lang="uk-UA" dirty="0"/>
              <a:t> загальноосвітньої                    школи І-ІІІ ст. №1</a:t>
            </a:r>
            <a:endParaRPr lang="ru-RU" dirty="0"/>
          </a:p>
        </p:txBody>
      </p:sp>
      <p:sp>
        <p:nvSpPr>
          <p:cNvPr id="3" name="Прямоугольник: скругленные углы 2"/>
          <p:cNvSpPr/>
          <p:nvPr/>
        </p:nvSpPr>
        <p:spPr>
          <a:xfrm>
            <a:off x="323528" y="188640"/>
            <a:ext cx="367240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Українська мова. 5-ий клас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E:\Photoshop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uk-UA" dirty="0"/>
              <a:t>Робота з текстом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980728"/>
            <a:ext cx="6851104" cy="5616624"/>
          </a:xfrm>
        </p:spPr>
        <p:txBody>
          <a:bodyPr/>
          <a:lstStyle/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Прочитати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текст 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мовчки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вгос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визначити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стиль  і тип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мовлення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тему 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головну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думку  тексту,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аргументувати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свою думку;</a:t>
            </a:r>
          </a:p>
          <a:p>
            <a:pPr>
              <a:buFont typeface="Arial" pitchFamily="34" charset="0"/>
              <a:buChar char="•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придумати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заголовок,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відповідав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 typeface="Wingdings" pitchFamily="2" charset="2"/>
              <a:buChar char="ü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темі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,</a:t>
            </a:r>
          </a:p>
          <a:p>
            <a:pPr>
              <a:buFont typeface="Wingdings" pitchFamily="2" charset="2"/>
              <a:buChar char="ü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головній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думці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( ІІ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тексту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Photoshop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666936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Цілу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ніч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затуляючи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зоряне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небо,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безпорадно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товклися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вгорі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великі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сірі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хмари. 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сніг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усе не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йшов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«Ну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снігу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снігу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давайте!»- гукнув у небо до краю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розлючений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мороз.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Розстебнули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хмари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торби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Відразу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сипонув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на землю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сніг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Полетіли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білі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снігові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метелики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Закружляли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веселому танку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ніжні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сніжинки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Вони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чіплялися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оголене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…я  д…рев,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боялися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впасти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землю,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теплу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сонця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Та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нічого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боятися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Грудневий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мороз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недарма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потрудився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 До ранку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сховав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усе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білою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пухнастою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ковдрою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 …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кував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міцною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кригою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озера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Розпочав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грудень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–студень зиму.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тепер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короткі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Ночі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довгі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Надарма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прозвали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місяць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ніч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року».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90113" y="3651097"/>
            <a:ext cx="216024" cy="3383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87659" y="3645024"/>
            <a:ext cx="216024" cy="34440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5229200"/>
            <a:ext cx="288032" cy="3851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820472" cy="2376264"/>
          </a:xfrm>
        </p:spPr>
        <p:txBody>
          <a:bodyPr/>
          <a:lstStyle/>
          <a:p>
            <a:br>
              <a:rPr lang="uk-UA" sz="4000" dirty="0">
                <a:latin typeface="Times New Roman" pitchFamily="18" charset="0"/>
                <a:cs typeface="Times New Roman" pitchFamily="18" charset="0"/>
              </a:rPr>
            </a:b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Лексична хвилинка</a:t>
            </a:r>
            <a:r>
              <a:rPr lang="uk-UA" sz="4000" i="1" dirty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uk-UA" sz="40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4000" i="1" dirty="0">
                <a:latin typeface="Times New Roman" pitchFamily="18" charset="0"/>
                <a:cs typeface="Times New Roman" pitchFamily="18" charset="0"/>
              </a:rPr>
              <a:t>Подумайте і скажіть, як у народі називали грудень? 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олилиния 36"/>
          <p:cNvSpPr/>
          <p:nvPr/>
        </p:nvSpPr>
        <p:spPr>
          <a:xfrm>
            <a:off x="5274948" y="2156129"/>
            <a:ext cx="2040934" cy="2345901"/>
          </a:xfrm>
          <a:custGeom>
            <a:avLst/>
            <a:gdLst>
              <a:gd name="connsiteX0" fmla="*/ 0 w 2345900"/>
              <a:gd name="connsiteY0" fmla="*/ 1020467 h 2040933"/>
              <a:gd name="connsiteX1" fmla="*/ 510233 w 2345900"/>
              <a:gd name="connsiteY1" fmla="*/ 0 h 2040933"/>
              <a:gd name="connsiteX2" fmla="*/ 1835667 w 2345900"/>
              <a:gd name="connsiteY2" fmla="*/ 0 h 2040933"/>
              <a:gd name="connsiteX3" fmla="*/ 2345900 w 2345900"/>
              <a:gd name="connsiteY3" fmla="*/ 1020467 h 2040933"/>
              <a:gd name="connsiteX4" fmla="*/ 1835667 w 2345900"/>
              <a:gd name="connsiteY4" fmla="*/ 2040933 h 2040933"/>
              <a:gd name="connsiteX5" fmla="*/ 510233 w 2345900"/>
              <a:gd name="connsiteY5" fmla="*/ 2040933 h 2040933"/>
              <a:gd name="connsiteX6" fmla="*/ 0 w 2345900"/>
              <a:gd name="connsiteY6" fmla="*/ 1020467 h 204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5900" h="2040933">
                <a:moveTo>
                  <a:pt x="1172949" y="0"/>
                </a:moveTo>
                <a:lnTo>
                  <a:pt x="2345899" y="443903"/>
                </a:lnTo>
                <a:lnTo>
                  <a:pt x="2345899" y="1597030"/>
                </a:lnTo>
                <a:lnTo>
                  <a:pt x="1172949" y="2040933"/>
                </a:lnTo>
                <a:lnTo>
                  <a:pt x="1" y="1597030"/>
                </a:lnTo>
                <a:lnTo>
                  <a:pt x="1" y="443903"/>
                </a:lnTo>
                <a:lnTo>
                  <a:pt x="1172949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20915" tIns="468440" rIns="420916" bIns="468439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700" kern="1200" dirty="0">
                <a:solidFill>
                  <a:schemeClr val="tx1"/>
                </a:solidFill>
              </a:rPr>
              <a:t>Студень</a:t>
            </a:r>
            <a:endParaRPr lang="ru-RU" sz="2700" kern="1200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222752" y="519629"/>
            <a:ext cx="2618024" cy="140754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9" name="Полилиния 38"/>
          <p:cNvSpPr/>
          <p:nvPr/>
        </p:nvSpPr>
        <p:spPr>
          <a:xfrm>
            <a:off x="1915679" y="50449"/>
            <a:ext cx="2040934" cy="2345901"/>
          </a:xfrm>
          <a:custGeom>
            <a:avLst/>
            <a:gdLst>
              <a:gd name="connsiteX0" fmla="*/ 0 w 2345900"/>
              <a:gd name="connsiteY0" fmla="*/ 1020467 h 2040933"/>
              <a:gd name="connsiteX1" fmla="*/ 510233 w 2345900"/>
              <a:gd name="connsiteY1" fmla="*/ 0 h 2040933"/>
              <a:gd name="connsiteX2" fmla="*/ 1835667 w 2345900"/>
              <a:gd name="connsiteY2" fmla="*/ 0 h 2040933"/>
              <a:gd name="connsiteX3" fmla="*/ 2345900 w 2345900"/>
              <a:gd name="connsiteY3" fmla="*/ 1020467 h 2040933"/>
              <a:gd name="connsiteX4" fmla="*/ 1835667 w 2345900"/>
              <a:gd name="connsiteY4" fmla="*/ 2040933 h 2040933"/>
              <a:gd name="connsiteX5" fmla="*/ 510233 w 2345900"/>
              <a:gd name="connsiteY5" fmla="*/ 2040933 h 2040933"/>
              <a:gd name="connsiteX6" fmla="*/ 0 w 2345900"/>
              <a:gd name="connsiteY6" fmla="*/ 1020467 h 204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5900" h="2040933">
                <a:moveTo>
                  <a:pt x="1172949" y="0"/>
                </a:moveTo>
                <a:lnTo>
                  <a:pt x="2345899" y="443903"/>
                </a:lnTo>
                <a:lnTo>
                  <a:pt x="2345899" y="1597030"/>
                </a:lnTo>
                <a:lnTo>
                  <a:pt x="1172949" y="2040933"/>
                </a:lnTo>
                <a:lnTo>
                  <a:pt x="1" y="1597030"/>
                </a:lnTo>
                <a:lnTo>
                  <a:pt x="1" y="443903"/>
                </a:lnTo>
                <a:lnTo>
                  <a:pt x="1172949" y="0"/>
                </a:lnTo>
                <a:close/>
              </a:path>
            </a:pathLst>
          </a:cu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-1986775"/>
              <a:satOff val="7962"/>
              <a:lumOff val="172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8045" tIns="365570" rIns="318046" bIns="365569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3000" kern="1200" dirty="0">
                <a:solidFill>
                  <a:schemeClr val="tx1"/>
                </a:solidFill>
              </a:rPr>
              <a:t>Хмурень</a:t>
            </a:r>
            <a:endParaRPr lang="ru-RU" sz="3000" kern="1200" dirty="0">
              <a:solidFill>
                <a:schemeClr val="tx1"/>
              </a:solidFill>
            </a:endParaRPr>
          </a:p>
        </p:txBody>
      </p:sp>
      <p:sp>
        <p:nvSpPr>
          <p:cNvPr id="40" name="Полилиния 39"/>
          <p:cNvSpPr/>
          <p:nvPr/>
        </p:nvSpPr>
        <p:spPr>
          <a:xfrm>
            <a:off x="3013560" y="2041649"/>
            <a:ext cx="2040934" cy="2345901"/>
          </a:xfrm>
          <a:custGeom>
            <a:avLst/>
            <a:gdLst>
              <a:gd name="connsiteX0" fmla="*/ 0 w 2345900"/>
              <a:gd name="connsiteY0" fmla="*/ 1020467 h 2040933"/>
              <a:gd name="connsiteX1" fmla="*/ 510233 w 2345900"/>
              <a:gd name="connsiteY1" fmla="*/ 0 h 2040933"/>
              <a:gd name="connsiteX2" fmla="*/ 1835667 w 2345900"/>
              <a:gd name="connsiteY2" fmla="*/ 0 h 2040933"/>
              <a:gd name="connsiteX3" fmla="*/ 2345900 w 2345900"/>
              <a:gd name="connsiteY3" fmla="*/ 1020467 h 2040933"/>
              <a:gd name="connsiteX4" fmla="*/ 1835667 w 2345900"/>
              <a:gd name="connsiteY4" fmla="*/ 2040933 h 2040933"/>
              <a:gd name="connsiteX5" fmla="*/ 510233 w 2345900"/>
              <a:gd name="connsiteY5" fmla="*/ 2040933 h 2040933"/>
              <a:gd name="connsiteX6" fmla="*/ 0 w 2345900"/>
              <a:gd name="connsiteY6" fmla="*/ 1020467 h 204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5900" h="2040933">
                <a:moveTo>
                  <a:pt x="1172949" y="0"/>
                </a:moveTo>
                <a:lnTo>
                  <a:pt x="2345899" y="443903"/>
                </a:lnTo>
                <a:lnTo>
                  <a:pt x="2345899" y="1597030"/>
                </a:lnTo>
                <a:lnTo>
                  <a:pt x="1172949" y="2040933"/>
                </a:lnTo>
                <a:lnTo>
                  <a:pt x="1" y="1597030"/>
                </a:lnTo>
                <a:lnTo>
                  <a:pt x="1" y="443903"/>
                </a:lnTo>
                <a:lnTo>
                  <a:pt x="1172949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973551"/>
              <a:satOff val="15924"/>
              <a:lumOff val="3451"/>
              <a:alphaOff val="0"/>
            </a:schemeClr>
          </a:fillRef>
          <a:effectRef idx="0">
            <a:schemeClr val="accent5">
              <a:hueOff val="-3973551"/>
              <a:satOff val="15924"/>
              <a:lumOff val="345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20915" tIns="468440" rIns="420916" bIns="468439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700" kern="1200" dirty="0">
                <a:solidFill>
                  <a:schemeClr val="tx1"/>
                </a:solidFill>
              </a:rPr>
              <a:t>Грудень</a:t>
            </a:r>
            <a:endParaRPr lang="ru-RU" sz="2700" kern="1200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95536" y="2510829"/>
            <a:ext cx="2533572" cy="140754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Полилиния 41"/>
          <p:cNvSpPr/>
          <p:nvPr/>
        </p:nvSpPr>
        <p:spPr>
          <a:xfrm>
            <a:off x="4224721" y="53169"/>
            <a:ext cx="2040934" cy="2345901"/>
          </a:xfrm>
          <a:custGeom>
            <a:avLst/>
            <a:gdLst>
              <a:gd name="connsiteX0" fmla="*/ 0 w 2345900"/>
              <a:gd name="connsiteY0" fmla="*/ 1020467 h 2040933"/>
              <a:gd name="connsiteX1" fmla="*/ 510233 w 2345900"/>
              <a:gd name="connsiteY1" fmla="*/ 0 h 2040933"/>
              <a:gd name="connsiteX2" fmla="*/ 1835667 w 2345900"/>
              <a:gd name="connsiteY2" fmla="*/ 0 h 2040933"/>
              <a:gd name="connsiteX3" fmla="*/ 2345900 w 2345900"/>
              <a:gd name="connsiteY3" fmla="*/ 1020467 h 2040933"/>
              <a:gd name="connsiteX4" fmla="*/ 1835667 w 2345900"/>
              <a:gd name="connsiteY4" fmla="*/ 2040933 h 2040933"/>
              <a:gd name="connsiteX5" fmla="*/ 510233 w 2345900"/>
              <a:gd name="connsiteY5" fmla="*/ 2040933 h 2040933"/>
              <a:gd name="connsiteX6" fmla="*/ 0 w 2345900"/>
              <a:gd name="connsiteY6" fmla="*/ 1020467 h 204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5900" h="2040933">
                <a:moveTo>
                  <a:pt x="1172949" y="0"/>
                </a:moveTo>
                <a:lnTo>
                  <a:pt x="2345899" y="443903"/>
                </a:lnTo>
                <a:lnTo>
                  <a:pt x="2345899" y="1597030"/>
                </a:lnTo>
                <a:lnTo>
                  <a:pt x="1172949" y="2040933"/>
                </a:lnTo>
                <a:lnTo>
                  <a:pt x="1" y="1597030"/>
                </a:lnTo>
                <a:lnTo>
                  <a:pt x="1" y="443903"/>
                </a:lnTo>
                <a:lnTo>
                  <a:pt x="1172949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5960326"/>
              <a:satOff val="23887"/>
              <a:lumOff val="5177"/>
              <a:alphaOff val="0"/>
            </a:schemeClr>
          </a:fillRef>
          <a:effectRef idx="0">
            <a:schemeClr val="accent5">
              <a:hueOff val="-5960326"/>
              <a:satOff val="23887"/>
              <a:lumOff val="517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8045" tIns="365570" rIns="318046" bIns="365569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800" b="0" kern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Лютовій</a:t>
            </a:r>
            <a:endParaRPr lang="ru-RU" sz="2800" b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олилиния 42"/>
          <p:cNvSpPr/>
          <p:nvPr/>
        </p:nvSpPr>
        <p:spPr>
          <a:xfrm>
            <a:off x="4119887" y="4032849"/>
            <a:ext cx="2040934" cy="2345901"/>
          </a:xfrm>
          <a:custGeom>
            <a:avLst/>
            <a:gdLst>
              <a:gd name="connsiteX0" fmla="*/ 0 w 2345900"/>
              <a:gd name="connsiteY0" fmla="*/ 1020467 h 2040933"/>
              <a:gd name="connsiteX1" fmla="*/ 510233 w 2345900"/>
              <a:gd name="connsiteY1" fmla="*/ 0 h 2040933"/>
              <a:gd name="connsiteX2" fmla="*/ 1835667 w 2345900"/>
              <a:gd name="connsiteY2" fmla="*/ 0 h 2040933"/>
              <a:gd name="connsiteX3" fmla="*/ 2345900 w 2345900"/>
              <a:gd name="connsiteY3" fmla="*/ 1020467 h 2040933"/>
              <a:gd name="connsiteX4" fmla="*/ 1835667 w 2345900"/>
              <a:gd name="connsiteY4" fmla="*/ 2040933 h 2040933"/>
              <a:gd name="connsiteX5" fmla="*/ 510233 w 2345900"/>
              <a:gd name="connsiteY5" fmla="*/ 2040933 h 2040933"/>
              <a:gd name="connsiteX6" fmla="*/ 0 w 2345900"/>
              <a:gd name="connsiteY6" fmla="*/ 1020467 h 204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5900" h="2040933">
                <a:moveTo>
                  <a:pt x="1172949" y="0"/>
                </a:moveTo>
                <a:lnTo>
                  <a:pt x="2345899" y="443903"/>
                </a:lnTo>
                <a:lnTo>
                  <a:pt x="2345899" y="1597030"/>
                </a:lnTo>
                <a:lnTo>
                  <a:pt x="1172949" y="2040933"/>
                </a:lnTo>
                <a:lnTo>
                  <a:pt x="1" y="1597030"/>
                </a:lnTo>
                <a:lnTo>
                  <a:pt x="1" y="443903"/>
                </a:lnTo>
                <a:lnTo>
                  <a:pt x="1172949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7947101"/>
              <a:satOff val="31849"/>
              <a:lumOff val="6902"/>
              <a:alphaOff val="0"/>
            </a:schemeClr>
          </a:fillRef>
          <a:effectRef idx="0">
            <a:schemeClr val="accent5">
              <a:hueOff val="-7947101"/>
              <a:satOff val="31849"/>
              <a:lumOff val="690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20915" tIns="468440" rIns="420916" bIns="468439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700" kern="1200" dirty="0">
                <a:solidFill>
                  <a:schemeClr val="tx1"/>
                </a:solidFill>
              </a:rPr>
              <a:t>Вітровій</a:t>
            </a:r>
            <a:endParaRPr lang="ru-RU" sz="2700" kern="1200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222752" y="4502030"/>
            <a:ext cx="2618024" cy="140754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5" name="Полилиния 44"/>
          <p:cNvSpPr/>
          <p:nvPr/>
        </p:nvSpPr>
        <p:spPr>
          <a:xfrm>
            <a:off x="1915679" y="4032849"/>
            <a:ext cx="2040934" cy="2345901"/>
          </a:xfrm>
          <a:custGeom>
            <a:avLst/>
            <a:gdLst>
              <a:gd name="connsiteX0" fmla="*/ 0 w 2345900"/>
              <a:gd name="connsiteY0" fmla="*/ 1020467 h 2040933"/>
              <a:gd name="connsiteX1" fmla="*/ 510233 w 2345900"/>
              <a:gd name="connsiteY1" fmla="*/ 0 h 2040933"/>
              <a:gd name="connsiteX2" fmla="*/ 1835667 w 2345900"/>
              <a:gd name="connsiteY2" fmla="*/ 0 h 2040933"/>
              <a:gd name="connsiteX3" fmla="*/ 2345900 w 2345900"/>
              <a:gd name="connsiteY3" fmla="*/ 1020467 h 2040933"/>
              <a:gd name="connsiteX4" fmla="*/ 1835667 w 2345900"/>
              <a:gd name="connsiteY4" fmla="*/ 2040933 h 2040933"/>
              <a:gd name="connsiteX5" fmla="*/ 510233 w 2345900"/>
              <a:gd name="connsiteY5" fmla="*/ 2040933 h 2040933"/>
              <a:gd name="connsiteX6" fmla="*/ 0 w 2345900"/>
              <a:gd name="connsiteY6" fmla="*/ 1020467 h 204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5900" h="2040933">
                <a:moveTo>
                  <a:pt x="1172949" y="0"/>
                </a:moveTo>
                <a:lnTo>
                  <a:pt x="2345899" y="443903"/>
                </a:lnTo>
                <a:lnTo>
                  <a:pt x="2345899" y="1597030"/>
                </a:lnTo>
                <a:lnTo>
                  <a:pt x="1172949" y="2040933"/>
                </a:lnTo>
                <a:lnTo>
                  <a:pt x="1" y="1597030"/>
                </a:lnTo>
                <a:lnTo>
                  <a:pt x="1" y="443903"/>
                </a:lnTo>
                <a:lnTo>
                  <a:pt x="1172949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9933876"/>
              <a:satOff val="39811"/>
              <a:lumOff val="8628"/>
              <a:alphaOff val="0"/>
            </a:schemeClr>
          </a:fillRef>
          <a:effectRef idx="0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8045" tIns="365570" rIns="318046" bIns="365569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700" kern="1200" dirty="0">
                <a:solidFill>
                  <a:schemeClr val="tx1"/>
                </a:solidFill>
              </a:rPr>
              <a:t>Річкостав</a:t>
            </a:r>
            <a:endParaRPr lang="ru-RU" sz="2700" kern="1200" dirty="0">
              <a:solidFill>
                <a:schemeClr val="tx1"/>
              </a:solidFill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612870" y="1988840"/>
            <a:ext cx="2064243" cy="2372693"/>
            <a:chOff x="1210424" y="2532432"/>
            <a:chExt cx="1310630" cy="1506471"/>
          </a:xfrm>
        </p:grpSpPr>
        <p:sp>
          <p:nvSpPr>
            <p:cNvPr id="35" name="Шестиугольник 34"/>
            <p:cNvSpPr/>
            <p:nvPr/>
          </p:nvSpPr>
          <p:spPr>
            <a:xfrm rot="5400000">
              <a:off x="1112503" y="2630353"/>
              <a:ext cx="1506471" cy="1310630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Шестиугольник 4"/>
            <p:cNvSpPr/>
            <p:nvPr/>
          </p:nvSpPr>
          <p:spPr>
            <a:xfrm>
              <a:off x="1312544" y="2792215"/>
              <a:ext cx="1106390" cy="10369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800" dirty="0">
                  <a:solidFill>
                    <a:schemeClr val="tx1"/>
                  </a:solidFill>
                </a:rPr>
                <a:t>Мостовик</a:t>
              </a:r>
              <a:endParaRPr lang="ru-RU" sz="2800" kern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42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 animBg="1"/>
      <p:bldP spid="39" grpId="0" animBg="1"/>
      <p:bldP spid="40" grpId="0" animBg="1"/>
      <p:bldP spid="42" grpId="0" animBg="1"/>
      <p:bldP spid="43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496944" cy="864096"/>
          </a:xfrm>
        </p:spPr>
        <p:txBody>
          <a:bodyPr/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Згоден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? — Не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згоден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? —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Обґрунтуй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!»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96752"/>
            <a:ext cx="7336904" cy="4176464"/>
          </a:xfrm>
        </p:spPr>
        <p:txBody>
          <a:bodyPr/>
          <a:lstStyle/>
          <a:p>
            <a:endParaRPr lang="uk-UA" sz="5400" i="1" dirty="0">
              <a:latin typeface="Monotype Corsiva" pitchFamily="66" charset="0"/>
            </a:endParaRPr>
          </a:p>
          <a:p>
            <a:r>
              <a:rPr lang="uk-UA" sz="5400" i="1" dirty="0">
                <a:latin typeface="Monotype Corsiva" pitchFamily="66" charset="0"/>
              </a:rPr>
              <a:t>Якщо прості речення замінити складними , то текст  зміниться.</a:t>
            </a:r>
            <a:endParaRPr lang="ru-RU" sz="5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90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140925"/>
              </p:ext>
            </p:extLst>
          </p:nvPr>
        </p:nvGraphicFramePr>
        <p:xfrm>
          <a:off x="2809909" y="96612"/>
          <a:ext cx="6098252" cy="6594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3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4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45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Складні</a:t>
                      </a: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344" marR="5334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85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безсполучникові</a:t>
                      </a: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344" marR="5334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сполучникові</a:t>
                      </a: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344" marR="5334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366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Розстебнули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хмари свої </a:t>
                      </a:r>
                      <a:endParaRPr lang="uk-UA" sz="9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</a:t>
                      </a:r>
                      <a:endParaRPr lang="ru-RU" sz="2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торби, відразу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сипонув  на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землю   сніг. </a:t>
                      </a:r>
                    </a:p>
                  </a:txBody>
                  <a:tcPr marL="53344" marR="533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Розстебнули хмари свої </a:t>
                      </a:r>
                      <a:endParaRPr lang="ru-RU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торби, і відразу сипонув  на землю сніг.</a:t>
                      </a:r>
                      <a:endParaRPr lang="ru-RU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Розстебнули хмари свої </a:t>
                      </a:r>
                      <a:endParaRPr lang="ru-RU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торби, тому відразу сипонув  на землю сніг.</a:t>
                      </a:r>
                      <a:endParaRPr lang="ru-RU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 розстебнули хмари </a:t>
                      </a:r>
                      <a:endParaRPr lang="ru-RU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свої торби, відразу сипонув  на землю сніг.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344" marR="5334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AutoShape 12"/>
          <p:cNvSpPr>
            <a:spLocks noChangeShapeType="1"/>
          </p:cNvSpPr>
          <p:nvPr/>
        </p:nvSpPr>
        <p:spPr bwMode="auto">
          <a:xfrm flipV="1">
            <a:off x="5760206" y="4570438"/>
            <a:ext cx="738263" cy="1428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1"/>
          <p:cNvSpPr>
            <a:spLocks noChangeShapeType="1"/>
          </p:cNvSpPr>
          <p:nvPr/>
        </p:nvSpPr>
        <p:spPr bwMode="auto">
          <a:xfrm flipV="1">
            <a:off x="5723603" y="1267393"/>
            <a:ext cx="674457" cy="1428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/>
          <p:cNvSpPr>
            <a:spLocks noChangeShapeType="1"/>
          </p:cNvSpPr>
          <p:nvPr/>
        </p:nvSpPr>
        <p:spPr bwMode="auto">
          <a:xfrm>
            <a:off x="6545850" y="1747365"/>
            <a:ext cx="674091" cy="904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4"/>
          <p:cNvSpPr>
            <a:spLocks noChangeShapeType="1"/>
          </p:cNvSpPr>
          <p:nvPr/>
        </p:nvSpPr>
        <p:spPr bwMode="auto">
          <a:xfrm>
            <a:off x="8200269" y="3393950"/>
            <a:ext cx="292096" cy="1809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9"/>
          <p:cNvSpPr>
            <a:spLocks noChangeShapeType="1"/>
          </p:cNvSpPr>
          <p:nvPr/>
        </p:nvSpPr>
        <p:spPr bwMode="auto">
          <a:xfrm flipV="1">
            <a:off x="5859035" y="2943304"/>
            <a:ext cx="665504" cy="1428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7"/>
          <p:cNvSpPr>
            <a:spLocks noChangeShapeType="1"/>
          </p:cNvSpPr>
          <p:nvPr/>
        </p:nvSpPr>
        <p:spPr bwMode="auto">
          <a:xfrm>
            <a:off x="8122007" y="4958691"/>
            <a:ext cx="581025" cy="1428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3"/>
          <p:cNvSpPr>
            <a:spLocks noChangeShapeType="1"/>
          </p:cNvSpPr>
          <p:nvPr/>
        </p:nvSpPr>
        <p:spPr bwMode="auto">
          <a:xfrm flipV="1">
            <a:off x="3352958" y="2387443"/>
            <a:ext cx="476250" cy="1428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" name="AutoShape 4"/>
          <p:cNvSpPr>
            <a:spLocks noChangeShapeType="1"/>
          </p:cNvSpPr>
          <p:nvPr/>
        </p:nvSpPr>
        <p:spPr bwMode="auto">
          <a:xfrm>
            <a:off x="4398825" y="3868804"/>
            <a:ext cx="581025" cy="1428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941075" y="2326267"/>
            <a:ext cx="9238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941075" y="1556792"/>
            <a:ext cx="184760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961175" y="1724979"/>
            <a:ext cx="184760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3627062" y="2237393"/>
            <a:ext cx="1421188" cy="31064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~~~~~~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4257065" y="4293096"/>
            <a:ext cx="5810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941075" y="3574925"/>
            <a:ext cx="129454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962520" y="3729579"/>
            <a:ext cx="129454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062795" y="4293096"/>
            <a:ext cx="906533" cy="0"/>
          </a:xfrm>
          <a:prstGeom prst="line">
            <a:avLst/>
          </a:prstGeom>
          <a:ln w="381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4174164" y="2896449"/>
            <a:ext cx="1061467" cy="11367"/>
          </a:xfrm>
          <a:prstGeom prst="line">
            <a:avLst/>
          </a:prstGeom>
          <a:ln w="381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073658" y="2907816"/>
            <a:ext cx="740520" cy="20373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962520" y="4501490"/>
            <a:ext cx="2401568" cy="18078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ru-RU" dirty="0" err="1">
                <a:solidFill>
                  <a:schemeClr val="tx1"/>
                </a:solidFill>
              </a:rPr>
              <a:t>Складне,розповідне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неокличне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безсполучникове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складається</a:t>
            </a:r>
            <a:r>
              <a:rPr lang="ru-RU" dirty="0">
                <a:solidFill>
                  <a:schemeClr val="tx1"/>
                </a:solidFill>
              </a:rPr>
              <a:t> з </a:t>
            </a:r>
            <a:r>
              <a:rPr lang="ru-RU" dirty="0" err="1">
                <a:solidFill>
                  <a:schemeClr val="tx1"/>
                </a:solidFill>
              </a:rPr>
              <a:t>двох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простих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речень</a:t>
            </a:r>
            <a:r>
              <a:rPr lang="ru-RU" dirty="0">
                <a:solidFill>
                  <a:schemeClr val="tx1"/>
                </a:solidFill>
              </a:rPr>
              <a:t>).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4585" y="980728"/>
            <a:ext cx="2808312" cy="576064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Розстебнули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хмари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торби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Відразу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сипонув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на землю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сніг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4585" y="154147"/>
            <a:ext cx="2808312" cy="826581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Прості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AutoShape 2"/>
          <p:cNvSpPr>
            <a:spLocks noChangeShapeType="1"/>
          </p:cNvSpPr>
          <p:nvPr/>
        </p:nvSpPr>
        <p:spPr bwMode="auto">
          <a:xfrm>
            <a:off x="626612" y="2926471"/>
            <a:ext cx="705027" cy="28917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AutoShape 2"/>
          <p:cNvSpPr>
            <a:spLocks noChangeShapeType="1"/>
          </p:cNvSpPr>
          <p:nvPr/>
        </p:nvSpPr>
        <p:spPr bwMode="auto">
          <a:xfrm>
            <a:off x="1438741" y="5661248"/>
            <a:ext cx="566118" cy="28917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45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3" grpId="0" animBg="1"/>
      <p:bldP spid="15" grpId="0" animBg="1"/>
      <p:bldP spid="24" grpId="0" animBg="1"/>
      <p:bldP spid="41" grpId="0" animBg="1"/>
      <p:bldP spid="33" grpId="0" animBg="1"/>
      <p:bldP spid="19" grpId="0" animBg="1"/>
      <p:bldP spid="35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536594"/>
              </p:ext>
            </p:extLst>
          </p:nvPr>
        </p:nvGraphicFramePr>
        <p:xfrm>
          <a:off x="-1" y="109888"/>
          <a:ext cx="9144000" cy="66455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69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70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70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360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Прості  речення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Складні речення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60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Спільне </a:t>
                      </a: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60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Зміст речень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Monotype Corsiva" pitchFamily="66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60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Відмінне</a:t>
                      </a: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60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Відтінки у значенні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Monotype Corsiva" pitchFamily="66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782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Виражає закінчену думку,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інтонаційно закінчене,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віддалене одне від одного кожне речення 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 довга пауза в кінці речення.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Monotype Corsiva" pitchFamily="66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безсполучникові</a:t>
                      </a: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сполучникові</a:t>
                      </a:r>
                      <a:endParaRPr lang="ru-RU" sz="2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56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ru-RU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Об‘єднані  в одне ціле інтонацією</a:t>
                      </a:r>
                      <a:r>
                        <a:rPr lang="uk-UA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 ,  на межі частин речення короткі паузи.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Monotype Corsiva" pitchFamily="66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37185" algn="l"/>
                        </a:tabLst>
                      </a:pPr>
                      <a:r>
                        <a:rPr lang="uk-UA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 Об‘єднані  в одне ціле інтонацією і сполучниками речення, на межі  частин речення короткі паузи.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Monotype Corsiva" pitchFamily="66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40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Висновок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23528" y="1628800"/>
            <a:ext cx="82296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BFBB7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9pPr>
          </a:lstStyle>
          <a:p>
            <a:r>
              <a:rPr lang="ru-RU" sz="6600" dirty="0" err="1">
                <a:latin typeface="Monotype Corsiva" pitchFamily="66" charset="0"/>
              </a:rPr>
              <a:t>Речення</a:t>
            </a:r>
            <a:r>
              <a:rPr lang="ru-RU" sz="6600" dirty="0">
                <a:latin typeface="Monotype Corsiva" pitchFamily="66" charset="0"/>
              </a:rPr>
              <a:t> </a:t>
            </a:r>
            <a:r>
              <a:rPr lang="ru-RU" sz="6600" dirty="0" err="1">
                <a:latin typeface="Monotype Corsiva" pitchFamily="66" charset="0"/>
              </a:rPr>
              <a:t>однакові</a:t>
            </a:r>
            <a:r>
              <a:rPr lang="ru-RU" sz="6600" dirty="0">
                <a:latin typeface="Monotype Corsiva" pitchFamily="66" charset="0"/>
              </a:rPr>
              <a:t> за </a:t>
            </a:r>
            <a:r>
              <a:rPr lang="ru-RU" sz="6600" dirty="0" err="1">
                <a:latin typeface="Monotype Corsiva" pitchFamily="66" charset="0"/>
              </a:rPr>
              <a:t>змістом</a:t>
            </a:r>
            <a:r>
              <a:rPr lang="ru-RU" sz="6600" dirty="0">
                <a:latin typeface="Monotype Corsiva" pitchFamily="66" charset="0"/>
              </a:rPr>
              <a:t>, але </a:t>
            </a:r>
            <a:r>
              <a:rPr lang="ru-RU" sz="6600" dirty="0" err="1">
                <a:latin typeface="Monotype Corsiva" pitchFamily="66" charset="0"/>
              </a:rPr>
              <a:t>відрізняються</a:t>
            </a:r>
            <a:r>
              <a:rPr lang="ru-RU" sz="6600" dirty="0">
                <a:latin typeface="Monotype Corsiva" pitchFamily="66" charset="0"/>
              </a:rPr>
              <a:t> </a:t>
            </a:r>
            <a:r>
              <a:rPr lang="ru-RU" sz="6600" dirty="0" err="1">
                <a:latin typeface="Monotype Corsiva" pitchFamily="66" charset="0"/>
              </a:rPr>
              <a:t>відтінками</a:t>
            </a:r>
            <a:r>
              <a:rPr lang="ru-RU" sz="6600" dirty="0">
                <a:latin typeface="Monotype Corsiva" pitchFamily="66" charset="0"/>
              </a:rPr>
              <a:t> у </a:t>
            </a:r>
            <a:r>
              <a:rPr lang="ru-RU" sz="6600" dirty="0" err="1">
                <a:latin typeface="Monotype Corsiva" pitchFamily="66" charset="0"/>
              </a:rPr>
              <a:t>значенні</a:t>
            </a:r>
            <a:r>
              <a:rPr lang="ru-RU" sz="6600" dirty="0">
                <a:latin typeface="Monotype Corsiva" pitchFamily="66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4256" y="2067842"/>
            <a:ext cx="7848872" cy="3960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err="1">
                <a:latin typeface="Monotype Corsiva" pitchFamily="66" charset="0"/>
              </a:rPr>
              <a:t>Отже</a:t>
            </a:r>
            <a:r>
              <a:rPr lang="ru-RU" sz="6600" dirty="0">
                <a:latin typeface="Monotype Corsiva" pitchFamily="66" charset="0"/>
              </a:rPr>
              <a:t>,  </a:t>
            </a:r>
            <a:r>
              <a:rPr lang="ru-RU" sz="6600" dirty="0" err="1">
                <a:latin typeface="Monotype Corsiva" pitchFamily="66" charset="0"/>
              </a:rPr>
              <a:t>речення</a:t>
            </a:r>
            <a:r>
              <a:rPr lang="ru-RU" sz="6600" dirty="0">
                <a:latin typeface="Monotype Corsiva" pitchFamily="66" charset="0"/>
              </a:rPr>
              <a:t> </a:t>
            </a:r>
            <a:r>
              <a:rPr lang="ru-RU" sz="6600" dirty="0" err="1">
                <a:latin typeface="Monotype Corsiva" pitchFamily="66" charset="0"/>
              </a:rPr>
              <a:t>подібні</a:t>
            </a:r>
            <a:r>
              <a:rPr lang="ru-RU" sz="6600" dirty="0">
                <a:latin typeface="Monotype Corsiva" pitchFamily="66" charset="0"/>
              </a:rPr>
              <a:t> за </a:t>
            </a:r>
            <a:r>
              <a:rPr lang="ru-RU" sz="6600" dirty="0" err="1">
                <a:latin typeface="Monotype Corsiva" pitchFamily="66" charset="0"/>
              </a:rPr>
              <a:t>змістом</a:t>
            </a:r>
            <a:r>
              <a:rPr lang="ru-RU" sz="6600" dirty="0">
                <a:latin typeface="Monotype Corsiva" pitchFamily="66" charset="0"/>
              </a:rPr>
              <a:t>  -  </a:t>
            </a:r>
            <a:r>
              <a:rPr lang="ru-RU" sz="6600" dirty="0" err="1">
                <a:latin typeface="Monotype Corsiva" pitchFamily="66" charset="0"/>
              </a:rPr>
              <a:t>синонімічні</a:t>
            </a:r>
            <a:r>
              <a:rPr lang="ru-RU" dirty="0"/>
              <a:t>. .</a:t>
            </a:r>
          </a:p>
        </p:txBody>
      </p:sp>
    </p:spTree>
    <p:extLst>
      <p:ext uri="{BB962C8B-B14F-4D97-AF65-F5344CB8AC3E}">
        <p14:creationId xmlns:p14="http://schemas.microsoft.com/office/powerpoint/2010/main" val="222811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й, хто-хто Миколая любить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33138.0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3" y="34870"/>
            <a:ext cx="9036497" cy="6823130"/>
          </a:xfrm>
        </p:spPr>
      </p:pic>
    </p:spTree>
    <p:extLst>
      <p:ext uri="{BB962C8B-B14F-4D97-AF65-F5344CB8AC3E}">
        <p14:creationId xmlns:p14="http://schemas.microsoft.com/office/powerpoint/2010/main" val="138144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41509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Photoshop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043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br>
              <a:rPr lang="ru-RU" dirty="0"/>
            </a:br>
            <a:br>
              <a:rPr lang="ru-RU" dirty="0"/>
            </a:br>
            <a:r>
              <a:rPr lang="ru-RU" dirty="0" err="1"/>
              <a:t>Висновок</a:t>
            </a:r>
            <a:br>
              <a:rPr lang="ru-RU" dirty="0"/>
            </a:br>
            <a:br>
              <a:rPr lang="ru-RU" dirty="0"/>
            </a:br>
            <a:r>
              <a:rPr lang="ru-RU" sz="4800" dirty="0">
                <a:latin typeface="Monotype Corsiva" pitchFamily="66" charset="0"/>
              </a:rPr>
              <a:t> </a:t>
            </a:r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457200" y="1052736"/>
            <a:ext cx="8229600" cy="5400600"/>
          </a:xfrm>
          <a:prstGeom prst="rect">
            <a:avLst/>
          </a:prstGeom>
          <a:solidFill>
            <a:srgbClr val="D9E565">
              <a:alpha val="73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BFBB7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BFBB7"/>
                </a:solidFill>
                <a:latin typeface="Calibri" pitchFamily="34" charset="0"/>
              </a:defRPr>
            </a:lvl9pPr>
          </a:lstStyle>
          <a:p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Вивчення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простих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і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складних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речень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,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знання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про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їх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будову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є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дуже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важливим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,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бо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 ми </a:t>
            </a:r>
            <a:r>
              <a:rPr lang="uk-UA" sz="4800" dirty="0">
                <a:solidFill>
                  <a:schemeClr val="tx1"/>
                </a:solidFill>
                <a:latin typeface="Monotype Corsiva" pitchFamily="66" charset="0"/>
              </a:rPr>
              <a:t> маємо 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вміти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правильно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будувати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речення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і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використовувати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їх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у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своєму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 </a:t>
            </a:r>
            <a:r>
              <a:rPr lang="ru-RU" sz="4800" dirty="0" err="1">
                <a:solidFill>
                  <a:schemeClr val="tx1"/>
                </a:solidFill>
                <a:latin typeface="Monotype Corsiva" pitchFamily="66" charset="0"/>
              </a:rPr>
              <a:t>мовленні</a:t>
            </a:r>
            <a:r>
              <a:rPr lang="ru-RU" sz="4800" dirty="0">
                <a:solidFill>
                  <a:schemeClr val="tx1"/>
                </a:solidFill>
                <a:latin typeface="Monotype Corsiva" pitchFamily="66" charset="0"/>
              </a:rPr>
              <a:t> 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828219" y="1916832"/>
            <a:ext cx="6912768" cy="468052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8000" dirty="0">
                <a:latin typeface="Monotype Corsiva" pitchFamily="66" charset="0"/>
              </a:rPr>
              <a:t>Я знаю…                          </a:t>
            </a:r>
            <a:br>
              <a:rPr lang="ru-RU" sz="8000" dirty="0">
                <a:latin typeface="Monotype Corsiva" pitchFamily="66" charset="0"/>
              </a:rPr>
            </a:br>
            <a:r>
              <a:rPr lang="ru-RU" sz="8000" dirty="0">
                <a:latin typeface="Monotype Corsiva" pitchFamily="66" charset="0"/>
              </a:rPr>
              <a:t>Я </a:t>
            </a:r>
            <a:r>
              <a:rPr lang="ru-RU" sz="8000" dirty="0" err="1">
                <a:latin typeface="Monotype Corsiva" pitchFamily="66" charset="0"/>
              </a:rPr>
              <a:t>можу</a:t>
            </a:r>
            <a:r>
              <a:rPr lang="ru-RU" sz="8000" dirty="0">
                <a:latin typeface="Monotype Corsiva" pitchFamily="66" charset="0"/>
              </a:rPr>
              <a:t>…</a:t>
            </a:r>
            <a:br>
              <a:rPr lang="ru-RU" sz="8000" dirty="0">
                <a:latin typeface="Monotype Corsiva" pitchFamily="66" charset="0"/>
              </a:rPr>
            </a:br>
            <a:r>
              <a:rPr lang="ru-RU" sz="8000" dirty="0">
                <a:latin typeface="Monotype Corsiva" pitchFamily="66" charset="0"/>
              </a:rPr>
              <a:t>Я </a:t>
            </a:r>
            <a:r>
              <a:rPr lang="ru-RU" sz="8000" dirty="0" err="1">
                <a:latin typeface="Monotype Corsiva" pitchFamily="66" charset="0"/>
              </a:rPr>
              <a:t>вмію</a:t>
            </a:r>
            <a:r>
              <a:rPr lang="ru-RU" sz="8000" dirty="0">
                <a:latin typeface="Monotype Corsiva" pitchFamily="66" charset="0"/>
              </a:rPr>
              <a:t>…</a:t>
            </a:r>
            <a:br>
              <a:rPr lang="ru-RU" sz="8000" dirty="0">
                <a:latin typeface="Monotype Corsiva" pitchFamily="66" charset="0"/>
              </a:rPr>
            </a:br>
            <a:endParaRPr lang="ru-RU" sz="8000" dirty="0">
              <a:latin typeface="Monotype Corsiva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8219" y="260648"/>
            <a:ext cx="7848237" cy="1584176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Скласти монологічне висловлювання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06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35280" cy="1143000"/>
          </a:xfrm>
          <a:solidFill>
            <a:srgbClr val="D9E565"/>
          </a:solidFill>
        </p:spPr>
        <p:txBody>
          <a:bodyPr/>
          <a:lstStyle/>
          <a:p>
            <a:r>
              <a:rPr lang="ru-RU" dirty="0" err="1">
                <a:solidFill>
                  <a:schemeClr val="tx1"/>
                </a:solidFill>
                <a:latin typeface="Monotype Corsiva" pitchFamily="66" charset="0"/>
              </a:rPr>
              <a:t>Щоб</a:t>
            </a:r>
            <a:r>
              <a:rPr lang="ru-RU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Monotype Corsiva" pitchFamily="66" charset="0"/>
              </a:rPr>
              <a:t>впоратися</a:t>
            </a:r>
            <a:r>
              <a:rPr lang="ru-RU" dirty="0">
                <a:solidFill>
                  <a:schemeClr val="tx1"/>
                </a:solidFill>
                <a:latin typeface="Monotype Corsiva" pitchFamily="66" charset="0"/>
              </a:rPr>
              <a:t> на </a:t>
            </a:r>
            <a:r>
              <a:rPr lang="ru-RU" dirty="0" err="1">
                <a:solidFill>
                  <a:schemeClr val="tx1"/>
                </a:solidFill>
                <a:latin typeface="Monotype Corsiva" pitchFamily="66" charset="0"/>
              </a:rPr>
              <a:t>уроці</a:t>
            </a:r>
            <a:r>
              <a:rPr lang="ru-RU" dirty="0">
                <a:solidFill>
                  <a:schemeClr val="tx1"/>
                </a:solidFill>
                <a:latin typeface="Monotype Corsiva" pitchFamily="66" charset="0"/>
              </a:rPr>
              <a:t> з </a:t>
            </a:r>
            <a:r>
              <a:rPr lang="ru-RU" dirty="0" err="1">
                <a:solidFill>
                  <a:schemeClr val="tx1"/>
                </a:solidFill>
                <a:latin typeface="Monotype Corsiva" pitchFamily="66" charset="0"/>
              </a:rPr>
              <a:t>завданнями</a:t>
            </a:r>
            <a:r>
              <a:rPr lang="ru-RU" dirty="0">
                <a:solidFill>
                  <a:schemeClr val="tx1"/>
                </a:solidFill>
                <a:latin typeface="Monotype Corsiva" pitchFamily="66" charset="0"/>
              </a:rPr>
              <a:t>,  ми  </a:t>
            </a:r>
            <a:r>
              <a:rPr lang="ru-RU" dirty="0" err="1">
                <a:solidFill>
                  <a:schemeClr val="tx1"/>
                </a:solidFill>
                <a:latin typeface="Monotype Corsiva" pitchFamily="66" charset="0"/>
              </a:rPr>
              <a:t>маємо</a:t>
            </a:r>
            <a:r>
              <a:rPr lang="ru-RU" dirty="0">
                <a:solidFill>
                  <a:schemeClr val="tx1"/>
                </a:solidFill>
                <a:latin typeface="Monotype Corsiva" pitchFamily="66" charset="0"/>
              </a:rPr>
              <a:t> 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не просто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слухати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5400" i="1" dirty="0" err="1">
                <a:latin typeface="Times New Roman" pitchFamily="18" charset="0"/>
                <a:cs typeface="Times New Roman" pitchFamily="18" charset="0"/>
              </a:rPr>
              <a:t>чути</a:t>
            </a:r>
            <a:r>
              <a:rPr lang="ru-RU" sz="5400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не просто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дивитися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4800" i="1" dirty="0" err="1">
                <a:latin typeface="Times New Roman" pitchFamily="18" charset="0"/>
                <a:cs typeface="Times New Roman" pitchFamily="18" charset="0"/>
              </a:rPr>
              <a:t>бачити</a:t>
            </a: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не просто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відповідати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а  </a:t>
            </a:r>
          </a:p>
          <a:p>
            <a:pPr marL="0" indent="0">
              <a:buNone/>
            </a:pP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4800" i="1" dirty="0" err="1">
                <a:latin typeface="Times New Roman" pitchFamily="18" charset="0"/>
                <a:cs typeface="Times New Roman" pitchFamily="18" charset="0"/>
              </a:rPr>
              <a:t>міркувати</a:t>
            </a: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дружно і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плідно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i="1" dirty="0" err="1">
                <a:latin typeface="Times New Roman" pitchFamily="18" charset="0"/>
                <a:cs typeface="Times New Roman" pitchFamily="18" charset="0"/>
              </a:rPr>
              <a:t>працювати</a:t>
            </a: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496944" cy="1470025"/>
          </a:xfrm>
        </p:spPr>
        <p:txBody>
          <a:bodyPr/>
          <a:lstStyle/>
          <a:p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55576" y="476672"/>
            <a:ext cx="8064896" cy="864096"/>
          </a:xfrm>
        </p:spPr>
        <p:txBody>
          <a:bodyPr/>
          <a:lstStyle/>
          <a:p>
            <a:r>
              <a:rPr lang="ru-RU" dirty="0"/>
              <a:t>ДОМАШНЄ  ЗАВДАННЯ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908720"/>
            <a:ext cx="8712967" cy="57332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91680" y="1772816"/>
            <a:ext cx="4572000" cy="34470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4000" dirty="0" err="1">
                <a:latin typeface="Monotype Corsiva" pitchFamily="66" charset="0"/>
              </a:rPr>
              <a:t>Написати</a:t>
            </a:r>
            <a:r>
              <a:rPr lang="ru-RU" sz="4000" dirty="0">
                <a:latin typeface="Monotype Corsiva" pitchFamily="66" charset="0"/>
              </a:rPr>
              <a:t> </a:t>
            </a:r>
            <a:r>
              <a:rPr lang="ru-RU" sz="4000" dirty="0" err="1">
                <a:latin typeface="Monotype Corsiva" pitchFamily="66" charset="0"/>
              </a:rPr>
              <a:t>прохання</a:t>
            </a:r>
            <a:r>
              <a:rPr lang="ru-RU" sz="4000" dirty="0">
                <a:latin typeface="Monotype Corsiva" pitchFamily="66" charset="0"/>
              </a:rPr>
              <a:t> до Святого </a:t>
            </a:r>
            <a:r>
              <a:rPr lang="ru-RU" sz="4000" dirty="0" err="1">
                <a:latin typeface="Monotype Corsiva" pitchFamily="66" charset="0"/>
              </a:rPr>
              <a:t>Миколая</a:t>
            </a:r>
            <a:r>
              <a:rPr lang="ru-RU" sz="4000" dirty="0">
                <a:latin typeface="Monotype Corsiva" pitchFamily="66" charset="0"/>
              </a:rPr>
              <a:t>, </a:t>
            </a:r>
            <a:r>
              <a:rPr lang="ru-RU" sz="4000" dirty="0" err="1">
                <a:latin typeface="Monotype Corsiva" pitchFamily="66" charset="0"/>
              </a:rPr>
              <a:t>використовуючи</a:t>
            </a:r>
            <a:r>
              <a:rPr lang="ru-RU" sz="4000" dirty="0">
                <a:latin typeface="Monotype Corsiva" pitchFamily="66" charset="0"/>
              </a:rPr>
              <a:t> </a:t>
            </a:r>
            <a:r>
              <a:rPr lang="ru-RU" sz="4000" dirty="0" err="1">
                <a:latin typeface="Monotype Corsiva" pitchFamily="66" charset="0"/>
              </a:rPr>
              <a:t>прості</a:t>
            </a:r>
            <a:r>
              <a:rPr lang="ru-RU" sz="4000" dirty="0">
                <a:latin typeface="Monotype Corsiva" pitchFamily="66" charset="0"/>
              </a:rPr>
              <a:t>, </a:t>
            </a:r>
            <a:r>
              <a:rPr lang="ru-RU" sz="4000" dirty="0" err="1">
                <a:latin typeface="Monotype Corsiva" pitchFamily="66" charset="0"/>
              </a:rPr>
              <a:t>складні</a:t>
            </a:r>
            <a:r>
              <a:rPr lang="ru-RU" sz="4000" dirty="0">
                <a:latin typeface="Monotype Corsiva" pitchFamily="66" charset="0"/>
              </a:rPr>
              <a:t> </a:t>
            </a:r>
            <a:r>
              <a:rPr lang="ru-RU" sz="4000" dirty="0" err="1">
                <a:latin typeface="Monotype Corsiva" pitchFamily="66" charset="0"/>
              </a:rPr>
              <a:t>речення</a:t>
            </a:r>
            <a:r>
              <a:rPr lang="ru-RU" sz="4000" dirty="0">
                <a:latin typeface="Monotype Corsiva" pitchFamily="66" charset="0"/>
              </a:rPr>
              <a:t>.</a:t>
            </a: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741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3123350" y="1543235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7039243" y="4949330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-23258" y="1543236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4593657" y="-16419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-104482" y="3230357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1781884" y="3134518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5058812" y="3230356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4593657" y="1543236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3123350" y="-22203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6173738" y="1640072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6885439" y="3290464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244475" y="4915693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1626528" y="1509289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3327802" y="3198024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7484727" y="96484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1975485" y="4915693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-108520" y="1610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3706495" y="4979199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5308233" y="5011532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7596336" y="1652307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Рисунок 21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5957185" y="-33350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Рисунок 22" descr="D:\00201511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89556" l="2250" r="92000">
                        <a14:foregroundMark x1="14750" y1="80222" x2="14750" y2="80222"/>
                        <a14:foregroundMark x1="3250" y1="39778" x2="3250" y2="39778"/>
                        <a14:foregroundMark x1="35250" y1="8444" x2="35250" y2="8444"/>
                        <a14:foregroundMark x1="79250" y1="17556" x2="79250" y2="17556"/>
                        <a14:foregroundMark x1="91000" y1="56889" x2="91000" y2="5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6" t="7500" r="7317" b="9500"/>
          <a:stretch/>
        </p:blipFill>
        <p:spPr bwMode="auto">
          <a:xfrm>
            <a:off x="1523993" y="-16420"/>
            <a:ext cx="1731010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9905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4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9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4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9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4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9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4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9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4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5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60032" y="1965511"/>
            <a:ext cx="3744416" cy="4055778"/>
          </a:xfrm>
          <a:prstGeom prst="rect">
            <a:avLst/>
          </a:prstGeom>
          <a:solidFill>
            <a:srgbClr val="D9E56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u="sng" dirty="0">
                <a:solidFill>
                  <a:schemeClr val="tx1"/>
                </a:solidFill>
                <a:latin typeface="Monotype Corsiva" pitchFamily="66" charset="0"/>
              </a:rPr>
              <a:t>Вміти:</a:t>
            </a:r>
          </a:p>
          <a:p>
            <a:pPr algn="ctr"/>
            <a:r>
              <a:rPr lang="uk-UA" sz="2800" b="1" dirty="0">
                <a:solidFill>
                  <a:schemeClr val="tx1"/>
                </a:solidFill>
                <a:latin typeface="Monotype Corsiva" pitchFamily="66" charset="0"/>
              </a:rPr>
              <a:t>розрізняти прості і складні речення, </a:t>
            </a:r>
          </a:p>
          <a:p>
            <a:pPr algn="ctr"/>
            <a:r>
              <a:rPr lang="uk-UA" sz="2800" b="1" dirty="0">
                <a:solidFill>
                  <a:schemeClr val="tx1"/>
                </a:solidFill>
                <a:latin typeface="Monotype Corsiva" pitchFamily="66" charset="0"/>
              </a:rPr>
              <a:t>використовувати синонімічні речення у власному висловлюванні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965510"/>
            <a:ext cx="3744416" cy="4055778"/>
          </a:xfrm>
          <a:prstGeom prst="rect">
            <a:avLst/>
          </a:prstGeom>
          <a:solidFill>
            <a:srgbClr val="D9E56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>
                <a:solidFill>
                  <a:schemeClr val="tx1"/>
                </a:solidFill>
                <a:latin typeface="Monotype Corsiva" pitchFamily="66" charset="0"/>
              </a:rPr>
              <a:t>Знати:</a:t>
            </a:r>
          </a:p>
          <a:p>
            <a:pPr algn="ctr"/>
            <a:r>
              <a:rPr lang="ru-RU" sz="3200" b="1" dirty="0" err="1">
                <a:solidFill>
                  <a:schemeClr val="tx1"/>
                </a:solidFill>
                <a:latin typeface="Monotype Corsiva" pitchFamily="66" charset="0"/>
              </a:rPr>
              <a:t>зм</a:t>
            </a:r>
            <a:r>
              <a:rPr lang="uk-UA" sz="3200" b="1" dirty="0" err="1">
                <a:solidFill>
                  <a:schemeClr val="tx1"/>
                </a:solidFill>
                <a:latin typeface="Monotype Corsiva" pitchFamily="66" charset="0"/>
              </a:rPr>
              <a:t>іст</a:t>
            </a:r>
            <a:r>
              <a:rPr lang="uk-UA" sz="3200" b="1" dirty="0">
                <a:solidFill>
                  <a:schemeClr val="tx1"/>
                </a:solidFill>
                <a:latin typeface="Monotype Corsiva" pitchFamily="66" charset="0"/>
              </a:rPr>
              <a:t> поняття синонімія простих і складних речень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027" name="Picture 3" descr="D:\Документи\Ксения мои документы\Свитки\61954381_1280088948_oldpaper1_cop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56804" y="-3468165"/>
            <a:ext cx="1578867" cy="889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8" name="Прямоугольник 7"/>
          <p:cNvSpPr/>
          <p:nvPr/>
        </p:nvSpPr>
        <p:spPr>
          <a:xfrm>
            <a:off x="1853949" y="549862"/>
            <a:ext cx="5184576" cy="792088"/>
          </a:xfrm>
          <a:prstGeom prst="rect">
            <a:avLst/>
          </a:prstGeom>
          <a:ln>
            <a:solidFill>
              <a:srgbClr val="D9E5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Цілі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99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428728" y="214290"/>
            <a:ext cx="6572296" cy="642942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solidFill>
                  <a:schemeClr val="tx1"/>
                </a:solidFill>
                <a:latin typeface="Century Schoolbook" pitchFamily="18" charset="0"/>
              </a:rPr>
              <a:t>Речення </a:t>
            </a:r>
            <a:endParaRPr lang="ru-RU" sz="28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428728" y="1285860"/>
            <a:ext cx="6572296" cy="642942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solidFill>
                  <a:schemeClr val="tx1"/>
                </a:solidFill>
                <a:latin typeface="Century Schoolbook" pitchFamily="18" charset="0"/>
              </a:rPr>
              <a:t>Види речень </a:t>
            </a:r>
            <a:endParaRPr lang="ru-RU" sz="28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857224" y="2714620"/>
            <a:ext cx="7643866" cy="2928958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i="1" dirty="0">
              <a:solidFill>
                <a:schemeClr val="tx1"/>
              </a:solidFill>
              <a:latin typeface="Century Schoolbook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i="1" dirty="0">
                <a:solidFill>
                  <a:schemeClr val="tx1"/>
                </a:solidFill>
                <a:latin typeface="Century Schoolbook" pitchFamily="18" charset="0"/>
              </a:rPr>
              <a:t>Речення </a:t>
            </a:r>
            <a:r>
              <a:rPr lang="uk-UA" sz="2000" i="1" dirty="0">
                <a:solidFill>
                  <a:schemeClr val="tx1"/>
                </a:solidFill>
                <a:latin typeface="Century Schoolbook" pitchFamily="18" charset="0"/>
              </a:rPr>
              <a:t>- це синтаксична одиниця, що виражає певну думку, має інтонаційну завершеність і служить для спілкування (</a:t>
            </a:r>
            <a:r>
              <a:rPr lang="uk-UA" sz="2000" b="1" i="1" dirty="0">
                <a:solidFill>
                  <a:schemeClr val="accent5">
                    <a:lumMod val="50000"/>
                  </a:schemeClr>
                </a:solidFill>
                <a:latin typeface="Century Schoolbook" pitchFamily="18" charset="0"/>
              </a:rPr>
              <a:t>Він довго збирався це зробити, але не встиг</a:t>
            </a:r>
            <a:r>
              <a:rPr lang="uk-UA" sz="2000" i="1" dirty="0">
                <a:solidFill>
                  <a:schemeClr val="accent5">
                    <a:lumMod val="50000"/>
                  </a:schemeClr>
                </a:solidFill>
                <a:latin typeface="Century Schoolbook" pitchFamily="18" charset="0"/>
              </a:rPr>
              <a:t>)</a:t>
            </a:r>
            <a:r>
              <a:rPr lang="uk-UA" sz="2000" i="1" dirty="0">
                <a:solidFill>
                  <a:schemeClr val="tx1"/>
                </a:solidFill>
                <a:latin typeface="Century Schoolbook" pitchFamily="18" charset="0"/>
              </a:rPr>
              <a:t>.</a:t>
            </a:r>
            <a:endParaRPr lang="ru-RU" sz="2000" i="1" dirty="0">
              <a:solidFill>
                <a:schemeClr val="tx1"/>
              </a:solidFill>
              <a:latin typeface="Century Schoolbook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solidFill>
                  <a:schemeClr val="tx1"/>
                </a:solidFill>
                <a:latin typeface="Century Schoolbook" pitchFamily="18" charset="0"/>
              </a:rPr>
              <a:t>Речення - </a:t>
            </a:r>
            <a:r>
              <a:rPr lang="uk-UA" sz="2000" b="1" i="1" dirty="0">
                <a:solidFill>
                  <a:schemeClr val="tx1"/>
                </a:solidFill>
                <a:latin typeface="Century Schoolbook" pitchFamily="18" charset="0"/>
              </a:rPr>
              <a:t>основна одиниця синтаксису</a:t>
            </a:r>
            <a:r>
              <a:rPr lang="uk-UA" sz="2000" i="1" dirty="0">
                <a:solidFill>
                  <a:schemeClr val="tx1"/>
                </a:solidFill>
                <a:latin typeface="Century Schoolbook" pitchFamily="18" charset="0"/>
              </a:rPr>
              <a:t>. </a:t>
            </a:r>
            <a:endParaRPr lang="ru-RU" sz="2000" i="1" dirty="0">
              <a:solidFill>
                <a:schemeClr val="tx1"/>
              </a:solidFill>
              <a:latin typeface="Century Schoolbook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solidFill>
                  <a:schemeClr val="tx1"/>
                </a:solidFill>
                <a:latin typeface="Century Schoolbook" pitchFamily="18" charset="0"/>
              </a:rPr>
              <a:t>Речення - комунікативна одиниця (від лат. </a:t>
            </a:r>
            <a:r>
              <a:rPr lang="uk-UA" sz="2000" i="1" dirty="0" err="1">
                <a:solidFill>
                  <a:schemeClr val="tx1"/>
                </a:solidFill>
                <a:latin typeface="Century Schoolbook" pitchFamily="18" charset="0"/>
              </a:rPr>
              <a:t>сommunicatio-</a:t>
            </a:r>
            <a:r>
              <a:rPr lang="uk-UA" sz="2000" i="1" dirty="0">
                <a:solidFill>
                  <a:schemeClr val="tx1"/>
                </a:solidFill>
                <a:latin typeface="Century Schoolbook" pitchFamily="18" charset="0"/>
              </a:rPr>
              <a:t> спілкування, передача інформації).</a:t>
            </a:r>
            <a:endParaRPr lang="ru-RU" sz="2000" i="1" dirty="0">
              <a:solidFill>
                <a:schemeClr val="tx1"/>
              </a:solidFill>
              <a:latin typeface="Century Schoolbook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2071670" y="2000240"/>
            <a:ext cx="3429024" cy="642942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За метою висловлювання</a:t>
            </a:r>
            <a:endParaRPr lang="ru-RU" sz="16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8860" y="2714620"/>
            <a:ext cx="3429024" cy="642942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За емоційним забарвленням</a:t>
            </a:r>
            <a:endParaRPr lang="ru-RU" sz="16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714612" y="3429000"/>
            <a:ext cx="3429024" cy="642942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За будовою</a:t>
            </a:r>
            <a:endParaRPr lang="ru-RU" sz="16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4071934" y="4143380"/>
            <a:ext cx="3429024" cy="642942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За складом граматичної будови</a:t>
            </a:r>
            <a:endParaRPr lang="ru-RU" sz="16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4643438" y="4857760"/>
            <a:ext cx="3429024" cy="642942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За наявністю другорядних членів речення</a:t>
            </a:r>
            <a:endParaRPr lang="ru-RU" sz="16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5072066" y="5572140"/>
            <a:ext cx="3429024" cy="642942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За наявністю необхідних членів речення</a:t>
            </a:r>
            <a:endParaRPr lang="ru-RU" sz="16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35" name="Прямоугольник с двумя скругленными противолежащими углами 34"/>
          <p:cNvSpPr/>
          <p:nvPr/>
        </p:nvSpPr>
        <p:spPr>
          <a:xfrm>
            <a:off x="6429388" y="1928802"/>
            <a:ext cx="2214578" cy="785818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розповідні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питальні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спонукальні</a:t>
            </a:r>
            <a:endParaRPr lang="ru-RU" sz="16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36" name="Прямоугольник с двумя скругленными противолежащими углами 35"/>
          <p:cNvSpPr/>
          <p:nvPr/>
        </p:nvSpPr>
        <p:spPr>
          <a:xfrm>
            <a:off x="6429388" y="2714620"/>
            <a:ext cx="2214578" cy="64294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окличні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неокличні</a:t>
            </a:r>
          </a:p>
        </p:txBody>
      </p:sp>
      <p:sp>
        <p:nvSpPr>
          <p:cNvPr id="40" name="Прямоугольник с двумя скругленными противолежащими углами 39"/>
          <p:cNvSpPr/>
          <p:nvPr/>
        </p:nvSpPr>
        <p:spPr>
          <a:xfrm>
            <a:off x="6429388" y="3429000"/>
            <a:ext cx="2214578" cy="64294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прості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складні</a:t>
            </a:r>
          </a:p>
        </p:txBody>
      </p:sp>
      <p:sp>
        <p:nvSpPr>
          <p:cNvPr id="41" name="Прямоугольник с двумя скругленными противолежащими углами 40"/>
          <p:cNvSpPr/>
          <p:nvPr/>
        </p:nvSpPr>
        <p:spPr>
          <a:xfrm>
            <a:off x="1285852" y="4143380"/>
            <a:ext cx="2214578" cy="64294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двоскладні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односкладні</a:t>
            </a:r>
          </a:p>
        </p:txBody>
      </p:sp>
      <p:sp>
        <p:nvSpPr>
          <p:cNvPr id="42" name="Прямоугольник с двумя скругленными противолежащими углами 41"/>
          <p:cNvSpPr/>
          <p:nvPr/>
        </p:nvSpPr>
        <p:spPr>
          <a:xfrm>
            <a:off x="1285852" y="4857760"/>
            <a:ext cx="2214578" cy="64294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поширені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непоширені</a:t>
            </a:r>
          </a:p>
        </p:txBody>
      </p:sp>
      <p:sp>
        <p:nvSpPr>
          <p:cNvPr id="43" name="Прямоугольник с двумя скругленными противолежащими углами 42"/>
          <p:cNvSpPr/>
          <p:nvPr/>
        </p:nvSpPr>
        <p:spPr>
          <a:xfrm>
            <a:off x="1285852" y="5572140"/>
            <a:ext cx="2214578" cy="64294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повні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sz="1600" b="1" i="1" dirty="0">
                <a:solidFill>
                  <a:schemeClr val="tx1"/>
                </a:solidFill>
                <a:latin typeface="Century Schoolbook" pitchFamily="18" charset="0"/>
              </a:rPr>
              <a:t>  неповні</a:t>
            </a:r>
          </a:p>
        </p:txBody>
      </p:sp>
      <p:pic>
        <p:nvPicPr>
          <p:cNvPr id="27" name="Picture 3" descr="E:\портфоліо\картинки\ar27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572528" y="6143644"/>
            <a:ext cx="428626" cy="4286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223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428625" y="1214438"/>
            <a:ext cx="4319588" cy="4319587"/>
            <a:chOff x="593724" y="2043112"/>
            <a:chExt cx="4089692" cy="3846891"/>
          </a:xfrm>
        </p:grpSpPr>
        <p:sp>
          <p:nvSpPr>
            <p:cNvPr id="24580" name="AutoShape 4"/>
            <p:cNvSpPr>
              <a:spLocks noChangeArrowheads="1"/>
            </p:cNvSpPr>
            <p:nvPr/>
          </p:nvSpPr>
          <p:spPr bwMode="gray">
            <a:xfrm>
              <a:off x="593724" y="2043112"/>
              <a:ext cx="4089692" cy="3846891"/>
            </a:xfrm>
            <a:custGeom>
              <a:avLst/>
              <a:gdLst>
                <a:gd name="G0" fmla="+- 1914 0 0"/>
                <a:gd name="G1" fmla="+- 21600 0 1914"/>
                <a:gd name="G2" fmla="+- 21600 0 191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581" name="Oval 5"/>
            <p:cNvSpPr>
              <a:spLocks noChangeArrowheads="1"/>
            </p:cNvSpPr>
            <p:nvPr/>
          </p:nvSpPr>
          <p:spPr bwMode="gray">
            <a:xfrm>
              <a:off x="864266" y="2361212"/>
              <a:ext cx="3407325" cy="320503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ЧЛЕНИ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РЕЧЕННЯ</a:t>
              </a:r>
              <a:endPara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>
                <a:latin typeface="+mn-lt"/>
              </a:endParaRPr>
            </a:p>
          </p:txBody>
        </p:sp>
      </p:grpSp>
      <p:sp>
        <p:nvSpPr>
          <p:cNvPr id="24582" name="AutoShape 6"/>
          <p:cNvSpPr>
            <a:spLocks noChangeArrowheads="1"/>
          </p:cNvSpPr>
          <p:nvPr/>
        </p:nvSpPr>
        <p:spPr bwMode="gray">
          <a:xfrm>
            <a:off x="3857620" y="500042"/>
            <a:ext cx="4860000" cy="10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 algn="ctr">
            <a:solidFill>
              <a:schemeClr val="accent2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Schoolbook" pitchFamily="18" charset="0"/>
              </a:rPr>
              <a:t>ПІДМЕТ</a:t>
            </a:r>
            <a:endParaRPr lang="en-US" b="1" dirty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gray">
          <a:xfrm>
            <a:off x="3857620" y="1714488"/>
            <a:ext cx="4860000" cy="10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 algn="ctr">
            <a:solidFill>
              <a:schemeClr val="accent2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Schoolbook" pitchFamily="18" charset="0"/>
              </a:rPr>
              <a:t>ПРИСУДОК</a:t>
            </a:r>
            <a:endParaRPr lang="en-US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gray">
          <a:xfrm>
            <a:off x="3857620" y="2928934"/>
            <a:ext cx="4860000" cy="10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 algn="ctr">
            <a:solidFill>
              <a:schemeClr val="accent2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Schoolbook" pitchFamily="18" charset="0"/>
              </a:rPr>
              <a:t>ОЗНАЧЕННЯ</a:t>
            </a:r>
            <a:endParaRPr lang="en-US" b="1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gray">
          <a:xfrm>
            <a:off x="3786182" y="4143380"/>
            <a:ext cx="4860000" cy="10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 algn="ctr">
            <a:solidFill>
              <a:schemeClr val="accent2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Schoolbook" pitchFamily="18" charset="0"/>
              </a:rPr>
              <a:t>ДОДАТОК</a:t>
            </a:r>
            <a:endParaRPr lang="en-US" b="1" dirty="0">
              <a:solidFill>
                <a:srgbClr val="9966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gray">
          <a:xfrm>
            <a:off x="3857620" y="5357826"/>
            <a:ext cx="4860000" cy="108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 algn="ctr">
            <a:solidFill>
              <a:schemeClr val="accent2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Schoolbook" pitchFamily="18" charset="0"/>
              </a:rPr>
              <a:t>ОБСТАВИНА</a:t>
            </a:r>
            <a:endParaRPr lang="en-US" b="1" dirty="0">
              <a:solidFill>
                <a:srgbClr val="80008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928688" y="2143125"/>
            <a:ext cx="4929187" cy="2144713"/>
          </a:xfrm>
          <a:prstGeom prst="wedgeRoundRectCallout">
            <a:avLst>
              <a:gd name="adj1" fmla="val 37452"/>
              <a:gd name="adj2" fmla="val -96807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uk-UA" sz="2000" b="1" dirty="0">
                <a:solidFill>
                  <a:srgbClr val="000000"/>
                </a:solidFill>
                <a:latin typeface="Century Schoolbook" pitchFamily="18" charset="0"/>
                <a:ea typeface="Times New Roman" pitchFamily="18" charset="0"/>
                <a:cs typeface="Arial" charset="0"/>
              </a:rPr>
              <a:t>Підмет </a:t>
            </a:r>
            <a:r>
              <a:rPr lang="uk-UA" sz="2000" dirty="0">
                <a:solidFill>
                  <a:srgbClr val="000000"/>
                </a:solidFill>
                <a:latin typeface="Century Schoolbook" pitchFamily="18" charset="0"/>
                <a:ea typeface="Times New Roman" pitchFamily="18" charset="0"/>
                <a:cs typeface="Arial" charset="0"/>
              </a:rPr>
              <a:t>- головний граматично незалежний член двоскладного речення, що означає предмет (чи особу), про який говориться у реченні, і відповідає на питання </a:t>
            </a:r>
            <a:r>
              <a:rPr lang="uk-UA" sz="2000" b="1" i="1" dirty="0">
                <a:solidFill>
                  <a:srgbClr val="0070C0"/>
                </a:solidFill>
                <a:latin typeface="Century Schoolbook" pitchFamily="18" charset="0"/>
                <a:ea typeface="Times New Roman" pitchFamily="18" charset="0"/>
                <a:cs typeface="Arial" charset="0"/>
              </a:rPr>
              <a:t>хто? що?</a:t>
            </a:r>
            <a:endParaRPr lang="ru-RU" sz="2000" b="1" dirty="0">
              <a:solidFill>
                <a:srgbClr val="0070C0"/>
              </a:solidFill>
              <a:latin typeface="Century Schoolbook" pitchFamily="18" charset="0"/>
              <a:ea typeface="Times New Roman" pitchFamily="18" charset="0"/>
              <a:cs typeface="Arial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428625" y="3643313"/>
            <a:ext cx="4572000" cy="2825750"/>
          </a:xfrm>
          <a:prstGeom prst="wedgeRoundRectCallout">
            <a:avLst>
              <a:gd name="adj1" fmla="val 52338"/>
              <a:gd name="adj2" fmla="val -100556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uk-UA" sz="2000" b="1" dirty="0">
                <a:latin typeface="Century Schoolbook" pitchFamily="18" charset="0"/>
              </a:rPr>
              <a:t>Присудок </a:t>
            </a:r>
            <a:r>
              <a:rPr lang="uk-UA" sz="2000" dirty="0">
                <a:latin typeface="Century Schoolbook" pitchFamily="18" charset="0"/>
              </a:rPr>
              <a:t>- головний член двоскладного речення, який характеризує підмет за дією чи ознакою. Присудок відповідає на питання </a:t>
            </a:r>
            <a:r>
              <a:rPr lang="uk-UA" sz="2000" b="1" i="1" dirty="0">
                <a:solidFill>
                  <a:srgbClr val="0070C0"/>
                </a:solidFill>
                <a:latin typeface="Century Schoolbook" pitchFamily="18" charset="0"/>
              </a:rPr>
              <a:t>що робить</a:t>
            </a:r>
            <a:r>
              <a:rPr lang="uk-UA" sz="2000" b="1" dirty="0">
                <a:solidFill>
                  <a:srgbClr val="0070C0"/>
                </a:solidFill>
                <a:latin typeface="Century Schoolbook" pitchFamily="18" charset="0"/>
              </a:rPr>
              <a:t> (підмет</a:t>
            </a:r>
            <a:r>
              <a:rPr lang="uk-UA" sz="2000" b="1" i="1" dirty="0">
                <a:solidFill>
                  <a:srgbClr val="0070C0"/>
                </a:solidFill>
                <a:latin typeface="Century Schoolbook" pitchFamily="18" charset="0"/>
              </a:rPr>
              <a:t>)? що з ним робиться? який він є? що він таке? хто він такий?</a:t>
            </a:r>
            <a:endParaRPr lang="ru-RU" sz="2000" b="1" dirty="0">
              <a:solidFill>
                <a:srgbClr val="0070C0"/>
              </a:solidFill>
              <a:latin typeface="Century Schoolbook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14313" y="357188"/>
            <a:ext cx="4572000" cy="2144712"/>
          </a:xfrm>
          <a:prstGeom prst="wedgeRoundRectCallout">
            <a:avLst>
              <a:gd name="adj1" fmla="val 42462"/>
              <a:gd name="adj2" fmla="val 95725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uk-UA" sz="2000" b="1" dirty="0">
                <a:latin typeface="Century Schoolbook" pitchFamily="18" charset="0"/>
              </a:rPr>
              <a:t>Означення </a:t>
            </a:r>
            <a:r>
              <a:rPr lang="uk-UA" sz="2000" dirty="0">
                <a:latin typeface="Century Schoolbook" pitchFamily="18" charset="0"/>
              </a:rPr>
              <a:t>- це другорядний член речення, який вказує на різні ознаки предмета і відповідає на питання </a:t>
            </a:r>
            <a:r>
              <a:rPr lang="uk-UA" sz="2000" b="1" i="1" dirty="0">
                <a:solidFill>
                  <a:srgbClr val="0070C0"/>
                </a:solidFill>
                <a:latin typeface="Century Schoolbook" pitchFamily="18" charset="0"/>
              </a:rPr>
              <a:t>який? чий? котрий? скількох? скількома? на скількох?</a:t>
            </a:r>
            <a:r>
              <a:rPr lang="uk-UA" sz="2000" b="1" dirty="0">
                <a:solidFill>
                  <a:srgbClr val="0070C0"/>
                </a:solidFill>
                <a:latin typeface="Century Schoolbook" pitchFamily="18" charset="0"/>
              </a:rPr>
              <a:t> </a:t>
            </a:r>
            <a:endParaRPr lang="ru-RU" sz="2000" b="1" dirty="0">
              <a:solidFill>
                <a:srgbClr val="0070C0"/>
              </a:solidFill>
              <a:latin typeface="Century Schoolbook" pitchFamily="18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3500438" y="714375"/>
            <a:ext cx="4572000" cy="1463675"/>
          </a:xfrm>
          <a:prstGeom prst="wedgeRoundRectCallout">
            <a:avLst>
              <a:gd name="adj1" fmla="val -26427"/>
              <a:gd name="adj2" fmla="val 226338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uk-UA" sz="2000" b="1" dirty="0">
                <a:latin typeface="Century Schoolbook" pitchFamily="18" charset="0"/>
              </a:rPr>
              <a:t>Додаток </a:t>
            </a:r>
            <a:r>
              <a:rPr lang="uk-UA" sz="2000" dirty="0">
                <a:latin typeface="Century Schoolbook" pitchFamily="18" charset="0"/>
              </a:rPr>
              <a:t>- це другорядний член речення, що означає предмет і відповідає на питання непрямих відмінків (</a:t>
            </a:r>
            <a:r>
              <a:rPr lang="uk-UA" sz="2000" b="1" i="1" dirty="0">
                <a:solidFill>
                  <a:srgbClr val="0070C0"/>
                </a:solidFill>
                <a:latin typeface="Century Schoolbook" pitchFamily="18" charset="0"/>
              </a:rPr>
              <a:t>Я збираю </a:t>
            </a:r>
            <a:r>
              <a:rPr lang="uk-UA" sz="2000" b="1" i="1" u="dashHeavy" dirty="0">
                <a:solidFill>
                  <a:srgbClr val="0070C0"/>
                </a:solidFill>
                <a:latin typeface="Century Schoolbook" pitchFamily="18" charset="0"/>
              </a:rPr>
              <a:t>гриби</a:t>
            </a:r>
            <a:r>
              <a:rPr lang="uk-UA" sz="2000" dirty="0">
                <a:latin typeface="Century Schoolbook" pitchFamily="18" charset="0"/>
              </a:rPr>
              <a:t>).</a:t>
            </a:r>
            <a:endParaRPr lang="ru-RU" sz="2000" dirty="0">
              <a:latin typeface="Century Schoolbook" pitchFamily="18" charset="0"/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3643313" y="2928938"/>
            <a:ext cx="4572000" cy="1463675"/>
          </a:xfrm>
          <a:prstGeom prst="wedgeRoundRectCallout">
            <a:avLst>
              <a:gd name="adj1" fmla="val -26180"/>
              <a:gd name="adj2" fmla="val 154638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uk-UA" sz="2000" b="1" dirty="0">
                <a:latin typeface="Century Schoolbook" pitchFamily="18" charset="0"/>
              </a:rPr>
              <a:t>Обставина </a:t>
            </a:r>
            <a:r>
              <a:rPr lang="uk-UA" sz="2000" dirty="0">
                <a:latin typeface="Century Schoolbook" pitchFamily="18" charset="0"/>
              </a:rPr>
              <a:t>- другорядний член речення, який вказує на місце, час, мету, спосіб дії, причину, умову дії.</a:t>
            </a:r>
            <a:endParaRPr lang="ru-RU" sz="2000" dirty="0">
              <a:latin typeface="Century Schoolbook" pitchFamily="18" charset="0"/>
            </a:endParaRPr>
          </a:p>
        </p:txBody>
      </p:sp>
      <p:pic>
        <p:nvPicPr>
          <p:cNvPr id="18" name="Picture 3" descr="E:\портфоліо\картинки\ar27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572528" y="6143644"/>
            <a:ext cx="428626" cy="4286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085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4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45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45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4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4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Будова простого </a:t>
            </a:r>
            <a:r>
              <a:rPr lang="ru-RU" b="1" dirty="0" err="1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речення</a:t>
            </a:r>
            <a:endParaRPr lang="ru-RU" b="1" dirty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6442325"/>
              </p:ext>
            </p:extLst>
          </p:nvPr>
        </p:nvGraphicFramePr>
        <p:xfrm>
          <a:off x="395536" y="1340769"/>
          <a:ext cx="6391042" cy="498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трелка вниз 6"/>
          <p:cNvSpPr/>
          <p:nvPr/>
        </p:nvSpPr>
        <p:spPr>
          <a:xfrm>
            <a:off x="3389444" y="2714624"/>
            <a:ext cx="428625" cy="57150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3389444" y="4423768"/>
            <a:ext cx="500062" cy="642938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6607969" y="1435254"/>
            <a:ext cx="357188" cy="1500187"/>
          </a:xfrm>
          <a:prstGeom prst="rightBrace">
            <a:avLst>
              <a:gd name="adj1" fmla="val 8333"/>
              <a:gd name="adj2" fmla="val 50859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6678340" y="3066455"/>
            <a:ext cx="357188" cy="1357313"/>
          </a:xfrm>
          <a:prstGeom prst="rightBrace">
            <a:avLst>
              <a:gd name="adj1" fmla="val 8333"/>
              <a:gd name="adj2" fmla="val 50949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6678340" y="4643438"/>
            <a:ext cx="500062" cy="157162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72250" y="2000250"/>
            <a:ext cx="242887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bg1"/>
                </a:solidFill>
                <a:latin typeface="+mn-lt"/>
              </a:rPr>
              <a:t>Речення</a:t>
            </a:r>
            <a:endParaRPr lang="ru-RU" b="1" dirty="0">
              <a:solidFill>
                <a:schemeClr val="bg1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+mn-lt"/>
              </a:rPr>
              <a:t>просте</a:t>
            </a:r>
            <a:r>
              <a:rPr lang="ru-RU" b="1" dirty="0">
                <a:solidFill>
                  <a:srgbClr val="FF0000"/>
                </a:solidFill>
                <a:latin typeface="+mn-lt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непоширене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6563" y="3500438"/>
            <a:ext cx="214312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bg1"/>
                </a:solidFill>
                <a:latin typeface="+mn-lt"/>
              </a:rPr>
              <a:t>Речення</a:t>
            </a:r>
            <a:r>
              <a:rPr lang="ru-RU" b="1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FF0000"/>
                </a:solidFill>
                <a:latin typeface="+mn-lt"/>
              </a:rPr>
              <a:t>просте</a:t>
            </a:r>
            <a:r>
              <a:rPr lang="ru-RU" b="1" dirty="0">
                <a:solidFill>
                  <a:srgbClr val="FF0000"/>
                </a:solidFill>
                <a:latin typeface="+mn-lt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accent4">
                    <a:lumMod val="75000"/>
                  </a:schemeClr>
                </a:solidFill>
                <a:latin typeface="+mn-lt"/>
              </a:rPr>
              <a:t>поширене</a:t>
            </a:r>
            <a:endParaRPr lang="ru-RU" b="1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5125" y="4929188"/>
            <a:ext cx="2428875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bg1"/>
                </a:solidFill>
                <a:latin typeface="+mn-lt"/>
              </a:rPr>
              <a:t>Речення</a:t>
            </a:r>
            <a:endParaRPr lang="ru-RU" b="1" dirty="0">
              <a:solidFill>
                <a:schemeClr val="bg1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FF0000"/>
                </a:solidFill>
                <a:latin typeface="+mn-lt"/>
              </a:rPr>
              <a:t>просте</a:t>
            </a:r>
            <a:r>
              <a:rPr lang="ru-RU" b="1" dirty="0">
                <a:latin typeface="+mn-lt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accent4">
                    <a:lumMod val="75000"/>
                  </a:schemeClr>
                </a:solidFill>
                <a:latin typeface="+mn-lt"/>
              </a:rPr>
              <a:t>поширене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,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ускладнене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.</a:t>
            </a:r>
          </a:p>
        </p:txBody>
      </p:sp>
      <p:pic>
        <p:nvPicPr>
          <p:cNvPr id="12" name="Picture 3" descr="E:\портфоліо\картинки\ar27.gif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572528" y="6143644"/>
            <a:ext cx="428626" cy="4286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7077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85750" y="142875"/>
            <a:ext cx="8572500" cy="928688"/>
          </a:xfrm>
          <a:prstGeom prst="round2Diag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Складним називається речення, яке складається з двох або кількох простих речень, об’єднаних в одне ціле за змістом і граматично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gray">
          <a:xfrm>
            <a:off x="357188" y="642938"/>
            <a:ext cx="500062" cy="357187"/>
          </a:xfrm>
          <a:prstGeom prst="downArrow">
            <a:avLst>
              <a:gd name="adj1" fmla="val 67093"/>
              <a:gd name="adj2" fmla="val 64051"/>
            </a:avLst>
          </a:prstGeom>
          <a:ln>
            <a:solidFill>
              <a:srgbClr val="7030A0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20" y="142852"/>
            <a:ext cx="8572560" cy="928694"/>
          </a:xfrm>
          <a:prstGeom prst="round2DiagRect">
            <a:avLst/>
          </a:prstGeom>
          <a:ln w="38100">
            <a:solidFill>
              <a:srgbClr val="66FF33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Складне</a:t>
            </a:r>
            <a:r>
              <a:rPr lang="uk-UA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речення…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84877" y="2381029"/>
            <a:ext cx="3214687" cy="500063"/>
          </a:xfrm>
          <a:prstGeom prst="round2DiagRect">
            <a:avLst/>
          </a:prstGeom>
          <a:ln w="38100">
            <a:solidFill>
              <a:srgbClr val="66FF33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сполучникове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467544" y="3793204"/>
            <a:ext cx="3384376" cy="2615634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Частини складного речення пов’язані між собою за змістом, </a:t>
            </a:r>
            <a:r>
              <a:rPr lang="uk-UA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з’єднутються</a:t>
            </a:r>
            <a:r>
              <a:rPr lang="uk-UA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одне ціле інтонаційно і сполучниками 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1619672" y="1196752"/>
            <a:ext cx="2736304" cy="1078408"/>
          </a:xfrm>
          <a:prstGeom prst="line">
            <a:avLst/>
          </a:prstGeom>
          <a:ln w="38100">
            <a:solidFill>
              <a:srgbClr val="66FF3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с двумя скругленными противолежащими углами 5"/>
          <p:cNvSpPr/>
          <p:nvPr/>
        </p:nvSpPr>
        <p:spPr bwMode="auto">
          <a:xfrm>
            <a:off x="4880024" y="2381029"/>
            <a:ext cx="3929062" cy="571500"/>
          </a:xfrm>
          <a:prstGeom prst="round2DiagRect">
            <a:avLst/>
          </a:prstGeom>
          <a:ln w="38100">
            <a:solidFill>
              <a:srgbClr val="66FF33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безсполучникове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4572000" y="1196752"/>
            <a:ext cx="2451915" cy="1078408"/>
          </a:xfrm>
          <a:prstGeom prst="line">
            <a:avLst/>
          </a:prstGeom>
          <a:ln w="38100">
            <a:solidFill>
              <a:srgbClr val="66FF3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1547665" y="2952529"/>
            <a:ext cx="576063" cy="840675"/>
          </a:xfrm>
          <a:prstGeom prst="line">
            <a:avLst/>
          </a:prstGeom>
          <a:ln w="38100">
            <a:solidFill>
              <a:srgbClr val="66FF3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588224" y="2996952"/>
            <a:ext cx="720080" cy="948613"/>
          </a:xfrm>
          <a:prstGeom prst="line">
            <a:avLst/>
          </a:prstGeom>
          <a:ln w="38100">
            <a:solidFill>
              <a:srgbClr val="66FF3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с двумя скругленными противолежащими углами 38"/>
          <p:cNvSpPr/>
          <p:nvPr/>
        </p:nvSpPr>
        <p:spPr>
          <a:xfrm>
            <a:off x="5292081" y="3945565"/>
            <a:ext cx="3294738" cy="2384160"/>
          </a:xfrm>
          <a:prstGeom prst="round2DiagRect">
            <a:avLst/>
          </a:prstGeom>
          <a:ln w="38100">
            <a:solidFill>
              <a:srgbClr val="66FF33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b="1" spc="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складного </a:t>
            </a:r>
            <a:r>
              <a:rPr lang="ru-RU" b="1" spc="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речення</a:t>
            </a:r>
            <a:r>
              <a:rPr lang="ru-RU" b="1" spc="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пов’язані</a:t>
            </a:r>
            <a:r>
              <a:rPr lang="ru-RU" b="1" spc="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b="1" spc="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собою за </a:t>
            </a:r>
            <a:r>
              <a:rPr lang="ru-RU" b="1" spc="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змістом</a:t>
            </a:r>
            <a:r>
              <a:rPr lang="ru-RU" b="1" spc="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spc="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з’єднутються</a:t>
            </a:r>
            <a:r>
              <a:rPr lang="ru-RU" b="1" spc="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одне ціле  </a:t>
            </a:r>
            <a:r>
              <a:rPr lang="ru-RU" b="1" spc="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b="1" spc="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інтонацією</a:t>
            </a:r>
            <a:r>
              <a:rPr lang="ru-RU" b="1" spc="20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58" name="Picture 3" descr="E:\портфоліо\картинки\ar27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572528" y="6143644"/>
            <a:ext cx="428626" cy="4286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159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4" grpId="1" animBg="1"/>
      <p:bldP spid="5" grpId="0" animBg="1"/>
      <p:bldP spid="7" grpId="0" animBg="1"/>
      <p:bldP spid="6" grpId="0" animBg="1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Photoshop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260648"/>
            <a:ext cx="3826768" cy="6178698"/>
          </a:xfrm>
        </p:spPr>
        <p:txBody>
          <a:bodyPr/>
          <a:lstStyle/>
          <a:p>
            <a:r>
              <a:rPr lang="uk-UA" sz="4000" b="1" dirty="0" err="1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Фридери́к</a:t>
            </a:r>
            <a:r>
              <a:rPr lang="uk-UA" sz="4000" b="1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Франсуа́</a:t>
            </a:r>
            <a:r>
              <a:rPr lang="uk-UA" sz="4000" b="1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Шопе́н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— </a:t>
            </a:r>
            <a:r>
              <a:rPr lang="ru-RU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найвидатніший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польський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композитор і </a:t>
            </a:r>
            <a:r>
              <a:rPr lang="ru-RU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піаніст</a:t>
            </a:r>
            <a:b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1810-17 </a:t>
            </a:r>
            <a:r>
              <a:rPr lang="ru-RU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жовтня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1849)</a:t>
            </a:r>
            <a:b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Файл:Eugène Ferdinand Victor Delacroix 04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46" y="260648"/>
            <a:ext cx="4588486" cy="6336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Photoshop\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Ф.Шопен - Ноктюрн 20 - Первый снег...- F. Chopin - Nocturne - The first snow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734.128" end="160269.21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5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GoldNigh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GoldNight</Template>
  <TotalTime>319</TotalTime>
  <Words>800</Words>
  <Application>Microsoft Office PowerPoint</Application>
  <PresentationFormat>Экран (4:3)</PresentationFormat>
  <Paragraphs>158</Paragraphs>
  <Slides>21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Bookman Old Style</vt:lpstr>
      <vt:lpstr>Calibri</vt:lpstr>
      <vt:lpstr>Century Schoolbook</vt:lpstr>
      <vt:lpstr>Monotype Corsiva</vt:lpstr>
      <vt:lpstr>Times New Roman</vt:lpstr>
      <vt:lpstr>Wingdings</vt:lpstr>
      <vt:lpstr>GoldNight</vt:lpstr>
      <vt:lpstr>Культура   мовлення.  Синонімічність   складних і простих  речень </vt:lpstr>
      <vt:lpstr>Щоб впоратися на уроці з завданнями,  ми  маємо :</vt:lpstr>
      <vt:lpstr>Презентация PowerPoint</vt:lpstr>
      <vt:lpstr>Презентация PowerPoint</vt:lpstr>
      <vt:lpstr>Презентация PowerPoint</vt:lpstr>
      <vt:lpstr>Будова простого речення</vt:lpstr>
      <vt:lpstr>Презентация PowerPoint</vt:lpstr>
      <vt:lpstr>Фридери́к Франсуа́ Шопе́н  — найвидатніший польський композитор і піаніст (1 березня 1810-17 жовтня 1849) </vt:lpstr>
      <vt:lpstr>Презентация PowerPoint</vt:lpstr>
      <vt:lpstr>Робота з текстом</vt:lpstr>
      <vt:lpstr>Презентация PowerPoint</vt:lpstr>
      <vt:lpstr> Лексична хвилинка   Подумайте і скажіть, як у народі називали грудень?  </vt:lpstr>
      <vt:lpstr>  «Згоден? — Не згоден? — Обґрунтуй!» </vt:lpstr>
      <vt:lpstr>Презентация PowerPoint</vt:lpstr>
      <vt:lpstr>Презентация PowerPoint</vt:lpstr>
      <vt:lpstr>Висновок</vt:lpstr>
      <vt:lpstr>Презентация PowerPoint</vt:lpstr>
      <vt:lpstr>  Висновок   </vt:lpstr>
      <vt:lpstr>Презентация PowerPoint</vt:lpstr>
      <vt:lpstr>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  мовлення.  Синонімічність   складних і простих речень</dc:title>
  <dc:creator>Admin</dc:creator>
  <cp:lastModifiedBy>Максим Адамчук</cp:lastModifiedBy>
  <cp:revision>38</cp:revision>
  <dcterms:created xsi:type="dcterms:W3CDTF">2013-12-01T06:47:08Z</dcterms:created>
  <dcterms:modified xsi:type="dcterms:W3CDTF">2017-03-10T15:25:56Z</dcterms:modified>
</cp:coreProperties>
</file>