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20" r:id="rId2"/>
    <p:sldMasterId id="2147483744" r:id="rId3"/>
    <p:sldMasterId id="2147483756" r:id="rId4"/>
    <p:sldMasterId id="2147483768" r:id="rId5"/>
    <p:sldMasterId id="2147483792" r:id="rId6"/>
    <p:sldMasterId id="2147483804" r:id="rId7"/>
    <p:sldMasterId id="2147483816" r:id="rId8"/>
    <p:sldMasterId id="2147483828" r:id="rId9"/>
    <p:sldMasterId id="2147483840" r:id="rId10"/>
    <p:sldMasterId id="2147483852" r:id="rId11"/>
    <p:sldMasterId id="2147483876" r:id="rId12"/>
  </p:sldMasterIdLst>
  <p:notesMasterIdLst>
    <p:notesMasterId r:id="rId46"/>
  </p:notesMasterIdLst>
  <p:sldIdLst>
    <p:sldId id="296" r:id="rId13"/>
    <p:sldId id="297" r:id="rId14"/>
    <p:sldId id="257" r:id="rId15"/>
    <p:sldId id="258" r:id="rId16"/>
    <p:sldId id="259" r:id="rId17"/>
    <p:sldId id="260" r:id="rId18"/>
    <p:sldId id="261" r:id="rId19"/>
    <p:sldId id="262" r:id="rId20"/>
    <p:sldId id="263" r:id="rId21"/>
    <p:sldId id="264" r:id="rId22"/>
    <p:sldId id="265" r:id="rId23"/>
    <p:sldId id="266" r:id="rId24"/>
    <p:sldId id="267" r:id="rId25"/>
    <p:sldId id="298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301" r:id="rId39"/>
    <p:sldId id="302" r:id="rId40"/>
    <p:sldId id="282" r:id="rId41"/>
    <p:sldId id="281" r:id="rId42"/>
    <p:sldId id="280" r:id="rId43"/>
    <p:sldId id="300" r:id="rId44"/>
    <p:sldId id="283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8098"/>
    <a:srgbClr val="C8AAC2"/>
    <a:srgbClr val="7FB0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4" autoAdjust="0"/>
    <p:restoredTop sz="94660"/>
  </p:normalViewPr>
  <p:slideViewPr>
    <p:cSldViewPr>
      <p:cViewPr varScale="1">
        <p:scale>
          <a:sx n="68" d="100"/>
          <a:sy n="68" d="100"/>
        </p:scale>
        <p:origin x="-11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slide" Target="slides/slide2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42" Type="http://schemas.openxmlformats.org/officeDocument/2006/relationships/slide" Target="slides/slide3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41" Type="http://schemas.openxmlformats.org/officeDocument/2006/relationships/slide" Target="slides/slide2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slide" Target="slides/slide28.xml"/><Relationship Id="rId45" Type="http://schemas.openxmlformats.org/officeDocument/2006/relationships/slide" Target="slides/slide33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49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4" Type="http://schemas.openxmlformats.org/officeDocument/2006/relationships/slide" Target="slides/slide3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slide" Target="slides/slide31.xml"/><Relationship Id="rId48" Type="http://schemas.openxmlformats.org/officeDocument/2006/relationships/viewProps" Target="viewProps.xml"/><Relationship Id="rId8" Type="http://schemas.openxmlformats.org/officeDocument/2006/relationships/slideMaster" Target="slideMasters/slideMaster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41A07B1-548F-4C91-B0AE-F56D85D01879}" type="doc">
      <dgm:prSet loTypeId="urn:microsoft.com/office/officeart/2005/8/layout/vList6" loCatId="list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B72D6309-795A-48EC-A44D-2DCA1EC245F7}">
      <dgm:prSet phldrT="[Текст]"/>
      <dgm:spPr/>
      <dgm:t>
        <a:bodyPr/>
        <a:lstStyle/>
        <a:p>
          <a:r>
            <a:rPr lang="uk-UA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 кількістю значень 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6992621-46EC-4788-AAFD-D63CE73B4102}" type="parTrans" cxnId="{0D646C80-2D68-46EB-A4FD-8066559F9D48}">
      <dgm:prSet/>
      <dgm:spPr/>
      <dgm:t>
        <a:bodyPr/>
        <a:lstStyle/>
        <a:p>
          <a:endParaRPr lang="ru-RU"/>
        </a:p>
      </dgm:t>
    </dgm:pt>
    <dgm:pt modelId="{E78D10DD-2702-4693-AACD-05BCAC366204}" type="sibTrans" cxnId="{0D646C80-2D68-46EB-A4FD-8066559F9D48}">
      <dgm:prSet/>
      <dgm:spPr/>
      <dgm:t>
        <a:bodyPr/>
        <a:lstStyle/>
        <a:p>
          <a:endParaRPr lang="ru-RU"/>
        </a:p>
      </dgm:t>
    </dgm:pt>
    <dgm:pt modelId="{02D785F9-C1F8-4536-BE1F-CF2F6C4ABB8F}">
      <dgm:prSet phldrT="[Текст]" custT="1"/>
      <dgm:spPr/>
      <dgm:t>
        <a:bodyPr/>
        <a:lstStyle/>
        <a:p>
          <a:r>
            <a:rPr lang="uk-UA" sz="2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Однозначні</a:t>
          </a:r>
          <a:r>
            <a:rPr lang="uk-UA" sz="28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 </a:t>
          </a:r>
          <a:endParaRPr lang="ru-RU" sz="2800" b="1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43065961-F6C6-4F84-9FCD-15D38172035F}" type="parTrans" cxnId="{90FBC653-81C9-464E-BF78-86EF36EEA0A0}">
      <dgm:prSet/>
      <dgm:spPr/>
      <dgm:t>
        <a:bodyPr/>
        <a:lstStyle/>
        <a:p>
          <a:endParaRPr lang="ru-RU"/>
        </a:p>
      </dgm:t>
    </dgm:pt>
    <dgm:pt modelId="{1956DA24-3CE5-4CA4-900B-58657CE925DE}" type="sibTrans" cxnId="{90FBC653-81C9-464E-BF78-86EF36EEA0A0}">
      <dgm:prSet/>
      <dgm:spPr/>
      <dgm:t>
        <a:bodyPr/>
        <a:lstStyle/>
        <a:p>
          <a:endParaRPr lang="ru-RU"/>
        </a:p>
      </dgm:t>
    </dgm:pt>
    <dgm:pt modelId="{BE5C76DB-1E93-4FBC-83DB-7078FABC0E9D}">
      <dgm:prSet phldrT="[Текст]" custT="1"/>
      <dgm:spPr/>
      <dgm:t>
        <a:bodyPr/>
        <a:lstStyle/>
        <a:p>
          <a:r>
            <a:rPr lang="uk-UA" sz="2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Багатозначні</a:t>
          </a:r>
          <a:r>
            <a:rPr lang="uk-UA" sz="28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 </a:t>
          </a:r>
          <a:endParaRPr lang="ru-RU" sz="2800" b="1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C307AAB4-66AB-42D3-A911-EE5591F2F016}" type="parTrans" cxnId="{DF7829FE-9394-46E4-B5D7-C747323CACA6}">
      <dgm:prSet/>
      <dgm:spPr/>
      <dgm:t>
        <a:bodyPr/>
        <a:lstStyle/>
        <a:p>
          <a:endParaRPr lang="ru-RU"/>
        </a:p>
      </dgm:t>
    </dgm:pt>
    <dgm:pt modelId="{D3D8AFE0-DC3B-4216-8B6B-CA2CE7395CA0}" type="sibTrans" cxnId="{DF7829FE-9394-46E4-B5D7-C747323CACA6}">
      <dgm:prSet/>
      <dgm:spPr/>
      <dgm:t>
        <a:bodyPr/>
        <a:lstStyle/>
        <a:p>
          <a:endParaRPr lang="ru-RU"/>
        </a:p>
      </dgm:t>
    </dgm:pt>
    <dgm:pt modelId="{134FC9B0-28EC-4142-B0BC-99B860E78C3F}">
      <dgm:prSet phldrT="[Текст]"/>
      <dgm:spPr/>
      <dgm:t>
        <a:bodyPr/>
        <a:lstStyle/>
        <a:p>
          <a:r>
            <a:rPr lang="uk-UA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 характером значень</a:t>
          </a:r>
          <a:endParaRPr lang="ru-RU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F9D362F-5578-41E1-B5D8-7ADF2978AA43}" type="parTrans" cxnId="{7668672E-EE24-41EA-ADC5-D179A528B46B}">
      <dgm:prSet/>
      <dgm:spPr/>
      <dgm:t>
        <a:bodyPr/>
        <a:lstStyle/>
        <a:p>
          <a:endParaRPr lang="ru-RU"/>
        </a:p>
      </dgm:t>
    </dgm:pt>
    <dgm:pt modelId="{DBBC987A-3251-4D44-8F37-15F179F934AD}" type="sibTrans" cxnId="{7668672E-EE24-41EA-ADC5-D179A528B46B}">
      <dgm:prSet/>
      <dgm:spPr/>
      <dgm:t>
        <a:bodyPr/>
        <a:lstStyle/>
        <a:p>
          <a:endParaRPr lang="ru-RU"/>
        </a:p>
      </dgm:t>
    </dgm:pt>
    <dgm:pt modelId="{7D4FF0D1-3CDF-4FB6-A121-F24947D6F861}">
      <dgm:prSet phldrT="[Текст]" custT="1"/>
      <dgm:spPr/>
      <dgm:t>
        <a:bodyPr/>
        <a:lstStyle/>
        <a:p>
          <a:r>
            <a:rPr lang="uk-UA" sz="18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З прямим значенням </a:t>
          </a:r>
          <a:endParaRPr lang="ru-RU" sz="1800" b="1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CAA860E3-5709-40CE-B372-7DBA5F926818}" type="parTrans" cxnId="{EBBE1457-DFBA-42F3-B399-EF0198088DD4}">
      <dgm:prSet/>
      <dgm:spPr/>
      <dgm:t>
        <a:bodyPr/>
        <a:lstStyle/>
        <a:p>
          <a:endParaRPr lang="ru-RU"/>
        </a:p>
      </dgm:t>
    </dgm:pt>
    <dgm:pt modelId="{776BBAEB-7E70-4C4E-A6BC-8F34482278CC}" type="sibTrans" cxnId="{EBBE1457-DFBA-42F3-B399-EF0198088DD4}">
      <dgm:prSet/>
      <dgm:spPr/>
      <dgm:t>
        <a:bodyPr/>
        <a:lstStyle/>
        <a:p>
          <a:endParaRPr lang="ru-RU"/>
        </a:p>
      </dgm:t>
    </dgm:pt>
    <dgm:pt modelId="{45EF6FC9-7348-439B-9235-1EDBB5D37635}">
      <dgm:prSet phldrT="[Текст]" custT="1"/>
      <dgm:spPr/>
      <dgm:t>
        <a:bodyPr/>
        <a:lstStyle/>
        <a:p>
          <a:r>
            <a:rPr lang="uk-UA" sz="18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З переносним</a:t>
          </a:r>
          <a:endParaRPr lang="ru-RU" sz="1800" b="1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B8C3DC76-D6BC-4E90-8A2B-10AF8965F43B}" type="parTrans" cxnId="{5E1581FD-DAA2-4817-BBEA-32AA24B80568}">
      <dgm:prSet/>
      <dgm:spPr/>
      <dgm:t>
        <a:bodyPr/>
        <a:lstStyle/>
        <a:p>
          <a:endParaRPr lang="ru-RU"/>
        </a:p>
      </dgm:t>
    </dgm:pt>
    <dgm:pt modelId="{30C394BE-9228-4F2B-944A-9C2D60D3A0C6}" type="sibTrans" cxnId="{5E1581FD-DAA2-4817-BBEA-32AA24B80568}">
      <dgm:prSet/>
      <dgm:spPr/>
      <dgm:t>
        <a:bodyPr/>
        <a:lstStyle/>
        <a:p>
          <a:endParaRPr lang="ru-RU"/>
        </a:p>
      </dgm:t>
    </dgm:pt>
    <dgm:pt modelId="{23E453CE-18D8-4880-B246-3FD2A4C5B267}" type="pres">
      <dgm:prSet presAssocID="{E41A07B1-548F-4C91-B0AE-F56D85D01879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DB3F92E-1269-444D-B994-DE0FAB3E3344}" type="pres">
      <dgm:prSet presAssocID="{B72D6309-795A-48EC-A44D-2DCA1EC245F7}" presName="linNode" presStyleCnt="0"/>
      <dgm:spPr/>
    </dgm:pt>
    <dgm:pt modelId="{4C69986A-1E1D-4B70-8333-70CAECAD769B}" type="pres">
      <dgm:prSet presAssocID="{B72D6309-795A-48EC-A44D-2DCA1EC245F7}" presName="parentShp" presStyleLbl="node1" presStyleIdx="0" presStyleCnt="2" custScaleX="79947" custScaleY="275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34129B-2FA6-4699-A189-810052979C53}" type="pres">
      <dgm:prSet presAssocID="{B72D6309-795A-48EC-A44D-2DCA1EC245F7}" presName="childShp" presStyleLbl="bgAccFollowNode1" presStyleIdx="0" presStyleCnt="2" custScaleX="58467" custScaleY="27521" custLinFactNeighborY="13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2CEDBF-CB3C-45EE-94A7-4E15EACD95D7}" type="pres">
      <dgm:prSet presAssocID="{E78D10DD-2702-4693-AACD-05BCAC366204}" presName="spacing" presStyleCnt="0"/>
      <dgm:spPr/>
    </dgm:pt>
    <dgm:pt modelId="{5872B5D1-FB52-4BD4-A9FE-06967122BAEE}" type="pres">
      <dgm:prSet presAssocID="{134FC9B0-28EC-4142-B0BC-99B860E78C3F}" presName="linNode" presStyleCnt="0"/>
      <dgm:spPr/>
    </dgm:pt>
    <dgm:pt modelId="{BF0002D0-6F2B-4476-AD3D-8289009683AC}" type="pres">
      <dgm:prSet presAssocID="{134FC9B0-28EC-4142-B0BC-99B860E78C3F}" presName="parentShp" presStyleLbl="node1" presStyleIdx="1" presStyleCnt="2" custScaleX="79947" custScaleY="275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6EA11A-BC09-43A0-91B9-578155D3E93E}" type="pres">
      <dgm:prSet presAssocID="{134FC9B0-28EC-4142-B0BC-99B860E78C3F}" presName="childShp" presStyleLbl="bgAccFollowNode1" presStyleIdx="1" presStyleCnt="2" custScaleX="58467" custScaleY="275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0FBC653-81C9-464E-BF78-86EF36EEA0A0}" srcId="{B72D6309-795A-48EC-A44D-2DCA1EC245F7}" destId="{02D785F9-C1F8-4536-BE1F-CF2F6C4ABB8F}" srcOrd="0" destOrd="0" parTransId="{43065961-F6C6-4F84-9FCD-15D38172035F}" sibTransId="{1956DA24-3CE5-4CA4-900B-58657CE925DE}"/>
    <dgm:cxn modelId="{EBBE1457-DFBA-42F3-B399-EF0198088DD4}" srcId="{134FC9B0-28EC-4142-B0BC-99B860E78C3F}" destId="{7D4FF0D1-3CDF-4FB6-A121-F24947D6F861}" srcOrd="0" destOrd="0" parTransId="{CAA860E3-5709-40CE-B372-7DBA5F926818}" sibTransId="{776BBAEB-7E70-4C4E-A6BC-8F34482278CC}"/>
    <dgm:cxn modelId="{5E1581FD-DAA2-4817-BBEA-32AA24B80568}" srcId="{134FC9B0-28EC-4142-B0BC-99B860E78C3F}" destId="{45EF6FC9-7348-439B-9235-1EDBB5D37635}" srcOrd="1" destOrd="0" parTransId="{B8C3DC76-D6BC-4E90-8A2B-10AF8965F43B}" sibTransId="{30C394BE-9228-4F2B-944A-9C2D60D3A0C6}"/>
    <dgm:cxn modelId="{C1E855CC-62C4-48AE-8319-54684AD1B12C}" type="presOf" srcId="{B72D6309-795A-48EC-A44D-2DCA1EC245F7}" destId="{4C69986A-1E1D-4B70-8333-70CAECAD769B}" srcOrd="0" destOrd="0" presId="urn:microsoft.com/office/officeart/2005/8/layout/vList6"/>
    <dgm:cxn modelId="{0F7DAAC6-8FA8-4BEB-91A7-1BDD4596F29A}" type="presOf" srcId="{7D4FF0D1-3CDF-4FB6-A121-F24947D6F861}" destId="{BC6EA11A-BC09-43A0-91B9-578155D3E93E}" srcOrd="0" destOrd="0" presId="urn:microsoft.com/office/officeart/2005/8/layout/vList6"/>
    <dgm:cxn modelId="{4023898F-98A0-495A-BF58-05D344680B98}" type="presOf" srcId="{45EF6FC9-7348-439B-9235-1EDBB5D37635}" destId="{BC6EA11A-BC09-43A0-91B9-578155D3E93E}" srcOrd="0" destOrd="1" presId="urn:microsoft.com/office/officeart/2005/8/layout/vList6"/>
    <dgm:cxn modelId="{EB99669B-9CF3-42C8-8A48-3F4391EE470F}" type="presOf" srcId="{BE5C76DB-1E93-4FBC-83DB-7078FABC0E9D}" destId="{1A34129B-2FA6-4699-A189-810052979C53}" srcOrd="0" destOrd="1" presId="urn:microsoft.com/office/officeart/2005/8/layout/vList6"/>
    <dgm:cxn modelId="{4F0476ED-14EC-4C59-B293-62441EFF92D5}" type="presOf" srcId="{02D785F9-C1F8-4536-BE1F-CF2F6C4ABB8F}" destId="{1A34129B-2FA6-4699-A189-810052979C53}" srcOrd="0" destOrd="0" presId="urn:microsoft.com/office/officeart/2005/8/layout/vList6"/>
    <dgm:cxn modelId="{15F5BC66-A621-45E0-A865-732C1E2BB2BB}" type="presOf" srcId="{134FC9B0-28EC-4142-B0BC-99B860E78C3F}" destId="{BF0002D0-6F2B-4476-AD3D-8289009683AC}" srcOrd="0" destOrd="0" presId="urn:microsoft.com/office/officeart/2005/8/layout/vList6"/>
    <dgm:cxn modelId="{7668672E-EE24-41EA-ADC5-D179A528B46B}" srcId="{E41A07B1-548F-4C91-B0AE-F56D85D01879}" destId="{134FC9B0-28EC-4142-B0BC-99B860E78C3F}" srcOrd="1" destOrd="0" parTransId="{EF9D362F-5578-41E1-B5D8-7ADF2978AA43}" sibTransId="{DBBC987A-3251-4D44-8F37-15F179F934AD}"/>
    <dgm:cxn modelId="{68BD6C8C-2A85-483F-A849-6628F037A8BA}" type="presOf" srcId="{E41A07B1-548F-4C91-B0AE-F56D85D01879}" destId="{23E453CE-18D8-4880-B246-3FD2A4C5B267}" srcOrd="0" destOrd="0" presId="urn:microsoft.com/office/officeart/2005/8/layout/vList6"/>
    <dgm:cxn modelId="{DF7829FE-9394-46E4-B5D7-C747323CACA6}" srcId="{B72D6309-795A-48EC-A44D-2DCA1EC245F7}" destId="{BE5C76DB-1E93-4FBC-83DB-7078FABC0E9D}" srcOrd="1" destOrd="0" parTransId="{C307AAB4-66AB-42D3-A911-EE5591F2F016}" sibTransId="{D3D8AFE0-DC3B-4216-8B6B-CA2CE7395CA0}"/>
    <dgm:cxn modelId="{0D646C80-2D68-46EB-A4FD-8066559F9D48}" srcId="{E41A07B1-548F-4C91-B0AE-F56D85D01879}" destId="{B72D6309-795A-48EC-A44D-2DCA1EC245F7}" srcOrd="0" destOrd="0" parTransId="{56992621-46EC-4788-AAFD-D63CE73B4102}" sibTransId="{E78D10DD-2702-4693-AACD-05BCAC366204}"/>
    <dgm:cxn modelId="{80CFE766-7CC9-4245-9BF0-905CB2CA19E1}" type="presParOf" srcId="{23E453CE-18D8-4880-B246-3FD2A4C5B267}" destId="{8DB3F92E-1269-444D-B994-DE0FAB3E3344}" srcOrd="0" destOrd="0" presId="urn:microsoft.com/office/officeart/2005/8/layout/vList6"/>
    <dgm:cxn modelId="{9F426384-3129-498D-B4DA-5C6AC55FDC42}" type="presParOf" srcId="{8DB3F92E-1269-444D-B994-DE0FAB3E3344}" destId="{4C69986A-1E1D-4B70-8333-70CAECAD769B}" srcOrd="0" destOrd="0" presId="urn:microsoft.com/office/officeart/2005/8/layout/vList6"/>
    <dgm:cxn modelId="{A8A5E247-829D-465D-9419-B6790BF38715}" type="presParOf" srcId="{8DB3F92E-1269-444D-B994-DE0FAB3E3344}" destId="{1A34129B-2FA6-4699-A189-810052979C53}" srcOrd="1" destOrd="0" presId="urn:microsoft.com/office/officeart/2005/8/layout/vList6"/>
    <dgm:cxn modelId="{40EB2253-59D1-4BE9-8352-C98ECE3135FE}" type="presParOf" srcId="{23E453CE-18D8-4880-B246-3FD2A4C5B267}" destId="{BA2CEDBF-CB3C-45EE-94A7-4E15EACD95D7}" srcOrd="1" destOrd="0" presId="urn:microsoft.com/office/officeart/2005/8/layout/vList6"/>
    <dgm:cxn modelId="{A5904353-6667-48D4-89A2-272BC545E045}" type="presParOf" srcId="{23E453CE-18D8-4880-B246-3FD2A4C5B267}" destId="{5872B5D1-FB52-4BD4-A9FE-06967122BAEE}" srcOrd="2" destOrd="0" presId="urn:microsoft.com/office/officeart/2005/8/layout/vList6"/>
    <dgm:cxn modelId="{93F5EA5C-3D2D-4767-9C3A-5DE397088DAF}" type="presParOf" srcId="{5872B5D1-FB52-4BD4-A9FE-06967122BAEE}" destId="{BF0002D0-6F2B-4476-AD3D-8289009683AC}" srcOrd="0" destOrd="0" presId="urn:microsoft.com/office/officeart/2005/8/layout/vList6"/>
    <dgm:cxn modelId="{18761673-7D8A-4309-8D5C-069E3551F795}" type="presParOf" srcId="{5872B5D1-FB52-4BD4-A9FE-06967122BAEE}" destId="{BC6EA11A-BC09-43A0-91B9-578155D3E93E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81D3852-7F2D-4810-BFA5-53EF025FE120}" type="doc">
      <dgm:prSet loTypeId="urn:microsoft.com/office/officeart/2005/8/layout/cycle3" loCatId="cycle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2B01FBF5-16C3-4EAF-A085-82C06D560AEE}">
      <dgm:prSet phldrT="[Текст]" custT="1"/>
      <dgm:spPr/>
      <dgm:t>
        <a:bodyPr/>
        <a:lstStyle/>
        <a:p>
          <a:r>
            <a:rPr lang="uk-UA" sz="2000" b="1" dirty="0" smtClean="0"/>
            <a:t>Грецизми</a:t>
          </a:r>
          <a:r>
            <a:rPr lang="uk-UA" sz="2000" dirty="0" smtClean="0"/>
            <a:t>- релігійні поняття, терміни:  </a:t>
          </a:r>
          <a:r>
            <a:rPr lang="uk-UA" sz="2000" i="1" u="sng" dirty="0" smtClean="0"/>
            <a:t>динаміка, ікона, апостол</a:t>
          </a:r>
          <a:endParaRPr lang="ru-RU" sz="2000" i="1" u="sng" dirty="0"/>
        </a:p>
      </dgm:t>
    </dgm:pt>
    <dgm:pt modelId="{A3B62BE6-0CCC-48D1-A238-1E9727187217}" type="parTrans" cxnId="{C8E67219-9528-4779-A4D4-EB636DB2C9F2}">
      <dgm:prSet/>
      <dgm:spPr/>
      <dgm:t>
        <a:bodyPr/>
        <a:lstStyle/>
        <a:p>
          <a:endParaRPr lang="ru-RU"/>
        </a:p>
      </dgm:t>
    </dgm:pt>
    <dgm:pt modelId="{AEA74263-CF14-4D25-A23D-6F966A438274}" type="sibTrans" cxnId="{C8E67219-9528-4779-A4D4-EB636DB2C9F2}">
      <dgm:prSet/>
      <dgm:spPr/>
      <dgm:t>
        <a:bodyPr/>
        <a:lstStyle/>
        <a:p>
          <a:endParaRPr lang="ru-RU"/>
        </a:p>
      </dgm:t>
    </dgm:pt>
    <dgm:pt modelId="{EE29BC6A-9552-434E-AB63-76BE45DB20B2}">
      <dgm:prSet phldrT="[Текст]" custT="1"/>
      <dgm:spPr/>
      <dgm:t>
        <a:bodyPr/>
        <a:lstStyle/>
        <a:p>
          <a:r>
            <a:rPr lang="uk-UA" sz="2000" b="1" dirty="0" smtClean="0"/>
            <a:t>З німецької мови- </a:t>
          </a:r>
          <a:r>
            <a:rPr lang="uk-UA" sz="2000" dirty="0" smtClean="0"/>
            <a:t>назви предметів, явищ: </a:t>
          </a:r>
          <a:r>
            <a:rPr lang="uk-UA" sz="2000" i="1" u="sng" dirty="0" smtClean="0"/>
            <a:t>ґрунт, шахта</a:t>
          </a:r>
          <a:endParaRPr lang="ru-RU" sz="2000" i="1" u="sng" dirty="0"/>
        </a:p>
      </dgm:t>
    </dgm:pt>
    <dgm:pt modelId="{4A0B7323-C793-4920-B54A-BB88352570F3}" type="parTrans" cxnId="{B9C44CB2-89CE-4400-B491-FDFE7B08A5BA}">
      <dgm:prSet/>
      <dgm:spPr/>
      <dgm:t>
        <a:bodyPr/>
        <a:lstStyle/>
        <a:p>
          <a:endParaRPr lang="ru-RU"/>
        </a:p>
      </dgm:t>
    </dgm:pt>
    <dgm:pt modelId="{201B0159-12B5-4BAA-9ED1-5AE094ED1CB2}" type="sibTrans" cxnId="{B9C44CB2-89CE-4400-B491-FDFE7B08A5BA}">
      <dgm:prSet/>
      <dgm:spPr/>
      <dgm:t>
        <a:bodyPr/>
        <a:lstStyle/>
        <a:p>
          <a:endParaRPr lang="ru-RU"/>
        </a:p>
      </dgm:t>
    </dgm:pt>
    <dgm:pt modelId="{65054EA3-67E7-4E58-B512-EC209D91845C}">
      <dgm:prSet phldrT="[Текст]" custT="1"/>
      <dgm:spPr/>
      <dgm:t>
        <a:bodyPr/>
        <a:lstStyle/>
        <a:p>
          <a:r>
            <a:rPr lang="uk-UA" sz="2000" b="1" dirty="0" smtClean="0"/>
            <a:t>З італійської мови</a:t>
          </a:r>
          <a:r>
            <a:rPr lang="uk-UA" sz="2000" dirty="0" smtClean="0"/>
            <a:t>- музичні терміни, слова зі сфери кулінарії: </a:t>
          </a:r>
          <a:r>
            <a:rPr lang="uk-UA" sz="2000" i="1" u="sng" dirty="0" smtClean="0"/>
            <a:t>піаніно, піца, спагеті</a:t>
          </a:r>
          <a:endParaRPr lang="ru-RU" sz="2000" i="1" u="sng" dirty="0"/>
        </a:p>
      </dgm:t>
    </dgm:pt>
    <dgm:pt modelId="{8FDDF0EA-3EB6-4E29-AB4A-737B926E9F4B}" type="parTrans" cxnId="{633B7A7C-3CCF-42F1-A033-EB8B7B1C3519}">
      <dgm:prSet/>
      <dgm:spPr/>
      <dgm:t>
        <a:bodyPr/>
        <a:lstStyle/>
        <a:p>
          <a:endParaRPr lang="ru-RU"/>
        </a:p>
      </dgm:t>
    </dgm:pt>
    <dgm:pt modelId="{1418EEBE-D877-4597-A557-C5E2074F2FEB}" type="sibTrans" cxnId="{633B7A7C-3CCF-42F1-A033-EB8B7B1C3519}">
      <dgm:prSet/>
      <dgm:spPr/>
      <dgm:t>
        <a:bodyPr/>
        <a:lstStyle/>
        <a:p>
          <a:endParaRPr lang="ru-RU"/>
        </a:p>
      </dgm:t>
    </dgm:pt>
    <dgm:pt modelId="{6B32F507-30E3-410C-B32E-A4C7996336E8}">
      <dgm:prSet phldrT="[Текст]" custT="1"/>
      <dgm:spPr/>
      <dgm:t>
        <a:bodyPr/>
        <a:lstStyle/>
        <a:p>
          <a:r>
            <a:rPr lang="uk-UA" sz="2000" b="1" dirty="0" smtClean="0"/>
            <a:t>З англійської мови- </a:t>
          </a:r>
          <a:r>
            <a:rPr lang="uk-UA" sz="2000" dirty="0" smtClean="0"/>
            <a:t>назви професій, технологічних новацій: </a:t>
          </a:r>
          <a:r>
            <a:rPr lang="uk-UA" sz="2000" i="1" u="sng" dirty="0" smtClean="0">
              <a:effectLst/>
            </a:rPr>
            <a:t>спонсор, тренер</a:t>
          </a:r>
          <a:endParaRPr lang="ru-RU" sz="2000" i="1" u="sng" dirty="0">
            <a:effectLst/>
          </a:endParaRPr>
        </a:p>
      </dgm:t>
    </dgm:pt>
    <dgm:pt modelId="{37CCF845-E6D5-4BB8-A19D-0FEF8FA90610}" type="parTrans" cxnId="{33C18112-2B4B-4122-BFDD-2E29FB13B2A4}">
      <dgm:prSet/>
      <dgm:spPr/>
      <dgm:t>
        <a:bodyPr/>
        <a:lstStyle/>
        <a:p>
          <a:endParaRPr lang="ru-RU"/>
        </a:p>
      </dgm:t>
    </dgm:pt>
    <dgm:pt modelId="{68B3D124-7F66-4816-B69A-414E01312E6B}" type="sibTrans" cxnId="{33C18112-2B4B-4122-BFDD-2E29FB13B2A4}">
      <dgm:prSet/>
      <dgm:spPr/>
      <dgm:t>
        <a:bodyPr/>
        <a:lstStyle/>
        <a:p>
          <a:endParaRPr lang="ru-RU"/>
        </a:p>
      </dgm:t>
    </dgm:pt>
    <dgm:pt modelId="{3545CF87-F510-4E82-A062-4E91940D76B6}">
      <dgm:prSet phldrT="[Текст]" custT="1"/>
      <dgm:spPr/>
      <dgm:t>
        <a:bodyPr/>
        <a:lstStyle/>
        <a:p>
          <a:r>
            <a:rPr lang="uk-UA" sz="2000" b="1" dirty="0" smtClean="0"/>
            <a:t>Тюркізми</a:t>
          </a:r>
          <a:r>
            <a:rPr lang="uk-UA" sz="2000" dirty="0" smtClean="0"/>
            <a:t>- назви предметів побуту, продуктів: </a:t>
          </a:r>
          <a:r>
            <a:rPr lang="uk-UA" sz="2000" i="1" u="sng" dirty="0" smtClean="0"/>
            <a:t>тютюн, судак</a:t>
          </a:r>
          <a:endParaRPr lang="ru-RU" sz="2000" i="1" u="sng" dirty="0"/>
        </a:p>
      </dgm:t>
    </dgm:pt>
    <dgm:pt modelId="{1D0C51B6-82AE-4EC1-B694-11176C4DFF40}" type="sibTrans" cxnId="{85BEE88A-1F2F-4D8E-9BAC-26510702AF38}">
      <dgm:prSet/>
      <dgm:spPr/>
      <dgm:t>
        <a:bodyPr/>
        <a:lstStyle/>
        <a:p>
          <a:endParaRPr lang="ru-RU"/>
        </a:p>
      </dgm:t>
    </dgm:pt>
    <dgm:pt modelId="{6296720F-9CEE-40E6-B8D5-D8E85FE4BB80}" type="parTrans" cxnId="{85BEE88A-1F2F-4D8E-9BAC-26510702AF38}">
      <dgm:prSet/>
      <dgm:spPr/>
      <dgm:t>
        <a:bodyPr/>
        <a:lstStyle/>
        <a:p>
          <a:endParaRPr lang="ru-RU"/>
        </a:p>
      </dgm:t>
    </dgm:pt>
    <dgm:pt modelId="{1804C9A3-51FA-4495-8953-C59C908CCCC1}">
      <dgm:prSet phldrT="[Текст]" custT="1"/>
      <dgm:spPr/>
      <dgm:t>
        <a:bodyPr/>
        <a:lstStyle/>
        <a:p>
          <a:r>
            <a:rPr lang="uk-UA" sz="2000" b="1" dirty="0" smtClean="0"/>
            <a:t>Латинізми-</a:t>
          </a:r>
          <a:r>
            <a:rPr lang="uk-UA" sz="2000" dirty="0" smtClean="0"/>
            <a:t> термінологія: </a:t>
          </a:r>
          <a:r>
            <a:rPr lang="uk-UA" sz="2000" i="1" u="sng" dirty="0" smtClean="0"/>
            <a:t>вектор, директор, суфікс, рецепт</a:t>
          </a:r>
          <a:endParaRPr lang="ru-RU" sz="2000" i="1" u="sng" dirty="0"/>
        </a:p>
      </dgm:t>
    </dgm:pt>
    <dgm:pt modelId="{4D86F905-6CD1-4580-A3EA-CEAFB49AD13E}" type="parTrans" cxnId="{7D1F0DA7-474F-4669-BA87-9AE12492587E}">
      <dgm:prSet/>
      <dgm:spPr/>
      <dgm:t>
        <a:bodyPr/>
        <a:lstStyle/>
        <a:p>
          <a:endParaRPr lang="ru-RU"/>
        </a:p>
      </dgm:t>
    </dgm:pt>
    <dgm:pt modelId="{AC58DDED-4FA7-4F4D-919B-C4B2952532AF}" type="sibTrans" cxnId="{7D1F0DA7-474F-4669-BA87-9AE12492587E}">
      <dgm:prSet/>
      <dgm:spPr/>
      <dgm:t>
        <a:bodyPr/>
        <a:lstStyle/>
        <a:p>
          <a:endParaRPr lang="ru-RU"/>
        </a:p>
      </dgm:t>
    </dgm:pt>
    <dgm:pt modelId="{A80401B1-2305-412E-93AD-33C393DCCB0F}" type="pres">
      <dgm:prSet presAssocID="{B81D3852-7F2D-4810-BFA5-53EF025FE12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7DDAA83-E1D7-4F0C-B306-18F3F6D7EB9E}" type="pres">
      <dgm:prSet presAssocID="{B81D3852-7F2D-4810-BFA5-53EF025FE120}" presName="cycle" presStyleCnt="0"/>
      <dgm:spPr/>
    </dgm:pt>
    <dgm:pt modelId="{365ECFEE-DF80-46EA-BD44-968AFD6DC701}" type="pres">
      <dgm:prSet presAssocID="{2B01FBF5-16C3-4EAF-A085-82C06D560AEE}" presName="nodeFirstNode" presStyleLbl="node1" presStyleIdx="0" presStyleCnt="6" custScaleX="129661" custScaleY="179230" custRadScaleRad="102326" custRadScaleInc="9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93976E-44EE-4ABD-8986-B995CAF63EB0}" type="pres">
      <dgm:prSet presAssocID="{AEA74263-CF14-4D25-A23D-6F966A438274}" presName="sibTransFirstNode" presStyleLbl="bgShp" presStyleIdx="0" presStyleCnt="1" custLinFactNeighborX="-7103" custLinFactNeighborY="4124"/>
      <dgm:spPr/>
      <dgm:t>
        <a:bodyPr/>
        <a:lstStyle/>
        <a:p>
          <a:endParaRPr lang="ru-RU"/>
        </a:p>
      </dgm:t>
    </dgm:pt>
    <dgm:pt modelId="{DDB8FBF3-EDF3-48F4-9C30-65CB45CF5BE7}" type="pres">
      <dgm:prSet presAssocID="{1804C9A3-51FA-4495-8953-C59C908CCCC1}" presName="nodeFollowingNodes" presStyleLbl="node1" presStyleIdx="1" presStyleCnt="6" custScaleX="126907" custScaleY="188525" custRadScaleRad="127221" custRadScaleInc="56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0E0B84-95D3-4189-B070-C90069C2A5F9}" type="pres">
      <dgm:prSet presAssocID="{EE29BC6A-9552-434E-AB63-76BE45DB20B2}" presName="nodeFollowingNodes" presStyleLbl="node1" presStyleIdx="2" presStyleCnt="6" custScaleX="126908" custScaleY="188707" custRadScaleRad="118017" custRadScaleInc="-266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6C028F-3F53-4E85-BAE1-5A6CF0085790}" type="pres">
      <dgm:prSet presAssocID="{65054EA3-67E7-4E58-B512-EC209D91845C}" presName="nodeFollowingNodes" presStyleLbl="node1" presStyleIdx="3" presStyleCnt="6" custScaleX="126145" custScaleY="196065" custRadScaleRad="70360" custRadScaleInc="65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F3EC60-72FC-4B9B-AA26-CE536D78B077}" type="pres">
      <dgm:prSet presAssocID="{6B32F507-30E3-410C-B32E-A4C7996336E8}" presName="nodeFollowingNodes" presStyleLbl="node1" presStyleIdx="4" presStyleCnt="6" custScaleX="125607" custScaleY="174813" custRadScaleRad="117812" custRadScaleInc="329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D7F3AF-B84B-4F5B-9E70-6AF67AA5B013}" type="pres">
      <dgm:prSet presAssocID="{3545CF87-F510-4E82-A062-4E91940D76B6}" presName="nodeFollowingNodes" presStyleLbl="node1" presStyleIdx="5" presStyleCnt="6" custScaleX="122064" custScaleY="188526" custRadScaleRad="128644" custRadScaleInc="-31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A86866C-8E1A-4AD6-ABA7-FCE8CA651AEC}" type="presOf" srcId="{B81D3852-7F2D-4810-BFA5-53EF025FE120}" destId="{A80401B1-2305-412E-93AD-33C393DCCB0F}" srcOrd="0" destOrd="0" presId="urn:microsoft.com/office/officeart/2005/8/layout/cycle3"/>
    <dgm:cxn modelId="{E8EF3972-9847-4BD1-B2A2-68F8DA40124D}" type="presOf" srcId="{1804C9A3-51FA-4495-8953-C59C908CCCC1}" destId="{DDB8FBF3-EDF3-48F4-9C30-65CB45CF5BE7}" srcOrd="0" destOrd="0" presId="urn:microsoft.com/office/officeart/2005/8/layout/cycle3"/>
    <dgm:cxn modelId="{9252FBBD-0258-4852-98A1-95B451F5D0EC}" type="presOf" srcId="{2B01FBF5-16C3-4EAF-A085-82C06D560AEE}" destId="{365ECFEE-DF80-46EA-BD44-968AFD6DC701}" srcOrd="0" destOrd="0" presId="urn:microsoft.com/office/officeart/2005/8/layout/cycle3"/>
    <dgm:cxn modelId="{633B7A7C-3CCF-42F1-A033-EB8B7B1C3519}" srcId="{B81D3852-7F2D-4810-BFA5-53EF025FE120}" destId="{65054EA3-67E7-4E58-B512-EC209D91845C}" srcOrd="3" destOrd="0" parTransId="{8FDDF0EA-3EB6-4E29-AB4A-737B926E9F4B}" sibTransId="{1418EEBE-D877-4597-A557-C5E2074F2FEB}"/>
    <dgm:cxn modelId="{85BEE88A-1F2F-4D8E-9BAC-26510702AF38}" srcId="{B81D3852-7F2D-4810-BFA5-53EF025FE120}" destId="{3545CF87-F510-4E82-A062-4E91940D76B6}" srcOrd="5" destOrd="0" parTransId="{6296720F-9CEE-40E6-B8D5-D8E85FE4BB80}" sibTransId="{1D0C51B6-82AE-4EC1-B694-11176C4DFF40}"/>
    <dgm:cxn modelId="{70D22464-18A3-4756-8BF2-EACAFE93DC7C}" type="presOf" srcId="{65054EA3-67E7-4E58-B512-EC209D91845C}" destId="{E06C028F-3F53-4E85-BAE1-5A6CF0085790}" srcOrd="0" destOrd="0" presId="urn:microsoft.com/office/officeart/2005/8/layout/cycle3"/>
    <dgm:cxn modelId="{B9C44CB2-89CE-4400-B491-FDFE7B08A5BA}" srcId="{B81D3852-7F2D-4810-BFA5-53EF025FE120}" destId="{EE29BC6A-9552-434E-AB63-76BE45DB20B2}" srcOrd="2" destOrd="0" parTransId="{4A0B7323-C793-4920-B54A-BB88352570F3}" sibTransId="{201B0159-12B5-4BAA-9ED1-5AE094ED1CB2}"/>
    <dgm:cxn modelId="{C8E67219-9528-4779-A4D4-EB636DB2C9F2}" srcId="{B81D3852-7F2D-4810-BFA5-53EF025FE120}" destId="{2B01FBF5-16C3-4EAF-A085-82C06D560AEE}" srcOrd="0" destOrd="0" parTransId="{A3B62BE6-0CCC-48D1-A238-1E9727187217}" sibTransId="{AEA74263-CF14-4D25-A23D-6F966A438274}"/>
    <dgm:cxn modelId="{6BAA84F7-1327-49B0-8291-6D47C2C96F25}" type="presOf" srcId="{3545CF87-F510-4E82-A062-4E91940D76B6}" destId="{30D7F3AF-B84B-4F5B-9E70-6AF67AA5B013}" srcOrd="0" destOrd="0" presId="urn:microsoft.com/office/officeart/2005/8/layout/cycle3"/>
    <dgm:cxn modelId="{7968C5EF-C519-4797-913E-ACF3B1A1FDD5}" type="presOf" srcId="{EE29BC6A-9552-434E-AB63-76BE45DB20B2}" destId="{ED0E0B84-95D3-4189-B070-C90069C2A5F9}" srcOrd="0" destOrd="0" presId="urn:microsoft.com/office/officeart/2005/8/layout/cycle3"/>
    <dgm:cxn modelId="{CA75189D-D518-498D-BF13-256F2870ED05}" type="presOf" srcId="{AEA74263-CF14-4D25-A23D-6F966A438274}" destId="{C193976E-44EE-4ABD-8986-B995CAF63EB0}" srcOrd="0" destOrd="0" presId="urn:microsoft.com/office/officeart/2005/8/layout/cycle3"/>
    <dgm:cxn modelId="{33C18112-2B4B-4122-BFDD-2E29FB13B2A4}" srcId="{B81D3852-7F2D-4810-BFA5-53EF025FE120}" destId="{6B32F507-30E3-410C-B32E-A4C7996336E8}" srcOrd="4" destOrd="0" parTransId="{37CCF845-E6D5-4BB8-A19D-0FEF8FA90610}" sibTransId="{68B3D124-7F66-4816-B69A-414E01312E6B}"/>
    <dgm:cxn modelId="{7D1F0DA7-474F-4669-BA87-9AE12492587E}" srcId="{B81D3852-7F2D-4810-BFA5-53EF025FE120}" destId="{1804C9A3-51FA-4495-8953-C59C908CCCC1}" srcOrd="1" destOrd="0" parTransId="{4D86F905-6CD1-4580-A3EA-CEAFB49AD13E}" sibTransId="{AC58DDED-4FA7-4F4D-919B-C4B2952532AF}"/>
    <dgm:cxn modelId="{560F2230-FBF2-40CE-88E7-587E66601CF4}" type="presOf" srcId="{6B32F507-30E3-410C-B32E-A4C7996336E8}" destId="{5BF3EC60-72FC-4B9B-AA26-CE536D78B077}" srcOrd="0" destOrd="0" presId="urn:microsoft.com/office/officeart/2005/8/layout/cycle3"/>
    <dgm:cxn modelId="{A9D969FD-D4E0-4C57-9106-B94DF0E6681F}" type="presParOf" srcId="{A80401B1-2305-412E-93AD-33C393DCCB0F}" destId="{67DDAA83-E1D7-4F0C-B306-18F3F6D7EB9E}" srcOrd="0" destOrd="0" presId="urn:microsoft.com/office/officeart/2005/8/layout/cycle3"/>
    <dgm:cxn modelId="{8E4AD965-F079-4C94-9819-809D5B6C1C56}" type="presParOf" srcId="{67DDAA83-E1D7-4F0C-B306-18F3F6D7EB9E}" destId="{365ECFEE-DF80-46EA-BD44-968AFD6DC701}" srcOrd="0" destOrd="0" presId="urn:microsoft.com/office/officeart/2005/8/layout/cycle3"/>
    <dgm:cxn modelId="{6E7B284B-FF0A-4925-8127-218DA43BEA89}" type="presParOf" srcId="{67DDAA83-E1D7-4F0C-B306-18F3F6D7EB9E}" destId="{C193976E-44EE-4ABD-8986-B995CAF63EB0}" srcOrd="1" destOrd="0" presId="urn:microsoft.com/office/officeart/2005/8/layout/cycle3"/>
    <dgm:cxn modelId="{F73CB348-A5D0-4A82-88B2-A32298DF79E4}" type="presParOf" srcId="{67DDAA83-E1D7-4F0C-B306-18F3F6D7EB9E}" destId="{DDB8FBF3-EDF3-48F4-9C30-65CB45CF5BE7}" srcOrd="2" destOrd="0" presId="urn:microsoft.com/office/officeart/2005/8/layout/cycle3"/>
    <dgm:cxn modelId="{7FA64D2F-EA50-4D0C-B4CB-D4FD3351D008}" type="presParOf" srcId="{67DDAA83-E1D7-4F0C-B306-18F3F6D7EB9E}" destId="{ED0E0B84-95D3-4189-B070-C90069C2A5F9}" srcOrd="3" destOrd="0" presId="urn:microsoft.com/office/officeart/2005/8/layout/cycle3"/>
    <dgm:cxn modelId="{607BA61F-E6DF-4F27-8B21-C0E1A6CD3E3C}" type="presParOf" srcId="{67DDAA83-E1D7-4F0C-B306-18F3F6D7EB9E}" destId="{E06C028F-3F53-4E85-BAE1-5A6CF0085790}" srcOrd="4" destOrd="0" presId="urn:microsoft.com/office/officeart/2005/8/layout/cycle3"/>
    <dgm:cxn modelId="{6D26B3DD-810D-45BD-B510-ECF6A1E0BD4A}" type="presParOf" srcId="{67DDAA83-E1D7-4F0C-B306-18F3F6D7EB9E}" destId="{5BF3EC60-72FC-4B9B-AA26-CE536D78B077}" srcOrd="5" destOrd="0" presId="urn:microsoft.com/office/officeart/2005/8/layout/cycle3"/>
    <dgm:cxn modelId="{AB7E924D-20CE-4B8E-B4CC-96D2D8E4E2E3}" type="presParOf" srcId="{67DDAA83-E1D7-4F0C-B306-18F3F6D7EB9E}" destId="{30D7F3AF-B84B-4F5B-9E70-6AF67AA5B013}" srcOrd="6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BDFF979-3CFF-4897-AD97-D6EF3D00994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E3CD5A5-AA77-4482-B0CC-027653CA94EE}">
      <dgm:prSet/>
      <dgm:spPr/>
      <dgm:t>
        <a:bodyPr/>
        <a:lstStyle/>
        <a:p>
          <a:pPr rtl="0"/>
          <a:r>
            <a:rPr lang="uk-UA" b="1" i="0" dirty="0" smtClean="0"/>
            <a:t>Дослідження – співставлення</a:t>
          </a:r>
          <a:br>
            <a:rPr lang="uk-UA" b="1" i="0" dirty="0" smtClean="0"/>
          </a:br>
          <a:r>
            <a:rPr lang="uk-UA" b="1" i="1" dirty="0" smtClean="0"/>
            <a:t>До поданих іншомовних слів доберіть українські відповідники.</a:t>
          </a:r>
          <a:endParaRPr lang="ru-RU" dirty="0"/>
        </a:p>
      </dgm:t>
    </dgm:pt>
    <dgm:pt modelId="{C99FFB6E-ABFA-4A26-B79D-EE3E47DCC85B}" type="parTrans" cxnId="{31C0F603-791A-420B-9B75-F53A843A65EE}">
      <dgm:prSet/>
      <dgm:spPr/>
      <dgm:t>
        <a:bodyPr/>
        <a:lstStyle/>
        <a:p>
          <a:endParaRPr lang="ru-RU"/>
        </a:p>
      </dgm:t>
    </dgm:pt>
    <dgm:pt modelId="{A6DD843D-3F7B-4262-9EE1-C5F7008CE4E1}" type="sibTrans" cxnId="{31C0F603-791A-420B-9B75-F53A843A65EE}">
      <dgm:prSet/>
      <dgm:spPr/>
      <dgm:t>
        <a:bodyPr/>
        <a:lstStyle/>
        <a:p>
          <a:endParaRPr lang="ru-RU"/>
        </a:p>
      </dgm:t>
    </dgm:pt>
    <dgm:pt modelId="{2623C20D-621F-4A57-9938-857B66BA0795}" type="pres">
      <dgm:prSet presAssocID="{7BDFF979-3CFF-4897-AD97-D6EF3D00994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78DF0D3-8DD1-4134-BE49-9A4703EC7970}" type="pres">
      <dgm:prSet presAssocID="{5E3CD5A5-AA77-4482-B0CC-027653CA94EE}" presName="parentText" presStyleLbl="node1" presStyleIdx="0" presStyleCnt="1" custLinFactNeighborY="1440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F0CE697-FC74-42A8-9BE4-05D663A1BD73}" type="presOf" srcId="{5E3CD5A5-AA77-4482-B0CC-027653CA94EE}" destId="{E78DF0D3-8DD1-4134-BE49-9A4703EC7970}" srcOrd="0" destOrd="0" presId="urn:microsoft.com/office/officeart/2005/8/layout/vList2"/>
    <dgm:cxn modelId="{31C0F603-791A-420B-9B75-F53A843A65EE}" srcId="{7BDFF979-3CFF-4897-AD97-D6EF3D00994F}" destId="{5E3CD5A5-AA77-4482-B0CC-027653CA94EE}" srcOrd="0" destOrd="0" parTransId="{C99FFB6E-ABFA-4A26-B79D-EE3E47DCC85B}" sibTransId="{A6DD843D-3F7B-4262-9EE1-C5F7008CE4E1}"/>
    <dgm:cxn modelId="{C4A11D3A-B9B0-472A-A8F1-C01BCE7E1BC2}" type="presOf" srcId="{7BDFF979-3CFF-4897-AD97-D6EF3D00994F}" destId="{2623C20D-621F-4A57-9938-857B66BA0795}" srcOrd="0" destOrd="0" presId="urn:microsoft.com/office/officeart/2005/8/layout/vList2"/>
    <dgm:cxn modelId="{C6138949-2DB5-4C13-B929-884C4F04BC10}" type="presParOf" srcId="{2623C20D-621F-4A57-9938-857B66BA0795}" destId="{E78DF0D3-8DD1-4134-BE49-9A4703EC797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34129B-2FA6-4699-A189-810052979C53}">
      <dsp:nvSpPr>
        <dsp:cNvPr id="0" name=""/>
        <dsp:cNvSpPr/>
      </dsp:nvSpPr>
      <dsp:spPr>
        <a:xfrm>
          <a:off x="3767836" y="738347"/>
          <a:ext cx="2728139" cy="1077765"/>
        </a:xfrm>
        <a:prstGeom prst="rightArrow">
          <a:avLst>
            <a:gd name="adj1" fmla="val 75000"/>
            <a:gd name="adj2" fmla="val 50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Однозначні</a:t>
          </a:r>
          <a:r>
            <a:rPr lang="uk-UA" sz="28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 </a:t>
          </a:r>
          <a:endParaRPr lang="ru-RU" sz="2800" b="1" kern="1200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Багатозначні</a:t>
          </a:r>
          <a:r>
            <a:rPr lang="uk-UA" sz="28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 </a:t>
          </a:r>
          <a:endParaRPr lang="ru-RU" sz="2800" b="1" kern="1200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sp:txBody>
      <dsp:txXfrm>
        <a:off x="3767836" y="873068"/>
        <a:ext cx="2323977" cy="808323"/>
      </dsp:txXfrm>
    </dsp:sp>
    <dsp:sp modelId="{4C69986A-1E1D-4B70-8333-70CAECAD769B}">
      <dsp:nvSpPr>
        <dsp:cNvPr id="0" name=""/>
        <dsp:cNvSpPr/>
      </dsp:nvSpPr>
      <dsp:spPr>
        <a:xfrm>
          <a:off x="1280888" y="686418"/>
          <a:ext cx="2486947" cy="1077765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 кількістю значень </a:t>
          </a:r>
          <a:endParaRPr lang="ru-RU" sz="27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333500" y="739030"/>
        <a:ext cx="2381723" cy="972541"/>
      </dsp:txXfrm>
    </dsp:sp>
    <dsp:sp modelId="{BC6EA11A-BC09-43A0-91B9-578155D3E93E}">
      <dsp:nvSpPr>
        <dsp:cNvPr id="0" name=""/>
        <dsp:cNvSpPr/>
      </dsp:nvSpPr>
      <dsp:spPr>
        <a:xfrm>
          <a:off x="3767836" y="2155799"/>
          <a:ext cx="2728139" cy="1077765"/>
        </a:xfrm>
        <a:prstGeom prst="rightArrow">
          <a:avLst>
            <a:gd name="adj1" fmla="val 75000"/>
            <a:gd name="adj2" fmla="val 50000"/>
          </a:avLst>
        </a:prstGeom>
        <a:solidFill>
          <a:schemeClr val="accent4">
            <a:tint val="40000"/>
            <a:alpha val="90000"/>
            <a:hueOff val="-3945706"/>
            <a:satOff val="22157"/>
            <a:lumOff val="1408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-3945706"/>
              <a:satOff val="22157"/>
              <a:lumOff val="140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З прямим значенням </a:t>
          </a:r>
          <a:endParaRPr lang="ru-RU" sz="1800" b="1" kern="1200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З переносним</a:t>
          </a:r>
          <a:endParaRPr lang="ru-RU" sz="1800" b="1" kern="1200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sp:txBody>
      <dsp:txXfrm>
        <a:off x="3767836" y="2290520"/>
        <a:ext cx="2323977" cy="808323"/>
      </dsp:txXfrm>
    </dsp:sp>
    <dsp:sp modelId="{BF0002D0-6F2B-4476-AD3D-8289009683AC}">
      <dsp:nvSpPr>
        <dsp:cNvPr id="0" name=""/>
        <dsp:cNvSpPr/>
      </dsp:nvSpPr>
      <dsp:spPr>
        <a:xfrm>
          <a:off x="1280888" y="2155799"/>
          <a:ext cx="2486947" cy="1077765"/>
        </a:xfrm>
        <a:prstGeom prst="roundRect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u="non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 характером значень</a:t>
          </a:r>
          <a:endParaRPr lang="ru-RU" sz="2700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333500" y="2208411"/>
        <a:ext cx="2381723" cy="97254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93976E-44EE-4ABD-8986-B995CAF63EB0}">
      <dsp:nvSpPr>
        <dsp:cNvPr id="0" name=""/>
        <dsp:cNvSpPr/>
      </dsp:nvSpPr>
      <dsp:spPr>
        <a:xfrm>
          <a:off x="816903" y="4022"/>
          <a:ext cx="5463035" cy="5463035"/>
        </a:xfrm>
        <a:prstGeom prst="circularArrow">
          <a:avLst>
            <a:gd name="adj1" fmla="val 5274"/>
            <a:gd name="adj2" fmla="val 312630"/>
            <a:gd name="adj3" fmla="val 13690154"/>
            <a:gd name="adj4" fmla="val 17449479"/>
            <a:gd name="adj5" fmla="val 5477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65ECFEE-DF80-46EA-BD44-968AFD6DC701}">
      <dsp:nvSpPr>
        <dsp:cNvPr id="0" name=""/>
        <dsp:cNvSpPr/>
      </dsp:nvSpPr>
      <dsp:spPr>
        <a:xfrm>
          <a:off x="2592290" y="-452589"/>
          <a:ext cx="2688338" cy="185804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/>
            <a:t>Грецизми</a:t>
          </a:r>
          <a:r>
            <a:rPr lang="uk-UA" sz="2000" kern="1200" dirty="0" smtClean="0"/>
            <a:t>- релігійні поняття, терміни:  </a:t>
          </a:r>
          <a:r>
            <a:rPr lang="uk-UA" sz="2000" i="1" u="sng" kern="1200" dirty="0" smtClean="0"/>
            <a:t>динаміка, ікона, апостол</a:t>
          </a:r>
          <a:endParaRPr lang="ru-RU" sz="2000" i="1" u="sng" kern="1200" dirty="0"/>
        </a:p>
      </dsp:txBody>
      <dsp:txXfrm>
        <a:off x="2682992" y="-361887"/>
        <a:ext cx="2506934" cy="1676636"/>
      </dsp:txXfrm>
    </dsp:sp>
    <dsp:sp modelId="{DDB8FBF3-EDF3-48F4-9C30-65CB45CF5BE7}">
      <dsp:nvSpPr>
        <dsp:cNvPr id="0" name=""/>
        <dsp:cNvSpPr/>
      </dsp:nvSpPr>
      <dsp:spPr>
        <a:xfrm>
          <a:off x="5112558" y="432046"/>
          <a:ext cx="2631238" cy="1954400"/>
        </a:xfrm>
        <a:prstGeom prst="roundRect">
          <a:avLst/>
        </a:prstGeom>
        <a:gradFill rotWithShape="0">
          <a:gsLst>
            <a:gs pos="0">
              <a:schemeClr val="accent4">
                <a:hueOff val="-892954"/>
                <a:satOff val="5380"/>
                <a:lumOff val="431"/>
                <a:alphaOff val="0"/>
                <a:shade val="51000"/>
                <a:satMod val="130000"/>
              </a:schemeClr>
            </a:gs>
            <a:gs pos="80000">
              <a:schemeClr val="accent4">
                <a:hueOff val="-892954"/>
                <a:satOff val="5380"/>
                <a:lumOff val="431"/>
                <a:alphaOff val="0"/>
                <a:shade val="93000"/>
                <a:satMod val="130000"/>
              </a:schemeClr>
            </a:gs>
            <a:gs pos="100000">
              <a:schemeClr val="accent4">
                <a:hueOff val="-892954"/>
                <a:satOff val="5380"/>
                <a:lumOff val="43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/>
            <a:t>Латинізми-</a:t>
          </a:r>
          <a:r>
            <a:rPr lang="uk-UA" sz="2000" kern="1200" dirty="0" smtClean="0"/>
            <a:t> термінологія: </a:t>
          </a:r>
          <a:r>
            <a:rPr lang="uk-UA" sz="2000" i="1" u="sng" kern="1200" dirty="0" smtClean="0"/>
            <a:t>вектор, директор, суфікс, рецепт</a:t>
          </a:r>
          <a:endParaRPr lang="ru-RU" sz="2000" i="1" u="sng" kern="1200" dirty="0"/>
        </a:p>
      </dsp:txBody>
      <dsp:txXfrm>
        <a:off x="5207964" y="527452"/>
        <a:ext cx="2440426" cy="1763588"/>
      </dsp:txXfrm>
    </dsp:sp>
    <dsp:sp modelId="{ED0E0B84-95D3-4189-B070-C90069C2A5F9}">
      <dsp:nvSpPr>
        <dsp:cNvPr id="0" name=""/>
        <dsp:cNvSpPr/>
      </dsp:nvSpPr>
      <dsp:spPr>
        <a:xfrm>
          <a:off x="5112573" y="2448284"/>
          <a:ext cx="2631258" cy="1956287"/>
        </a:xfrm>
        <a:prstGeom prst="roundRect">
          <a:avLst/>
        </a:prstGeom>
        <a:gradFill rotWithShape="0">
          <a:gsLst>
            <a:gs pos="0">
              <a:schemeClr val="accent4">
                <a:hueOff val="-1785908"/>
                <a:satOff val="10760"/>
                <a:lumOff val="862"/>
                <a:alphaOff val="0"/>
                <a:shade val="51000"/>
                <a:satMod val="130000"/>
              </a:schemeClr>
            </a:gs>
            <a:gs pos="80000">
              <a:schemeClr val="accent4">
                <a:hueOff val="-1785908"/>
                <a:satOff val="10760"/>
                <a:lumOff val="862"/>
                <a:alphaOff val="0"/>
                <a:shade val="93000"/>
                <a:satMod val="130000"/>
              </a:schemeClr>
            </a:gs>
            <a:gs pos="100000">
              <a:schemeClr val="accent4">
                <a:hueOff val="-1785908"/>
                <a:satOff val="10760"/>
                <a:lumOff val="86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/>
            <a:t>З німецької мови- </a:t>
          </a:r>
          <a:r>
            <a:rPr lang="uk-UA" sz="2000" kern="1200" dirty="0" smtClean="0"/>
            <a:t>назви предметів, явищ: </a:t>
          </a:r>
          <a:r>
            <a:rPr lang="uk-UA" sz="2000" i="1" u="sng" kern="1200" dirty="0" smtClean="0"/>
            <a:t>ґрунт, шахта</a:t>
          </a:r>
          <a:endParaRPr lang="ru-RU" sz="2000" i="1" u="sng" kern="1200" dirty="0"/>
        </a:p>
      </dsp:txBody>
      <dsp:txXfrm>
        <a:off x="5208071" y="2543782"/>
        <a:ext cx="2440262" cy="1765291"/>
      </dsp:txXfrm>
    </dsp:sp>
    <dsp:sp modelId="{E06C028F-3F53-4E85-BAE1-5A6CF0085790}">
      <dsp:nvSpPr>
        <dsp:cNvPr id="0" name=""/>
        <dsp:cNvSpPr/>
      </dsp:nvSpPr>
      <dsp:spPr>
        <a:xfrm>
          <a:off x="2517802" y="3233010"/>
          <a:ext cx="2615439" cy="2032565"/>
        </a:xfrm>
        <a:prstGeom prst="roundRect">
          <a:avLst/>
        </a:prstGeom>
        <a:gradFill rotWithShape="0">
          <a:gsLst>
            <a:gs pos="0">
              <a:schemeClr val="accent4">
                <a:hueOff val="-2678862"/>
                <a:satOff val="16139"/>
                <a:lumOff val="1294"/>
                <a:alphaOff val="0"/>
                <a:shade val="51000"/>
                <a:satMod val="130000"/>
              </a:schemeClr>
            </a:gs>
            <a:gs pos="80000">
              <a:schemeClr val="accent4">
                <a:hueOff val="-2678862"/>
                <a:satOff val="16139"/>
                <a:lumOff val="1294"/>
                <a:alphaOff val="0"/>
                <a:shade val="93000"/>
                <a:satMod val="130000"/>
              </a:schemeClr>
            </a:gs>
            <a:gs pos="100000">
              <a:schemeClr val="accent4">
                <a:hueOff val="-2678862"/>
                <a:satOff val="16139"/>
                <a:lumOff val="129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/>
            <a:t>З італійської мови</a:t>
          </a:r>
          <a:r>
            <a:rPr lang="uk-UA" sz="2000" kern="1200" dirty="0" smtClean="0"/>
            <a:t>- музичні терміни, слова зі сфери кулінарії: </a:t>
          </a:r>
          <a:r>
            <a:rPr lang="uk-UA" sz="2000" i="1" u="sng" kern="1200" dirty="0" smtClean="0"/>
            <a:t>піаніно, піца, спагеті</a:t>
          </a:r>
          <a:endParaRPr lang="ru-RU" sz="2000" i="1" u="sng" kern="1200" dirty="0"/>
        </a:p>
      </dsp:txBody>
      <dsp:txXfrm>
        <a:off x="2617024" y="3332232"/>
        <a:ext cx="2416995" cy="1834121"/>
      </dsp:txXfrm>
    </dsp:sp>
    <dsp:sp modelId="{5BF3EC60-72FC-4B9B-AA26-CE536D78B077}">
      <dsp:nvSpPr>
        <dsp:cNvPr id="0" name=""/>
        <dsp:cNvSpPr/>
      </dsp:nvSpPr>
      <dsp:spPr>
        <a:xfrm>
          <a:off x="72018" y="2376258"/>
          <a:ext cx="2604284" cy="1812250"/>
        </a:xfrm>
        <a:prstGeom prst="roundRect">
          <a:avLst/>
        </a:prstGeom>
        <a:gradFill rotWithShape="0">
          <a:gsLst>
            <a:gs pos="0">
              <a:schemeClr val="accent4">
                <a:hueOff val="-3571816"/>
                <a:satOff val="21519"/>
                <a:lumOff val="1725"/>
                <a:alphaOff val="0"/>
                <a:shade val="51000"/>
                <a:satMod val="130000"/>
              </a:schemeClr>
            </a:gs>
            <a:gs pos="80000">
              <a:schemeClr val="accent4">
                <a:hueOff val="-3571816"/>
                <a:satOff val="21519"/>
                <a:lumOff val="1725"/>
                <a:alphaOff val="0"/>
                <a:shade val="93000"/>
                <a:satMod val="130000"/>
              </a:schemeClr>
            </a:gs>
            <a:gs pos="100000">
              <a:schemeClr val="accent4">
                <a:hueOff val="-3571816"/>
                <a:satOff val="21519"/>
                <a:lumOff val="172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/>
            <a:t>З англійської мови- </a:t>
          </a:r>
          <a:r>
            <a:rPr lang="uk-UA" sz="2000" kern="1200" dirty="0" smtClean="0"/>
            <a:t>назви професій, технологічних новацій: </a:t>
          </a:r>
          <a:r>
            <a:rPr lang="uk-UA" sz="2000" i="1" u="sng" kern="1200" dirty="0" smtClean="0">
              <a:effectLst/>
            </a:rPr>
            <a:t>спонсор, тренер</a:t>
          </a:r>
          <a:endParaRPr lang="ru-RU" sz="2000" i="1" u="sng" kern="1200" dirty="0">
            <a:effectLst/>
          </a:endParaRPr>
        </a:p>
      </dsp:txBody>
      <dsp:txXfrm>
        <a:off x="160485" y="2464725"/>
        <a:ext cx="2427350" cy="1635316"/>
      </dsp:txXfrm>
    </dsp:sp>
    <dsp:sp modelId="{30D7F3AF-B84B-4F5B-9E70-6AF67AA5B013}">
      <dsp:nvSpPr>
        <dsp:cNvPr id="0" name=""/>
        <dsp:cNvSpPr/>
      </dsp:nvSpPr>
      <dsp:spPr>
        <a:xfrm>
          <a:off x="144020" y="360038"/>
          <a:ext cx="2530825" cy="1954410"/>
        </a:xfrm>
        <a:prstGeom prst="roundRect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/>
            <a:t>Тюркізми</a:t>
          </a:r>
          <a:r>
            <a:rPr lang="uk-UA" sz="2000" kern="1200" dirty="0" smtClean="0"/>
            <a:t>- назви предметів побуту, продуктів: </a:t>
          </a:r>
          <a:r>
            <a:rPr lang="uk-UA" sz="2000" i="1" u="sng" kern="1200" dirty="0" smtClean="0"/>
            <a:t>тютюн, судак</a:t>
          </a:r>
          <a:endParaRPr lang="ru-RU" sz="2000" i="1" u="sng" kern="1200" dirty="0"/>
        </a:p>
      </dsp:txBody>
      <dsp:txXfrm>
        <a:off x="239426" y="455444"/>
        <a:ext cx="2340013" cy="176359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8DF0D3-8DD1-4134-BE49-9A4703EC7970}">
      <dsp:nvSpPr>
        <dsp:cNvPr id="0" name=""/>
        <dsp:cNvSpPr/>
      </dsp:nvSpPr>
      <dsp:spPr>
        <a:xfrm>
          <a:off x="0" y="48391"/>
          <a:ext cx="7772400" cy="131975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i="0" kern="1200" dirty="0" smtClean="0"/>
            <a:t>Дослідження – співставлення</a:t>
          </a:r>
          <a:br>
            <a:rPr lang="uk-UA" sz="2400" b="1" i="0" kern="1200" dirty="0" smtClean="0"/>
          </a:br>
          <a:r>
            <a:rPr lang="uk-UA" sz="2400" b="1" i="1" kern="1200" dirty="0" smtClean="0"/>
            <a:t>До поданих іншомовних слів доберіть українські відповідники.</a:t>
          </a:r>
          <a:endParaRPr lang="ru-RU" sz="2400" kern="1200" dirty="0"/>
        </a:p>
      </dsp:txBody>
      <dsp:txXfrm>
        <a:off x="64425" y="112816"/>
        <a:ext cx="7643550" cy="11909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271832-1FC1-4305-876E-506DEC147B04}" type="datetimeFigureOut">
              <a:rPr lang="ru-RU" smtClean="0"/>
              <a:pPr/>
              <a:t>31.05.2017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611FD2-8AFD-47AA-9EE5-52AA51806F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36335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11FD2-8AFD-47AA-9EE5-52AA51806F50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70638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F60D6D-BD5C-47C2-8FCB-AD5EC0858CB8}" type="slidenum">
              <a:rPr lang="ru-RU" smtClean="0">
                <a:solidFill>
                  <a:prstClr val="black"/>
                </a:solidFill>
              </a:rPr>
              <a:pPr/>
              <a:t>24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10088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4AA36-99DE-4B32-8E92-67255B00318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05260-687E-444E-AA02-2A62624BD6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077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4AA36-99DE-4B32-8E92-67255B00318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05260-687E-444E-AA02-2A62624BD6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8459876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2853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3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963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315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6469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255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4613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621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7932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006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4AA36-99DE-4B32-8E92-67255B00318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05260-687E-444E-AA02-2A62624BD6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9595284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557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681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208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360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120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312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065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3960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798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557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964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966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7552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4AA36-99DE-4B32-8E92-67255B00318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05260-687E-444E-AA02-2A62624BD6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2702234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4AA36-99DE-4B32-8E92-67255B00318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05260-687E-444E-AA02-2A62624BD6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062191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4AA36-99DE-4B32-8E92-67255B00318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05260-687E-444E-AA02-2A62624BD6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2362670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4AA36-99DE-4B32-8E92-67255B00318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05260-687E-444E-AA02-2A62624BD6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10454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4AA36-99DE-4B32-8E92-67255B00318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05260-687E-444E-AA02-2A62624BD6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1543189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4AA36-99DE-4B32-8E92-67255B00318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05260-687E-444E-AA02-2A62624BD6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6654310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4AA36-99DE-4B32-8E92-67255B00318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05260-687E-444E-AA02-2A62624BD6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5549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4AA36-99DE-4B32-8E92-67255B00318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05260-687E-444E-AA02-2A62624BD6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94889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051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4AA36-99DE-4B32-8E92-67255B00318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05260-687E-444E-AA02-2A62624BD6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6041300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4AA36-99DE-4B32-8E92-67255B00318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05260-687E-444E-AA02-2A62624BD6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3920723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4AA36-99DE-4B32-8E92-67255B00318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05260-687E-444E-AA02-2A62624BD6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92805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846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8233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093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201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3397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1179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4AA36-99DE-4B32-8E92-67255B00318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05260-687E-444E-AA02-2A62624BD6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0923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260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530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861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46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688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169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3056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296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25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649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4AA36-99DE-4B32-8E92-67255B00318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05260-687E-444E-AA02-2A62624BD6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017862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129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76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794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107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582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205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284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4418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998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205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4AA36-99DE-4B32-8E92-67255B00318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05260-687E-444E-AA02-2A62624BD6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171239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1688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2976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244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283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8671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2299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841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2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206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143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4AA36-99DE-4B32-8E92-67255B00318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05260-687E-444E-AA02-2A62624BD6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810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997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979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709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736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19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790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1758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3199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3913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65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4AA36-99DE-4B32-8E92-67255B00318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05260-687E-444E-AA02-2A62624BD6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597963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3429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1023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942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412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1068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042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362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3777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976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26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4AA36-99DE-4B32-8E92-67255B00318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05260-687E-444E-AA02-2A62624BD6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07114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5612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1850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3577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036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820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4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679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842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916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198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4AA36-99DE-4B32-8E92-67255B00318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05260-687E-444E-AA02-2A62624BD6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868922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493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921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331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473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639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42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08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371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3700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552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4AA36-99DE-4B32-8E92-67255B00318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05260-687E-444E-AA02-2A62624BD6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263009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441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574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076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2183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143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003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7783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7671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047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8513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34AA36-99DE-4B32-8E92-67255B00318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005260-687E-444E-AA02-2A62624BD6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597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836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065026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34AA36-99DE-4B32-8E92-67255B00318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005260-687E-444E-AA02-2A62624BD6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508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463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226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643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65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602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64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271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D3F8E-54EB-40E6-A5E7-7218016490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31.05.2017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D42068-CA3E-4825-89B9-66C21CDE9C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265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ru/url?sa=i&amp;source=images&amp;cd=&amp;cad=rja&amp;docid=OyZYz205ty-4_M&amp;tbnid=Xd4LfKqcz-Ay3M:&amp;ved=0CAgQjRwwAA&amp;url=http://schoolofhappiness.blox.ua/2009/04/Dim-milij-dim.html&amp;ei=39QbUemgEcSQhQecioCwBw&amp;psig=AFQjCNHKRkWD6faomY5dZMMULvVHuCsm0g&amp;ust=1360864863314332" TargetMode="External"/><Relationship Id="rId3" Type="http://schemas.openxmlformats.org/officeDocument/2006/relationships/image" Target="../media/image7.png"/><Relationship Id="rId7" Type="http://schemas.openxmlformats.org/officeDocument/2006/relationships/image" Target="../media/image9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google.ru/url?sa=i&amp;source=images&amp;cd=&amp;cad=rja&amp;docid=oRHXbvaP-SN40M&amp;tbnid=BSnUdo8cibvW-M:&amp;ved=0CAgQjRwwAA&amp;url=http://natalyagurkina.ucoz.ua/blog/javishha_prirodi_1/2009-10-05-94&amp;ei=k9QbUZrdB8jysgb664DQDQ&amp;psig=AFQjCNFBu50l4Mc89p2n4hp-MFw8JUb-xw&amp;ust=1360864787164382" TargetMode="External"/><Relationship Id="rId5" Type="http://schemas.openxmlformats.org/officeDocument/2006/relationships/image" Target="../media/image8.jpeg"/><Relationship Id="rId4" Type="http://schemas.openxmlformats.org/officeDocument/2006/relationships/hyperlink" Target="http://www.google.ru/url?sa=i&amp;source=images&amp;cd=&amp;cad=rja&amp;docid=geMxbN8UBjpooM&amp;tbnid=VQSRye1Gi3Oj-M:&amp;ved=0CAgQjRwwAA&amp;url=http://www.restoran.ua/kiev/news/night-life/2010-05-15-duhmiana-pich/mama-tato-ya-druzhnya-sim-ya/&amp;ei=WtQbUaKXBsXIhAeS1oGwBQ&amp;psig=AFQjCNFe_WxQA1Vi32LM9F7g9cid9tn2YQ&amp;ust=1360864730139691" TargetMode="External"/><Relationship Id="rId9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8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8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6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0.xml"/><Relationship Id="rId5" Type="http://schemas.microsoft.com/office/2007/relationships/hdphoto" Target="../media/hdphoto1.wdp"/><Relationship Id="rId4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0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8.xml"/><Relationship Id="rId4" Type="http://schemas.microsoft.com/office/2007/relationships/hdphoto" Target="../media/hdphoto2.wdp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32656"/>
            <a:ext cx="4172272" cy="6264696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332656"/>
            <a:ext cx="4038600" cy="6264696"/>
          </a:xfrm>
        </p:spPr>
      </p:pic>
    </p:spTree>
    <p:extLst>
      <p:ext uri="{BB962C8B-B14F-4D97-AF65-F5344CB8AC3E}">
        <p14:creationId xmlns:p14="http://schemas.microsoft.com/office/powerpoint/2010/main" val="3567246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785794"/>
            <a:ext cx="7772400" cy="571504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solidFill>
                  <a:schemeClr val="tx2"/>
                </a:solidFill>
                <a:effectLst>
                  <a:glow rad="228600">
                    <a:schemeClr val="accent1">
                      <a:lumMod val="20000"/>
                      <a:lumOff val="80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b="1" dirty="0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solidFill>
                  <a:schemeClr val="tx2"/>
                </a:solidFill>
                <a:effectLst>
                  <a:glow rad="228600">
                    <a:schemeClr val="accent1">
                      <a:lumMod val="20000"/>
                      <a:lumOff val="80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dirty="0"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  <a:solidFill>
                <a:schemeClr val="tx2"/>
              </a:solidFill>
              <a:effectLst>
                <a:glow rad="228600">
                  <a:schemeClr val="accent1">
                    <a:lumMod val="20000"/>
                    <a:lumOff val="80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319580" y="116632"/>
            <a:ext cx="8716916" cy="6840760"/>
          </a:xfrm>
        </p:spPr>
        <p:txBody>
          <a:bodyPr>
            <a:normAutofit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Запозичення з неслов’янських мов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668939580"/>
              </p:ext>
            </p:extLst>
          </p:nvPr>
        </p:nvGraphicFramePr>
        <p:xfrm>
          <a:off x="611560" y="1196752"/>
          <a:ext cx="7848872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7268" y="4464420"/>
            <a:ext cx="7949188" cy="1628875"/>
          </a:xfrm>
        </p:spPr>
        <p:txBody>
          <a:bodyPr>
            <a:normAutofit/>
          </a:bodyPr>
          <a:lstStyle/>
          <a:p>
            <a:r>
              <a:rPr lang="uk-UA" sz="4800" dirty="0" smtClean="0">
                <a:solidFill>
                  <a:srgbClr val="FF0000"/>
                </a:solidFill>
              </a:rPr>
              <a:t>Власне українські слова становлять 90%</a:t>
            </a:r>
            <a:endParaRPr lang="uk-UA" sz="48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877887" y="548680"/>
            <a:ext cx="3694114" cy="3384376"/>
          </a:xfrm>
        </p:spPr>
        <p:txBody>
          <a:bodyPr/>
          <a:lstStyle/>
          <a:p>
            <a:r>
              <a:rPr lang="uk-UA" sz="2000" dirty="0" smtClean="0"/>
              <a:t>Предмети</a:t>
            </a:r>
          </a:p>
          <a:p>
            <a:r>
              <a:rPr lang="uk-UA" sz="2000" dirty="0" smtClean="0"/>
              <a:t>Явища природи</a:t>
            </a:r>
          </a:p>
          <a:p>
            <a:r>
              <a:rPr lang="uk-UA" sz="2000" dirty="0" smtClean="0"/>
              <a:t>Назви місяців</a:t>
            </a:r>
          </a:p>
          <a:p>
            <a:r>
              <a:rPr lang="uk-UA" sz="2000" dirty="0" smtClean="0"/>
              <a:t>Назви частин тіла</a:t>
            </a:r>
          </a:p>
          <a:p>
            <a:r>
              <a:rPr lang="uk-UA" sz="2000" dirty="0" smtClean="0"/>
              <a:t>Назви членів сім</a:t>
            </a:r>
            <a:r>
              <a:rPr lang="en-US" sz="2000" dirty="0" smtClean="0"/>
              <a:t>’</a:t>
            </a:r>
            <a:r>
              <a:rPr lang="uk-UA" sz="2000" dirty="0" smtClean="0"/>
              <a:t>ї </a:t>
            </a:r>
          </a:p>
          <a:p>
            <a:r>
              <a:rPr lang="uk-UA" sz="2000" dirty="0" smtClean="0"/>
              <a:t>Назви тварин, рослин</a:t>
            </a:r>
          </a:p>
          <a:p>
            <a:r>
              <a:rPr lang="uk-UA" sz="2000" dirty="0" smtClean="0"/>
              <a:t>Риси характеру людини</a:t>
            </a:r>
          </a:p>
          <a:p>
            <a:endParaRPr lang="uk-U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638984"/>
            <a:ext cx="1914545" cy="14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5681" y="663851"/>
            <a:ext cx="1080000" cy="14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 descr="http://www.restoran.ua/storage/images/restoran/kiev/news/night-life/2010-05-15-duhmiana-pich/mama-tato-ya-druzhnya-sim-ya/626752-1-rus-RU/Mama-Tato-YA-druzhnya-sim-ya_full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6932" y="663851"/>
            <a:ext cx="194807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http://i034.radikal.ru/0910/29/8accffff083d.gif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8116" y="2535098"/>
            <a:ext cx="1857375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http://schoolofhappiness.blox.ua/resource/home_sweet_home_1.jpg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136" y="2691398"/>
            <a:ext cx="1917159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397676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476672"/>
            <a:ext cx="7056784" cy="1656184"/>
          </a:xfrm>
        </p:spPr>
        <p:txBody>
          <a:bodyPr>
            <a:noAutofit/>
          </a:bodyPr>
          <a:lstStyle/>
          <a:p>
            <a:r>
              <a:rPr lang="uk-UA" sz="3200" dirty="0" smtClean="0"/>
              <a:t>Визначте типові префікси та суфікси у власне українських словах.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1844824"/>
            <a:ext cx="7632848" cy="3793976"/>
          </a:xfrm>
        </p:spPr>
        <p:txBody>
          <a:bodyPr>
            <a:noAutofit/>
          </a:bodyPr>
          <a:lstStyle/>
          <a:p>
            <a:r>
              <a:rPr lang="uk-UA" sz="4000" dirty="0" smtClean="0">
                <a:solidFill>
                  <a:schemeClr val="tx2">
                    <a:lumMod val="75000"/>
                  </a:schemeClr>
                </a:solidFill>
              </a:rPr>
              <a:t>Кравець, знавець, стілець, пахощі, ласощі, хуртовина, далечінь, височінь, качата, мишеня, кошеня, тонесенький, малюсінький, більшість, рівність, передбачати, підгортати,  попідтинню,  читаючи, купивши.</a:t>
            </a:r>
            <a:endParaRPr lang="ru-RU" sz="40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1227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2976" y="1772816"/>
            <a:ext cx="7677496" cy="4464496"/>
          </a:xfrm>
        </p:spPr>
        <p:txBody>
          <a:bodyPr>
            <a:normAutofit fontScale="92500" lnSpcReduction="20000"/>
          </a:bodyPr>
          <a:lstStyle/>
          <a:p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uk-UA" dirty="0">
                <a:solidFill>
                  <a:schemeClr val="tx2">
                    <a:lumMod val="50000"/>
                  </a:schemeClr>
                </a:solidFill>
              </a:rPr>
              <a:t>І</a:t>
            </a:r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мпорт, ліміт, демократичний, журнал, еволюція, контракт, космос, адвокат, ординарний, круїз, презент,  екстрено, фатум, конгрес, фон, процент, аплодисменти, дискусія, фотографія.</a:t>
            </a:r>
            <a:endParaRPr lang="uk-UA" dirty="0">
              <a:solidFill>
                <a:schemeClr val="accent3">
                  <a:lumMod val="75000"/>
                </a:schemeClr>
              </a:solidFill>
            </a:endParaRPr>
          </a:p>
          <a:p>
            <a:pPr algn="l"/>
            <a:r>
              <a:rPr lang="uk-UA" b="1" dirty="0">
                <a:solidFill>
                  <a:schemeClr val="tx1"/>
                </a:solidFill>
              </a:rPr>
              <a:t>Д</a:t>
            </a:r>
            <a:r>
              <a:rPr lang="uk-UA" b="1" dirty="0" smtClean="0">
                <a:solidFill>
                  <a:schemeClr val="tx1"/>
                </a:solidFill>
              </a:rPr>
              <a:t>овідка</a:t>
            </a:r>
          </a:p>
          <a:p>
            <a:r>
              <a:rPr lang="uk-UA" dirty="0" smtClean="0">
                <a:solidFill>
                  <a:schemeClr val="tx1"/>
                </a:solidFill>
              </a:rPr>
              <a:t> </a:t>
            </a:r>
            <a:r>
              <a:rPr lang="uk-UA" dirty="0">
                <a:solidFill>
                  <a:schemeClr val="tx1"/>
                </a:solidFill>
              </a:rPr>
              <a:t>С</a:t>
            </a:r>
            <a:r>
              <a:rPr lang="uk-UA" dirty="0" smtClean="0">
                <a:solidFill>
                  <a:schemeClr val="tx1"/>
                </a:solidFill>
              </a:rPr>
              <a:t>вітлина,  обговорення, оплески, відсоток, тло, з’їзд, доля, негайно,  подарунок, подорож морем, звичайний, захисник, всесвіт, договір, розвиток, часопис, народний, обмеження, ввіз товарів.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092679729"/>
              </p:ext>
            </p:extLst>
          </p:nvPr>
        </p:nvGraphicFramePr>
        <p:xfrm>
          <a:off x="1000100" y="0"/>
          <a:ext cx="7772400" cy="13681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768449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8AA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83362"/>
          </a:xfrm>
        </p:spPr>
        <p:txBody>
          <a:bodyPr>
            <a:normAutofit fontScale="90000"/>
          </a:bodyPr>
          <a:lstStyle/>
          <a:p>
            <a:r>
              <a:rPr lang="uk-UA" i="1" dirty="0" smtClean="0"/>
              <a:t/>
            </a:r>
            <a:br>
              <a:rPr lang="uk-UA" i="1" dirty="0" smtClean="0"/>
            </a:br>
            <a:r>
              <a:rPr lang="uk-UA" i="1" dirty="0" smtClean="0"/>
              <a:t>Прочитайте словосполучення, відредагуйте усно вислови.</a:t>
            </a:r>
            <a:br>
              <a:rPr lang="uk-UA" i="1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sz="3600" dirty="0" smtClean="0"/>
              <a:t>Вільна вакансія, захисний імунітет, дитячий лікар-педіатр, піднесений пафос, місцеві аборигени, народний фольклор, головний лейтмотив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4710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260649"/>
            <a:ext cx="403244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solidFill>
                <a:srgbClr val="000000"/>
              </a:solidFill>
            </a:endParaRPr>
          </a:p>
          <a:p>
            <a:r>
              <a:rPr lang="ru-RU" sz="2400" dirty="0" smtClean="0">
                <a:solidFill>
                  <a:srgbClr val="000000"/>
                </a:solidFill>
              </a:rPr>
              <a:t>1.Тут </a:t>
            </a:r>
            <a:r>
              <a:rPr lang="ru-RU" sz="2400" dirty="0">
                <a:solidFill>
                  <a:srgbClr val="000000"/>
                </a:solidFill>
              </a:rPr>
              <a:t>їли різнії потрави,</a:t>
            </a:r>
          </a:p>
          <a:p>
            <a:r>
              <a:rPr lang="ru-RU" sz="2400" dirty="0">
                <a:solidFill>
                  <a:srgbClr val="000000"/>
                </a:solidFill>
              </a:rPr>
              <a:t>І все з полив’яних мисок,</a:t>
            </a:r>
          </a:p>
          <a:p>
            <a:r>
              <a:rPr lang="ru-RU" sz="2400" dirty="0">
                <a:solidFill>
                  <a:srgbClr val="000000"/>
                </a:solidFill>
              </a:rPr>
              <a:t>І самі гарнії приправи</a:t>
            </a:r>
          </a:p>
          <a:p>
            <a:r>
              <a:rPr lang="ru-RU" sz="2400" dirty="0">
                <a:solidFill>
                  <a:srgbClr val="000000"/>
                </a:solidFill>
              </a:rPr>
              <a:t>З нових </a:t>
            </a:r>
            <a:r>
              <a:rPr lang="ru-RU" sz="2400" dirty="0" smtClean="0">
                <a:solidFill>
                  <a:srgbClr val="000000"/>
                </a:solidFill>
              </a:rPr>
              <a:t>кленових </a:t>
            </a:r>
            <a:r>
              <a:rPr lang="ru-RU" sz="2400" dirty="0">
                <a:solidFill>
                  <a:srgbClr val="000000"/>
                </a:solidFill>
              </a:rPr>
              <a:t>тарілок:</a:t>
            </a:r>
          </a:p>
          <a:p>
            <a:r>
              <a:rPr lang="ru-RU" sz="2400" dirty="0">
                <a:solidFill>
                  <a:srgbClr val="000000"/>
                </a:solidFill>
              </a:rPr>
              <a:t>Свинячу голову до хріну</a:t>
            </a:r>
          </a:p>
          <a:p>
            <a:r>
              <a:rPr lang="ru-RU" sz="2400" dirty="0">
                <a:solidFill>
                  <a:srgbClr val="000000"/>
                </a:solidFill>
              </a:rPr>
              <a:t>І локшину на переміну,</a:t>
            </a:r>
          </a:p>
          <a:p>
            <a:r>
              <a:rPr lang="ru-RU" sz="2400" dirty="0">
                <a:solidFill>
                  <a:srgbClr val="000000"/>
                </a:solidFill>
              </a:rPr>
              <a:t>Потім з </a:t>
            </a:r>
            <a:r>
              <a:rPr lang="ru-RU" sz="2400" dirty="0" smtClean="0">
                <a:solidFill>
                  <a:srgbClr val="000000"/>
                </a:solidFill>
              </a:rPr>
              <a:t>підлевою </a:t>
            </a:r>
            <a:r>
              <a:rPr lang="ru-RU" sz="2400" dirty="0">
                <a:solidFill>
                  <a:srgbClr val="000000"/>
                </a:solidFill>
              </a:rPr>
              <a:t>індик;</a:t>
            </a:r>
          </a:p>
          <a:p>
            <a:r>
              <a:rPr lang="ru-RU" sz="2400" dirty="0">
                <a:solidFill>
                  <a:srgbClr val="000000"/>
                </a:solidFill>
              </a:rPr>
              <a:t>На закуску куліш і кашу,</a:t>
            </a:r>
          </a:p>
          <a:p>
            <a:r>
              <a:rPr lang="ru-RU" sz="2400" dirty="0">
                <a:solidFill>
                  <a:srgbClr val="000000"/>
                </a:solidFill>
              </a:rPr>
              <a:t>Лемішку, зубці, путрю, квашу</a:t>
            </a:r>
          </a:p>
          <a:p>
            <a:r>
              <a:rPr lang="ru-RU" sz="2400" dirty="0">
                <a:solidFill>
                  <a:srgbClr val="000000"/>
                </a:solidFill>
              </a:rPr>
              <a:t>І з маком медовий шулик...</a:t>
            </a:r>
          </a:p>
          <a:p>
            <a:endParaRPr lang="ru-RU" sz="2400" dirty="0" smtClean="0">
              <a:solidFill>
                <a:srgbClr val="000000"/>
              </a:solidFill>
            </a:endParaRPr>
          </a:p>
          <a:p>
            <a:r>
              <a:rPr lang="ru-RU" sz="2400" dirty="0" smtClean="0">
                <a:solidFill>
                  <a:srgbClr val="000000"/>
                </a:solidFill>
              </a:rPr>
              <a:t>2.П’ять </a:t>
            </a:r>
            <a:r>
              <a:rPr lang="ru-RU" sz="2400" dirty="0">
                <a:solidFill>
                  <a:srgbClr val="000000"/>
                </a:solidFill>
              </a:rPr>
              <a:t>казанів стояли юшки,</a:t>
            </a:r>
          </a:p>
          <a:p>
            <a:r>
              <a:rPr lang="ru-RU" sz="2400" dirty="0">
                <a:solidFill>
                  <a:srgbClr val="000000"/>
                </a:solidFill>
              </a:rPr>
              <a:t>А в чотирьох були галушки,</a:t>
            </a:r>
          </a:p>
          <a:p>
            <a:r>
              <a:rPr lang="ru-RU" sz="2400" dirty="0">
                <a:solidFill>
                  <a:srgbClr val="000000"/>
                </a:solidFill>
              </a:rPr>
              <a:t>Борщу було трохи не з шість,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305227" y="629981"/>
            <a:ext cx="482453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</a:rPr>
              <a:t>Баранів тьма була варених,</a:t>
            </a:r>
          </a:p>
          <a:p>
            <a:r>
              <a:rPr lang="ru-RU" sz="2400" dirty="0">
                <a:solidFill>
                  <a:prstClr val="black"/>
                </a:solidFill>
              </a:rPr>
              <a:t>Курей, гусей, качок печених,</a:t>
            </a:r>
          </a:p>
          <a:p>
            <a:r>
              <a:rPr lang="ru-RU" sz="2400" dirty="0" smtClean="0">
                <a:solidFill>
                  <a:prstClr val="black"/>
                </a:solidFill>
              </a:rPr>
              <a:t>Досита  </a:t>
            </a:r>
            <a:r>
              <a:rPr lang="ru-RU" sz="2400" dirty="0">
                <a:solidFill>
                  <a:prstClr val="black"/>
                </a:solidFill>
              </a:rPr>
              <a:t>щоб було всім їсть...</a:t>
            </a:r>
          </a:p>
          <a:p>
            <a:endParaRPr lang="ru-RU" sz="2400" dirty="0" smtClean="0">
              <a:solidFill>
                <a:prstClr val="black"/>
              </a:solidFill>
            </a:endParaRPr>
          </a:p>
          <a:p>
            <a:r>
              <a:rPr lang="ru-RU" sz="2400" dirty="0" smtClean="0">
                <a:solidFill>
                  <a:prstClr val="black"/>
                </a:solidFill>
              </a:rPr>
              <a:t>3.Був </a:t>
            </a:r>
            <a:r>
              <a:rPr lang="ru-RU" sz="2400" dirty="0">
                <a:solidFill>
                  <a:prstClr val="black"/>
                </a:solidFill>
              </a:rPr>
              <a:t>борщ до шпундрів з буряками,</a:t>
            </a:r>
          </a:p>
          <a:p>
            <a:r>
              <a:rPr lang="ru-RU" sz="2400" dirty="0">
                <a:solidFill>
                  <a:prstClr val="black"/>
                </a:solidFill>
              </a:rPr>
              <a:t>А в юшці потрух з галушками,</a:t>
            </a:r>
          </a:p>
          <a:p>
            <a:r>
              <a:rPr lang="ru-RU" sz="2400" dirty="0">
                <a:solidFill>
                  <a:prstClr val="black"/>
                </a:solidFill>
              </a:rPr>
              <a:t>Потім до соку каплуни;</a:t>
            </a:r>
          </a:p>
          <a:p>
            <a:r>
              <a:rPr lang="ru-RU" sz="2400" dirty="0">
                <a:solidFill>
                  <a:prstClr val="black"/>
                </a:solidFill>
              </a:rPr>
              <a:t>З потрібки </a:t>
            </a:r>
            <a:r>
              <a:rPr lang="ru-RU" sz="2400" dirty="0" smtClean="0">
                <a:solidFill>
                  <a:prstClr val="black"/>
                </a:solidFill>
              </a:rPr>
              <a:t>баба-шарпанина</a:t>
            </a:r>
            <a:r>
              <a:rPr lang="ru-RU" sz="2400" dirty="0">
                <a:solidFill>
                  <a:prstClr val="black"/>
                </a:solidFill>
              </a:rPr>
              <a:t>,</a:t>
            </a:r>
          </a:p>
          <a:p>
            <a:r>
              <a:rPr lang="ru-RU" sz="2400" dirty="0">
                <a:solidFill>
                  <a:prstClr val="black"/>
                </a:solidFill>
              </a:rPr>
              <a:t>Печена з часником свинина,</a:t>
            </a:r>
          </a:p>
          <a:p>
            <a:r>
              <a:rPr lang="ru-RU" sz="2400" dirty="0" smtClean="0">
                <a:solidFill>
                  <a:prstClr val="black"/>
                </a:solidFill>
              </a:rPr>
              <a:t>Крохмаль</a:t>
            </a:r>
            <a:r>
              <a:rPr lang="ru-RU" sz="2400" dirty="0">
                <a:solidFill>
                  <a:prstClr val="black"/>
                </a:solidFill>
              </a:rPr>
              <a:t>, який їдять пани</a:t>
            </a:r>
            <a:r>
              <a:rPr lang="ru-RU" sz="2400" dirty="0" smtClean="0">
                <a:solidFill>
                  <a:prstClr val="black"/>
                </a:solidFill>
              </a:rPr>
              <a:t>...</a:t>
            </a:r>
          </a:p>
          <a:p>
            <a:endParaRPr lang="ru-RU" sz="2400" dirty="0">
              <a:solidFill>
                <a:prstClr val="black"/>
              </a:solidFill>
            </a:endParaRPr>
          </a:p>
          <a:p>
            <a:r>
              <a:rPr lang="ru-RU" sz="2400" dirty="0" smtClean="0">
                <a:solidFill>
                  <a:prstClr val="black"/>
                </a:solidFill>
              </a:rPr>
              <a:t>4.Там </a:t>
            </a:r>
            <a:r>
              <a:rPr lang="ru-RU" sz="2400" dirty="0">
                <a:solidFill>
                  <a:prstClr val="black"/>
                </a:solidFill>
              </a:rPr>
              <a:t>лакомини різні їли...</a:t>
            </a:r>
          </a:p>
          <a:p>
            <a:r>
              <a:rPr lang="ru-RU" sz="2400" dirty="0">
                <a:solidFill>
                  <a:prstClr val="black"/>
                </a:solidFill>
              </a:rPr>
              <a:t>Сластьони, коржики, стовпці,</a:t>
            </a:r>
          </a:p>
          <a:p>
            <a:r>
              <a:rPr lang="ru-RU" sz="2400" dirty="0">
                <a:solidFill>
                  <a:prstClr val="black"/>
                </a:solidFill>
              </a:rPr>
              <a:t> Вареники пшеничні, білі,</a:t>
            </a:r>
          </a:p>
          <a:p>
            <a:r>
              <a:rPr lang="ru-RU" sz="2400" dirty="0">
                <a:solidFill>
                  <a:prstClr val="black"/>
                </a:solidFill>
              </a:rPr>
              <a:t>Пухкі з </a:t>
            </a:r>
            <a:r>
              <a:rPr lang="ru-RU" sz="2400" dirty="0" err="1">
                <a:solidFill>
                  <a:prstClr val="black"/>
                </a:solidFill>
              </a:rPr>
              <a:t>кав’яром</a:t>
            </a:r>
            <a:r>
              <a:rPr lang="ru-RU" sz="2400" dirty="0">
                <a:solidFill>
                  <a:prstClr val="black"/>
                </a:solidFill>
              </a:rPr>
              <a:t> </a:t>
            </a:r>
            <a:r>
              <a:rPr lang="ru-RU" sz="2400" dirty="0" err="1" smtClean="0">
                <a:solidFill>
                  <a:prstClr val="black"/>
                </a:solidFill>
              </a:rPr>
              <a:t>буханці</a:t>
            </a:r>
            <a:r>
              <a:rPr lang="ru-RU" sz="2400" dirty="0" smtClean="0">
                <a:solidFill>
                  <a:prstClr val="black"/>
                </a:solidFill>
              </a:rPr>
              <a:t>.</a:t>
            </a:r>
            <a:endParaRPr lang="ru-RU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567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7561" y="225570"/>
            <a:ext cx="7772400" cy="1475238"/>
          </a:xfrm>
        </p:spPr>
        <p:txBody>
          <a:bodyPr/>
          <a:lstStyle/>
          <a:p>
            <a:r>
              <a:rPr lang="uk-UA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Страви, які споживав «парубок моторний»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ser\Desktop\0_166a3_18ecc46e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72816"/>
            <a:ext cx="7776864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2541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erris dir="l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204864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Шпундра</a:t>
            </a:r>
            <a:r>
              <a:rPr lang="uk-UA" dirty="0" smtClean="0"/>
              <a:t>- </a:t>
            </a:r>
            <a:r>
              <a:rPr lang="uk-UA" sz="3200" i="1" dirty="0" smtClean="0"/>
              <a:t>смажена свиняча підчеревина або грудина, тушкована з буряками у буряковому квасі, заправлена борошном або тертим пшоном.</a:t>
            </a:r>
            <a:endParaRPr lang="ru-RU" sz="3200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492896"/>
            <a:ext cx="5544616" cy="3816424"/>
          </a:xfrm>
        </p:spPr>
      </p:pic>
    </p:spTree>
    <p:extLst>
      <p:ext uri="{BB962C8B-B14F-4D97-AF65-F5344CB8AC3E}">
        <p14:creationId xmlns:p14="http://schemas.microsoft.com/office/powerpoint/2010/main" val="3214720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D8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988840"/>
          </a:xfrm>
        </p:spPr>
        <p:txBody>
          <a:bodyPr>
            <a:normAutofit/>
          </a:bodyPr>
          <a:lstStyle/>
          <a:p>
            <a:r>
              <a:rPr lang="uk-UA" b="1" dirty="0" smtClean="0"/>
              <a:t>Шулик</a:t>
            </a:r>
            <a:r>
              <a:rPr lang="uk-UA" dirty="0" smtClean="0"/>
              <a:t> -</a:t>
            </a:r>
            <a:r>
              <a:rPr lang="ru-RU" dirty="0"/>
              <a:t> </a:t>
            </a:r>
            <a:r>
              <a:rPr lang="ru-RU" dirty="0" smtClean="0"/>
              <a:t> </a:t>
            </a:r>
            <a:r>
              <a:rPr lang="ru-RU" sz="2800" i="1" dirty="0" smtClean="0"/>
              <a:t>пшеничні коржі, порізані </a:t>
            </a:r>
            <a:r>
              <a:rPr lang="ru-RU" sz="2800" i="1" dirty="0"/>
              <a:t>на невеликі </a:t>
            </a:r>
            <a:r>
              <a:rPr lang="ru-RU" sz="2800" i="1" dirty="0" smtClean="0"/>
              <a:t>шматочки, </a:t>
            </a:r>
            <a:r>
              <a:rPr lang="ru-RU" sz="2800" i="1" dirty="0"/>
              <a:t>залиті </a:t>
            </a:r>
            <a:r>
              <a:rPr lang="ru-RU" sz="2800" i="1" dirty="0" smtClean="0"/>
              <a:t>розведеним  </a:t>
            </a:r>
            <a:r>
              <a:rPr lang="ru-RU" sz="2800" i="1" dirty="0"/>
              <a:t>медом </a:t>
            </a:r>
            <a:r>
              <a:rPr lang="ru-RU" sz="2800" i="1" dirty="0" smtClean="0"/>
              <a:t>та  </a:t>
            </a:r>
            <a:r>
              <a:rPr lang="ru-RU" sz="2800" i="1" dirty="0"/>
              <a:t>тертим у </a:t>
            </a:r>
            <a:r>
              <a:rPr lang="ru-RU" sz="2800" i="1" dirty="0" smtClean="0"/>
              <a:t>макітрі маком</a:t>
            </a:r>
            <a:r>
              <a:rPr lang="uk-UA" sz="2800" i="1" dirty="0"/>
              <a:t>.</a:t>
            </a:r>
            <a:endParaRPr lang="ru-RU" sz="2800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988840"/>
            <a:ext cx="8208911" cy="4536504"/>
          </a:xfrm>
        </p:spPr>
      </p:pic>
    </p:spTree>
    <p:extLst>
      <p:ext uri="{BB962C8B-B14F-4D97-AF65-F5344CB8AC3E}">
        <p14:creationId xmlns:p14="http://schemas.microsoft.com/office/powerpoint/2010/main" val="1291264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2376264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003300"/>
                </a:solidFill>
              </a:rPr>
              <a:t>Кулешик-</a:t>
            </a:r>
            <a:r>
              <a:rPr lang="uk-UA" i="1" dirty="0">
                <a:solidFill>
                  <a:srgbClr val="003300"/>
                </a:solidFill>
              </a:rPr>
              <a:t> </a:t>
            </a:r>
            <a:r>
              <a:rPr lang="uk-UA" sz="3600" i="1" dirty="0" smtClean="0">
                <a:solidFill>
                  <a:srgbClr val="003300"/>
                </a:solidFill>
              </a:rPr>
              <a:t>пюреподібний суп, який готують з гороху, круп, картоплі, грибів; заправляють страву жовтками та сметаною.</a:t>
            </a:r>
            <a:endParaRPr lang="ru-RU" sz="3600" b="1" dirty="0">
              <a:solidFill>
                <a:srgbClr val="0033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636912"/>
            <a:ext cx="4267200" cy="360040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2636912"/>
            <a:ext cx="4083496" cy="3528392"/>
          </a:xfrm>
        </p:spPr>
      </p:pic>
    </p:spTree>
    <p:extLst>
      <p:ext uri="{BB962C8B-B14F-4D97-AF65-F5344CB8AC3E}">
        <p14:creationId xmlns:p14="http://schemas.microsoft.com/office/powerpoint/2010/main" val="4198311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764704"/>
            <a:ext cx="4248472" cy="5832648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764704"/>
            <a:ext cx="4343400" cy="5832648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263921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9000">
              <a:schemeClr val="accent3">
                <a:lumMod val="75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chemeClr val="bg1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228998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Потапці</a:t>
            </a:r>
            <a:r>
              <a:rPr lang="uk-UA" dirty="0" smtClean="0"/>
              <a:t>- </a:t>
            </a:r>
            <a:r>
              <a:rPr lang="uk-UA" i="1" dirty="0" smtClean="0"/>
              <a:t>обсмажені на салі шматки житнього хліба.</a:t>
            </a:r>
            <a:endParaRPr lang="ru-RU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448" y="1600200"/>
            <a:ext cx="7063104" cy="4525963"/>
          </a:xfrm>
        </p:spPr>
      </p:pic>
    </p:spTree>
    <p:extLst>
      <p:ext uri="{BB962C8B-B14F-4D97-AF65-F5344CB8AC3E}">
        <p14:creationId xmlns:p14="http://schemas.microsoft.com/office/powerpoint/2010/main" val="2565742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F0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3475857" cy="1872208"/>
          </a:xfrm>
        </p:spPr>
        <p:txBody>
          <a:bodyPr>
            <a:noAutofit/>
          </a:bodyPr>
          <a:lstStyle/>
          <a:p>
            <a:r>
              <a:rPr lang="uk-UA" sz="3200" dirty="0" smtClean="0"/>
              <a:t>Путря- страва з неподрібненої ячмінної крупи. </a:t>
            </a:r>
            <a:endParaRPr lang="ru-RU" sz="32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48680"/>
            <a:ext cx="5256583" cy="5472608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2060848"/>
            <a:ext cx="3465513" cy="4032447"/>
          </a:xfrm>
        </p:spPr>
        <p:txBody>
          <a:bodyPr anchor="b">
            <a:normAutofit fontScale="92500" lnSpcReduction="20000"/>
          </a:bodyPr>
          <a:lstStyle/>
          <a:p>
            <a:pPr algn="ctr"/>
            <a:r>
              <a:rPr lang="ru-RU" sz="2600" i="1" dirty="0"/>
              <a:t>Путрю варили, </a:t>
            </a:r>
            <a:r>
              <a:rPr lang="uk-UA" sz="2600" i="1" dirty="0" smtClean="0"/>
              <a:t>висипали</a:t>
            </a:r>
            <a:r>
              <a:rPr lang="ru-RU" sz="2600" i="1" dirty="0" smtClean="0"/>
              <a:t> </a:t>
            </a:r>
            <a:r>
              <a:rPr lang="ru-RU" sz="2600" i="1" dirty="0"/>
              <a:t>у дерев'яні </a:t>
            </a:r>
            <a:r>
              <a:rPr lang="ru-RU" sz="2600" i="1" dirty="0" smtClean="0"/>
              <a:t>ночви,</a:t>
            </a:r>
          </a:p>
          <a:p>
            <a:pPr algn="ctr"/>
            <a:r>
              <a:rPr lang="ru-RU" sz="2600" i="1" dirty="0"/>
              <a:t>д</a:t>
            </a:r>
            <a:r>
              <a:rPr lang="ru-RU" sz="2600" i="1" dirty="0" smtClean="0"/>
              <a:t>одавали житнє</a:t>
            </a:r>
            <a:r>
              <a:rPr lang="ru-RU" sz="2600" i="1" dirty="0"/>
              <a:t> </a:t>
            </a:r>
            <a:r>
              <a:rPr lang="ru-RU" sz="2600" i="1" dirty="0" smtClean="0"/>
              <a:t>борошно, </a:t>
            </a:r>
            <a:r>
              <a:rPr lang="ru-RU" sz="2600" i="1" dirty="0"/>
              <a:t>перемішували, укладали у дерев'яну діжку, заливали </a:t>
            </a:r>
            <a:r>
              <a:rPr lang="ru-RU" sz="2600" i="1" dirty="0" smtClean="0"/>
              <a:t>водою </a:t>
            </a:r>
            <a:r>
              <a:rPr lang="ru-RU" sz="2600" i="1" dirty="0"/>
              <a:t> </a:t>
            </a:r>
            <a:r>
              <a:rPr lang="ru-RU" sz="2600" i="1" dirty="0" smtClean="0"/>
              <a:t>та хлібним квасом і </a:t>
            </a:r>
            <a:r>
              <a:rPr lang="ru-RU" sz="2600" i="1" dirty="0"/>
              <a:t>ставили у тепле місце. Після </a:t>
            </a:r>
            <a:r>
              <a:rPr lang="ru-RU" sz="2600" i="1" dirty="0" smtClean="0"/>
              <a:t>вкисання переставляли </a:t>
            </a:r>
            <a:r>
              <a:rPr lang="ru-RU" sz="2600" i="1" dirty="0"/>
              <a:t>на </a:t>
            </a:r>
            <a:r>
              <a:rPr lang="ru-RU" sz="2600" i="1" dirty="0" smtClean="0"/>
              <a:t>холод.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816609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mConfetti">
          <a:fgClr>
            <a:schemeClr val="tx2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916832"/>
          </a:xfrm>
        </p:spPr>
        <p:txBody>
          <a:bodyPr>
            <a:normAutofit/>
          </a:bodyPr>
          <a:lstStyle/>
          <a:p>
            <a:r>
              <a:rPr lang="uk-UA" b="1" dirty="0" smtClean="0"/>
              <a:t>Шарпанина </a:t>
            </a:r>
            <a:r>
              <a:rPr lang="uk-UA" dirty="0" smtClean="0"/>
              <a:t>- </a:t>
            </a:r>
            <a:r>
              <a:rPr lang="uk-UA" sz="3200" i="1" dirty="0" smtClean="0"/>
              <a:t>посічені субпродукти, залиті рідким тістом, які «шарпали» (розривали) руками і кидали в окріп.</a:t>
            </a:r>
            <a:endParaRPr lang="ru-RU" sz="3200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204864"/>
            <a:ext cx="6120680" cy="3921299"/>
          </a:xfrm>
        </p:spPr>
      </p:pic>
    </p:spTree>
    <p:extLst>
      <p:ext uri="{BB962C8B-B14F-4D97-AF65-F5344CB8AC3E}">
        <p14:creationId xmlns:p14="http://schemas.microsoft.com/office/powerpoint/2010/main" val="2727238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8229600" cy="1584176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Кав’яр</a:t>
            </a:r>
            <a:r>
              <a:rPr lang="uk-UA" dirty="0" smtClean="0"/>
              <a:t> - </a:t>
            </a:r>
            <a:r>
              <a:rPr lang="uk-UA" sz="3600" i="1" dirty="0" smtClean="0"/>
              <a:t>ікра з осетрових риб. У 18 ст. кав’яру робили багато, навіть  селяни дозволяли собі його їсти</a:t>
            </a:r>
            <a:endParaRPr lang="ru-RU" sz="3600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916832"/>
            <a:ext cx="6624736" cy="4608512"/>
          </a:xfrm>
        </p:spPr>
      </p:pic>
    </p:spTree>
    <p:extLst>
      <p:ext uri="{BB962C8B-B14F-4D97-AF65-F5344CB8AC3E}">
        <p14:creationId xmlns:p14="http://schemas.microsoft.com/office/powerpoint/2010/main" val="2367645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780928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accent4">
                    <a:lumMod val="75000"/>
                  </a:schemeClr>
                </a:solidFill>
              </a:rPr>
              <a:t>ЛЕМІШКА- </a:t>
            </a:r>
            <a:r>
              <a:rPr lang="uk-UA" sz="3100" b="1" dirty="0" smtClean="0">
                <a:solidFill>
                  <a:schemeClr val="accent4">
                    <a:lumMod val="75000"/>
                  </a:schemeClr>
                </a:solidFill>
              </a:rPr>
              <a:t>кашоподібна борошняна страва</a:t>
            </a:r>
            <a:r>
              <a:rPr lang="uk-UA" b="1" dirty="0" smtClean="0">
                <a:solidFill>
                  <a:schemeClr val="accent4">
                    <a:lumMod val="75000"/>
                  </a:schemeClr>
                </a:solidFill>
              </a:rPr>
              <a:t>.</a:t>
            </a:r>
            <a:br>
              <a:rPr lang="uk-UA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uk-UA" sz="2800" i="1" dirty="0" smtClean="0">
                <a:solidFill>
                  <a:schemeClr val="accent4">
                    <a:lumMod val="75000"/>
                  </a:schemeClr>
                </a:solidFill>
              </a:rPr>
              <a:t>Гречане борошно підсушують з вершковим маслом, запарюють, добре вибивають лопаткою. Їдять із молоком або маслом.</a:t>
            </a:r>
            <a:r>
              <a:rPr lang="uk-UA" sz="2800" b="1" dirty="0" smtClean="0"/>
              <a:t/>
            </a:r>
            <a:br>
              <a:rPr lang="uk-UA" sz="2800" b="1" dirty="0" smtClean="0"/>
            </a:br>
            <a:endParaRPr lang="ru-RU" sz="28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060848"/>
            <a:ext cx="8496944" cy="4464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80513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40">
          <a:fgClr>
            <a:schemeClr val="accent6">
              <a:lumMod val="7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uk-UA" b="1" dirty="0" smtClean="0"/>
              <a:t>Куліш - </a:t>
            </a:r>
            <a:r>
              <a:rPr lang="uk-UA" i="1" dirty="0" smtClean="0"/>
              <a:t>страва, зварена з пшоняних круп. Особливо смакує зі смаженим салом.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042976"/>
            <a:ext cx="8208911" cy="4748873"/>
          </a:xfr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327482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348880"/>
          </a:xfrm>
        </p:spPr>
        <p:txBody>
          <a:bodyPr/>
          <a:lstStyle/>
          <a:p>
            <a:r>
              <a:rPr lang="uk-UA" b="1" dirty="0" smtClean="0">
                <a:solidFill>
                  <a:schemeClr val="bg1"/>
                </a:solidFill>
              </a:rPr>
              <a:t>Сивуха, калганівка, настоянка на ялівці, на імбирі, мед, варенуха, пиво.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3" y="2276872"/>
            <a:ext cx="6408712" cy="3815804"/>
          </a:xfrm>
        </p:spPr>
      </p:pic>
    </p:spTree>
    <p:extLst>
      <p:ext uri="{BB962C8B-B14F-4D97-AF65-F5344CB8AC3E}">
        <p14:creationId xmlns:p14="http://schemas.microsoft.com/office/powerpoint/2010/main" val="1737402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276872"/>
          </a:xfrm>
          <a:ln>
            <a:noFill/>
          </a:ln>
        </p:spPr>
        <p:txBody>
          <a:bodyPr>
            <a:noAutofit/>
          </a:bodyPr>
          <a:lstStyle/>
          <a:p>
            <a:r>
              <a:rPr lang="uk-UA" sz="2800" dirty="0" smtClean="0">
                <a:ln w="3175">
                  <a:solidFill>
                    <a:schemeClr val="tx1"/>
                  </a:solidFill>
                </a:ln>
              </a:rPr>
              <a:t>«Не закохуйся в обличчя, не закохуйся </a:t>
            </a:r>
            <a:r>
              <a:rPr lang="uk-UA" sz="2800" dirty="0">
                <a:ln w="3175">
                  <a:solidFill>
                    <a:schemeClr val="tx1"/>
                  </a:solidFill>
                </a:ln>
              </a:rPr>
              <a:t>у</a:t>
            </a:r>
            <a:r>
              <a:rPr lang="uk-UA" sz="2800" dirty="0" smtClean="0">
                <a:ln w="3175">
                  <a:solidFill>
                    <a:schemeClr val="tx1"/>
                  </a:solidFill>
                </a:ln>
              </a:rPr>
              <a:t> вбрання, а закохуйся в ту душу, що потрібна для життя! Бо краса – це сон зрадливий – раз присниться -  та й нема. А душа – це все на світі, що потрібно для життя…» Богдан Ступка</a:t>
            </a:r>
            <a:endParaRPr lang="ru-RU" sz="2800" dirty="0">
              <a:ln w="3175">
                <a:solidFill>
                  <a:schemeClr val="tx1"/>
                </a:solidFill>
              </a:ln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276872"/>
            <a:ext cx="5544616" cy="4248472"/>
          </a:xfrm>
        </p:spPr>
      </p:pic>
    </p:spTree>
    <p:extLst>
      <p:ext uri="{BB962C8B-B14F-4D97-AF65-F5344CB8AC3E}">
        <p14:creationId xmlns:p14="http://schemas.microsoft.com/office/powerpoint/2010/main" val="544118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14:ferris dir="l"/>
      </p:transition>
    </mc:Choice>
    <mc:Fallback xmlns="">
      <p:transition spd="med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sus\Desktop\mic_0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4510" y="2089816"/>
            <a:ext cx="4833257" cy="4833257"/>
          </a:xfrm>
          <a:prstGeom prst="rect">
            <a:avLst/>
          </a:prstGeom>
          <a:noFill/>
          <a:effectLst>
            <a:outerShdw blurRad="88900" dist="63500" dir="3660000" sx="95000" sy="95000" algn="tl" rotWithShape="0">
              <a:prstClr val="black">
                <a:alpha val="7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sus\Desktop\speaker-30318_640.png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prstClr val="black"/>
              <a:srgbClr val="00B0F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9989"/>
          <a:stretch/>
        </p:blipFill>
        <p:spPr bwMode="auto">
          <a:xfrm rot="18923450">
            <a:off x="3894609" y="771405"/>
            <a:ext cx="1414315" cy="2783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558746" y="3933056"/>
            <a:ext cx="433373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Monotype Corsiva" pitchFamily="66" charset="0"/>
              </a:rPr>
              <a:t> </a:t>
            </a:r>
            <a:r>
              <a:rPr lang="uk-UA" sz="36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Monotype Corsiva" pitchFamily="66" charset="0"/>
              </a:rPr>
              <a:t>   </a:t>
            </a:r>
            <a:r>
              <a:rPr lang="uk-UA" sz="36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Monotype Corsiva" pitchFamily="66" charset="0"/>
              </a:rPr>
              <a:t>Скажіть, які слова – іншомовні чи власне українські – вам більш зрозумілі?</a:t>
            </a:r>
            <a:endParaRPr lang="ru-RU" sz="36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038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1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3075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75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50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7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268760"/>
            <a:ext cx="8691284" cy="4678456"/>
          </a:xfrm>
        </p:spPr>
        <p:txBody>
          <a:bodyPr/>
          <a:lstStyle/>
          <a:p>
            <a:pPr marL="0" indent="0" algn="ctr">
              <a:buNone/>
            </a:pPr>
            <a:r>
              <a:rPr lang="uk-UA" sz="4800" b="1" i="1" u="sng" dirty="0" smtClean="0"/>
              <a:t>Архаїзми</a:t>
            </a:r>
            <a:r>
              <a:rPr lang="uk-UA" sz="4800" dirty="0" smtClean="0"/>
              <a:t> – це слова, які забули про те, що колись вони були неологізмами.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4467034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357574"/>
              </p:ext>
            </p:extLst>
          </p:nvPr>
        </p:nvGraphicFramePr>
        <p:xfrm>
          <a:off x="971601" y="836712"/>
          <a:ext cx="7200798" cy="5760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54618"/>
                <a:gridCol w="654618"/>
                <a:gridCol w="654618"/>
                <a:gridCol w="654618"/>
                <a:gridCol w="654618"/>
                <a:gridCol w="654618"/>
                <a:gridCol w="654618"/>
                <a:gridCol w="654618"/>
                <a:gridCol w="654618"/>
                <a:gridCol w="654618"/>
                <a:gridCol w="654618"/>
              </a:tblGrid>
              <a:tr h="822949">
                <a:tc>
                  <a:txBody>
                    <a:bodyPr/>
                    <a:lstStyle/>
                    <a:p>
                      <a:pPr algn="ctr"/>
                      <a:r>
                        <a:rPr lang="uk-UA" sz="4800" dirty="0" smtClean="0">
                          <a:ln>
                            <a:solidFill>
                              <a:schemeClr val="accent1"/>
                            </a:solidFill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Л</a:t>
                      </a:r>
                      <a:endParaRPr lang="ru-RU" sz="48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Е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Л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Е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К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А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algn="ctr"/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2949">
                <a:tc>
                  <a:txBody>
                    <a:bodyPr/>
                    <a:lstStyle/>
                    <a:p>
                      <a:pPr algn="ctr"/>
                      <a:r>
                        <a:rPr lang="uk-UA" sz="4800" dirty="0" smtClean="0">
                          <a:ln>
                            <a:solidFill>
                              <a:schemeClr val="accent1"/>
                            </a:solidFill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Е</a:t>
                      </a:r>
                      <a:endParaRPr lang="ru-RU" sz="48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К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С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П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О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Н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А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Т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2949">
                <a:tc>
                  <a:txBody>
                    <a:bodyPr/>
                    <a:lstStyle/>
                    <a:p>
                      <a:pPr algn="ctr"/>
                      <a:r>
                        <a:rPr lang="uk-UA" sz="4800" dirty="0" smtClean="0">
                          <a:ln>
                            <a:solidFill>
                              <a:schemeClr val="accent1"/>
                            </a:solidFill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</a:t>
                      </a:r>
                      <a:endParaRPr lang="ru-RU" sz="48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А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З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К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А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 gridSpan="6">
                  <a:txBody>
                    <a:bodyPr/>
                    <a:lstStyle/>
                    <a:p>
                      <a:pPr algn="ctr"/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2949">
                <a:tc>
                  <a:txBody>
                    <a:bodyPr/>
                    <a:lstStyle/>
                    <a:p>
                      <a:pPr algn="ctr"/>
                      <a:r>
                        <a:rPr lang="uk-UA" sz="4800" dirty="0" smtClean="0">
                          <a:ln>
                            <a:solidFill>
                              <a:schemeClr val="accent1"/>
                            </a:solidFill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</a:t>
                      </a:r>
                      <a:endParaRPr lang="ru-RU" sz="48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В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І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Т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Л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И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Ц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Я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2949">
                <a:tc>
                  <a:txBody>
                    <a:bodyPr/>
                    <a:lstStyle/>
                    <a:p>
                      <a:pPr algn="ctr"/>
                      <a:r>
                        <a:rPr lang="uk-UA" sz="4800" dirty="0" smtClean="0">
                          <a:ln>
                            <a:solidFill>
                              <a:schemeClr val="accent1"/>
                            </a:solidFill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</a:t>
                      </a:r>
                      <a:endParaRPr lang="ru-RU" sz="48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2949">
                <a:tc>
                  <a:txBody>
                    <a:bodyPr/>
                    <a:lstStyle/>
                    <a:p>
                      <a:pPr algn="ctr"/>
                      <a:r>
                        <a:rPr lang="uk-UA" sz="4800" dirty="0" smtClean="0">
                          <a:ln>
                            <a:solidFill>
                              <a:schemeClr val="accent1"/>
                            </a:solidFill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</a:t>
                      </a:r>
                      <a:endParaRPr lang="ru-RU" sz="48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О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Л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Е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К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Ц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І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О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Н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Е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Р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</a:tr>
              <a:tr h="822949">
                <a:tc>
                  <a:txBody>
                    <a:bodyPr/>
                    <a:lstStyle/>
                    <a:p>
                      <a:pPr algn="ctr"/>
                      <a:r>
                        <a:rPr lang="uk-UA" sz="4800" dirty="0" smtClean="0">
                          <a:ln>
                            <a:solidFill>
                              <a:schemeClr val="accent1"/>
                            </a:solidFill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А</a:t>
                      </a:r>
                      <a:endParaRPr lang="ru-RU" sz="48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Р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О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М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А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Т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algn="ctr"/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50" name="Групувати 49"/>
          <p:cNvGrpSpPr/>
          <p:nvPr/>
        </p:nvGrpSpPr>
        <p:grpSpPr>
          <a:xfrm>
            <a:off x="971600" y="857232"/>
            <a:ext cx="3931200" cy="824400"/>
            <a:chOff x="980082" y="816864"/>
            <a:chExt cx="3931200" cy="824400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1619672" y="816864"/>
              <a:ext cx="655200" cy="824400"/>
            </a:xfrm>
            <a:prstGeom prst="rect">
              <a:avLst/>
            </a:prstGeom>
            <a:solidFill>
              <a:srgbClr val="00B0F0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00B0F0"/>
                </a:solidFill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2285816" y="816864"/>
              <a:ext cx="655200" cy="824400"/>
            </a:xfrm>
            <a:prstGeom prst="rect">
              <a:avLst/>
            </a:prstGeom>
            <a:solidFill>
              <a:srgbClr val="00B0F0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B0F0"/>
                </a:solidFill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3600882" y="816864"/>
              <a:ext cx="655200" cy="824400"/>
            </a:xfrm>
            <a:prstGeom prst="rect">
              <a:avLst/>
            </a:prstGeom>
            <a:solidFill>
              <a:srgbClr val="00B0F0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B0F0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941016" y="816864"/>
              <a:ext cx="655200" cy="824400"/>
            </a:xfrm>
            <a:prstGeom prst="rect">
              <a:avLst/>
            </a:prstGeom>
            <a:solidFill>
              <a:srgbClr val="00B0F0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B0F0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4256082" y="816864"/>
              <a:ext cx="655200" cy="824400"/>
            </a:xfrm>
            <a:prstGeom prst="rect">
              <a:avLst/>
            </a:prstGeom>
            <a:solidFill>
              <a:srgbClr val="00B0F0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B0F0"/>
                </a:solidFill>
              </a:endParaRPr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980082" y="816864"/>
              <a:ext cx="655200" cy="824400"/>
            </a:xfrm>
            <a:prstGeom prst="rect">
              <a:avLst/>
            </a:prstGeom>
            <a:solidFill>
              <a:srgbClr val="7030A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3600" b="1" dirty="0">
                  <a:solidFill>
                    <a:srgbClr val="00B0F0"/>
                  </a:solidFill>
                </a:rPr>
                <a:t>1</a:t>
              </a:r>
              <a:endParaRPr lang="ru-RU" sz="3600" b="1" dirty="0">
                <a:solidFill>
                  <a:srgbClr val="00B0F0"/>
                </a:solidFill>
              </a:endParaRPr>
            </a:p>
          </p:txBody>
        </p:sp>
      </p:grpSp>
      <p:grpSp>
        <p:nvGrpSpPr>
          <p:cNvPr id="57" name="Групувати 56"/>
          <p:cNvGrpSpPr/>
          <p:nvPr/>
        </p:nvGrpSpPr>
        <p:grpSpPr>
          <a:xfrm>
            <a:off x="980082" y="1641264"/>
            <a:ext cx="5229918" cy="837607"/>
            <a:chOff x="980082" y="1641264"/>
            <a:chExt cx="5229918" cy="837607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2941016" y="1641264"/>
              <a:ext cx="655200" cy="824400"/>
            </a:xfrm>
            <a:prstGeom prst="rect">
              <a:avLst/>
            </a:prstGeom>
            <a:solidFill>
              <a:srgbClr val="00B0F0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B0F0"/>
                </a:solidFill>
              </a:endParaRPr>
            </a:p>
          </p:txBody>
        </p:sp>
        <p:grpSp>
          <p:nvGrpSpPr>
            <p:cNvPr id="52" name="Групувати 51"/>
            <p:cNvGrpSpPr/>
            <p:nvPr/>
          </p:nvGrpSpPr>
          <p:grpSpPr>
            <a:xfrm>
              <a:off x="980082" y="1641264"/>
              <a:ext cx="5229918" cy="837607"/>
              <a:chOff x="980082" y="1641264"/>
              <a:chExt cx="5229918" cy="837607"/>
            </a:xfrm>
          </p:grpSpPr>
          <p:sp>
            <p:nvSpPr>
              <p:cNvPr id="7" name="Прямоугольник 6"/>
              <p:cNvSpPr/>
              <p:nvPr/>
            </p:nvSpPr>
            <p:spPr>
              <a:xfrm>
                <a:off x="1619672" y="1641264"/>
                <a:ext cx="655200" cy="824400"/>
              </a:xfrm>
              <a:prstGeom prst="rect">
                <a:avLst/>
              </a:prstGeom>
              <a:solidFill>
                <a:srgbClr val="00B0F0"/>
              </a:solidFill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00B0F0"/>
                  </a:solidFill>
                </a:endParaRPr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2285816" y="1641264"/>
                <a:ext cx="655200" cy="824400"/>
              </a:xfrm>
              <a:prstGeom prst="rect">
                <a:avLst/>
              </a:prstGeom>
              <a:solidFill>
                <a:srgbClr val="00B0F0"/>
              </a:solidFill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00B0F0"/>
                  </a:solidFill>
                </a:endParaRPr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>
                <a:off x="5554800" y="1641264"/>
                <a:ext cx="655200" cy="824400"/>
              </a:xfrm>
              <a:prstGeom prst="rect">
                <a:avLst/>
              </a:prstGeom>
              <a:solidFill>
                <a:srgbClr val="00B0F0"/>
              </a:solidFill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00B0F0"/>
                  </a:solidFill>
                </a:endParaRPr>
              </a:p>
            </p:txBody>
          </p:sp>
          <p:sp>
            <p:nvSpPr>
              <p:cNvPr id="12" name="Прямоугольник 11"/>
              <p:cNvSpPr/>
              <p:nvPr/>
            </p:nvSpPr>
            <p:spPr>
              <a:xfrm>
                <a:off x="4899600" y="1641264"/>
                <a:ext cx="655200" cy="824400"/>
              </a:xfrm>
              <a:prstGeom prst="rect">
                <a:avLst/>
              </a:prstGeom>
              <a:solidFill>
                <a:srgbClr val="00B0F0"/>
              </a:solidFill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00B0F0"/>
                  </a:solidFill>
                </a:endParaRPr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4256082" y="1641264"/>
                <a:ext cx="655200" cy="824400"/>
              </a:xfrm>
              <a:prstGeom prst="rect">
                <a:avLst/>
              </a:prstGeom>
              <a:solidFill>
                <a:srgbClr val="00B0F0"/>
              </a:solidFill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00B0F0"/>
                  </a:solidFill>
                </a:endParaRPr>
              </a:p>
            </p:txBody>
          </p:sp>
          <p:sp>
            <p:nvSpPr>
              <p:cNvPr id="15" name="Прямоугольник 14"/>
              <p:cNvSpPr/>
              <p:nvPr/>
            </p:nvSpPr>
            <p:spPr>
              <a:xfrm>
                <a:off x="3589200" y="1641264"/>
                <a:ext cx="655200" cy="824400"/>
              </a:xfrm>
              <a:prstGeom prst="rect">
                <a:avLst/>
              </a:prstGeom>
              <a:solidFill>
                <a:srgbClr val="00B0F0"/>
              </a:solidFill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00B0F0"/>
                  </a:solidFill>
                </a:endParaRPr>
              </a:p>
            </p:txBody>
          </p:sp>
          <p:sp>
            <p:nvSpPr>
              <p:cNvPr id="43" name="Прямоугольник 42"/>
              <p:cNvSpPr/>
              <p:nvPr/>
            </p:nvSpPr>
            <p:spPr>
              <a:xfrm>
                <a:off x="980082" y="1654471"/>
                <a:ext cx="655200" cy="824400"/>
              </a:xfrm>
              <a:prstGeom prst="rect">
                <a:avLst/>
              </a:prstGeom>
              <a:solidFill>
                <a:srgbClr val="7030A0"/>
              </a:solidFill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uk-UA" sz="3600" b="1" dirty="0">
                    <a:solidFill>
                      <a:srgbClr val="00B0F0"/>
                    </a:solidFill>
                  </a:rPr>
                  <a:t>2</a:t>
                </a:r>
                <a:endParaRPr lang="ru-RU" sz="3600" b="1" dirty="0">
                  <a:solidFill>
                    <a:srgbClr val="00B0F0"/>
                  </a:solidFill>
                </a:endParaRPr>
              </a:p>
            </p:txBody>
          </p:sp>
        </p:grpSp>
      </p:grpSp>
      <p:grpSp>
        <p:nvGrpSpPr>
          <p:cNvPr id="53" name="Групувати 52"/>
          <p:cNvGrpSpPr/>
          <p:nvPr/>
        </p:nvGrpSpPr>
        <p:grpSpPr>
          <a:xfrm>
            <a:off x="980082" y="2465664"/>
            <a:ext cx="3276000" cy="845864"/>
            <a:chOff x="980082" y="2465664"/>
            <a:chExt cx="3276000" cy="845864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1619672" y="2465664"/>
              <a:ext cx="655200" cy="824400"/>
            </a:xfrm>
            <a:prstGeom prst="rect">
              <a:avLst/>
            </a:prstGeom>
            <a:solidFill>
              <a:srgbClr val="00B0F0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B0F0"/>
                </a:solidFill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2285816" y="2465664"/>
              <a:ext cx="655200" cy="824400"/>
            </a:xfrm>
            <a:prstGeom prst="rect">
              <a:avLst/>
            </a:prstGeom>
            <a:solidFill>
              <a:srgbClr val="00B0F0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B0F0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2934000" y="2465664"/>
              <a:ext cx="655200" cy="824400"/>
            </a:xfrm>
            <a:prstGeom prst="rect">
              <a:avLst/>
            </a:prstGeom>
            <a:solidFill>
              <a:srgbClr val="00B0F0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B0F0"/>
                </a:solidFill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3600882" y="2465664"/>
              <a:ext cx="655200" cy="824400"/>
            </a:xfrm>
            <a:prstGeom prst="rect">
              <a:avLst/>
            </a:prstGeom>
            <a:solidFill>
              <a:srgbClr val="00B0F0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B0F0"/>
                </a:solidFill>
              </a:endParaRPr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980082" y="2487128"/>
              <a:ext cx="655200" cy="824400"/>
            </a:xfrm>
            <a:prstGeom prst="rect">
              <a:avLst/>
            </a:prstGeom>
            <a:solidFill>
              <a:srgbClr val="7030A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3600" b="1" dirty="0">
                  <a:solidFill>
                    <a:srgbClr val="00B0F0"/>
                  </a:solidFill>
                </a:rPr>
                <a:t>3</a:t>
              </a:r>
              <a:endParaRPr lang="ru-RU" sz="3600" b="1" dirty="0">
                <a:solidFill>
                  <a:srgbClr val="00B0F0"/>
                </a:solidFill>
              </a:endParaRPr>
            </a:p>
          </p:txBody>
        </p:sp>
      </p:grpSp>
      <p:grpSp>
        <p:nvGrpSpPr>
          <p:cNvPr id="54" name="Групувати 53"/>
          <p:cNvGrpSpPr/>
          <p:nvPr/>
        </p:nvGrpSpPr>
        <p:grpSpPr>
          <a:xfrm>
            <a:off x="980082" y="3290064"/>
            <a:ext cx="5229918" cy="845864"/>
            <a:chOff x="980082" y="3290064"/>
            <a:chExt cx="5229918" cy="845864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1630616" y="3290064"/>
              <a:ext cx="655200" cy="824400"/>
            </a:xfrm>
            <a:prstGeom prst="rect">
              <a:avLst/>
            </a:prstGeom>
            <a:solidFill>
              <a:srgbClr val="00B0F0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B0F0"/>
                </a:solidFill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2290482" y="3290064"/>
              <a:ext cx="655200" cy="824400"/>
            </a:xfrm>
            <a:prstGeom prst="rect">
              <a:avLst/>
            </a:prstGeom>
            <a:solidFill>
              <a:srgbClr val="00B0F0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B0F0"/>
                </a:solidFill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2945682" y="3290064"/>
              <a:ext cx="655200" cy="824400"/>
            </a:xfrm>
            <a:prstGeom prst="rect">
              <a:avLst/>
            </a:prstGeom>
            <a:solidFill>
              <a:srgbClr val="00B0F0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B0F0"/>
                </a:solidFill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3600882" y="3290064"/>
              <a:ext cx="655200" cy="824400"/>
            </a:xfrm>
            <a:prstGeom prst="rect">
              <a:avLst/>
            </a:prstGeom>
            <a:solidFill>
              <a:srgbClr val="00B0F0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B0F0"/>
                </a:solidFill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4256082" y="3290064"/>
              <a:ext cx="655200" cy="824400"/>
            </a:xfrm>
            <a:prstGeom prst="rect">
              <a:avLst/>
            </a:prstGeom>
            <a:solidFill>
              <a:srgbClr val="00B0F0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B0F0"/>
                </a:solidFill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4899600" y="3290064"/>
              <a:ext cx="655200" cy="824400"/>
            </a:xfrm>
            <a:prstGeom prst="rect">
              <a:avLst/>
            </a:prstGeom>
            <a:solidFill>
              <a:srgbClr val="00B0F0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B0F0"/>
                </a:solidFill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5554800" y="3290064"/>
              <a:ext cx="655200" cy="824400"/>
            </a:xfrm>
            <a:prstGeom prst="rect">
              <a:avLst/>
            </a:prstGeom>
            <a:solidFill>
              <a:srgbClr val="00B0F0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B0F0"/>
                </a:solidFill>
              </a:endParaRPr>
            </a:p>
          </p:txBody>
        </p:sp>
        <p:sp>
          <p:nvSpPr>
            <p:cNvPr id="45" name="Прямоугольник 44"/>
            <p:cNvSpPr/>
            <p:nvPr/>
          </p:nvSpPr>
          <p:spPr>
            <a:xfrm>
              <a:off x="980082" y="3311528"/>
              <a:ext cx="655200" cy="824400"/>
            </a:xfrm>
            <a:prstGeom prst="rect">
              <a:avLst/>
            </a:prstGeom>
            <a:solidFill>
              <a:srgbClr val="7030A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3600" b="1" dirty="0">
                  <a:solidFill>
                    <a:srgbClr val="00B0F0"/>
                  </a:solidFill>
                </a:rPr>
                <a:t>4</a:t>
              </a:r>
              <a:endParaRPr lang="ru-RU" sz="3600" b="1" dirty="0">
                <a:solidFill>
                  <a:srgbClr val="00B0F0"/>
                </a:solidFill>
              </a:endParaRPr>
            </a:p>
          </p:txBody>
        </p:sp>
      </p:grpSp>
      <p:sp>
        <p:nvSpPr>
          <p:cNvPr id="46" name="Прямоугольник 45"/>
          <p:cNvSpPr/>
          <p:nvPr/>
        </p:nvSpPr>
        <p:spPr>
          <a:xfrm>
            <a:off x="980082" y="4135928"/>
            <a:ext cx="655200" cy="824400"/>
          </a:xfrm>
          <a:prstGeom prst="rect">
            <a:avLst/>
          </a:prstGeom>
          <a:solidFill>
            <a:srgbClr val="7030A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>
                <a:solidFill>
                  <a:srgbClr val="00B0F0"/>
                </a:solidFill>
              </a:rPr>
              <a:t>5</a:t>
            </a:r>
            <a:endParaRPr lang="ru-RU" sz="3600" b="1" dirty="0">
              <a:solidFill>
                <a:srgbClr val="00B0F0"/>
              </a:solidFill>
            </a:endParaRPr>
          </a:p>
        </p:txBody>
      </p:sp>
      <p:grpSp>
        <p:nvGrpSpPr>
          <p:cNvPr id="55" name="Групувати 54"/>
          <p:cNvGrpSpPr/>
          <p:nvPr/>
        </p:nvGrpSpPr>
        <p:grpSpPr>
          <a:xfrm>
            <a:off x="980082" y="4931502"/>
            <a:ext cx="7195518" cy="834066"/>
            <a:chOff x="980082" y="4931502"/>
            <a:chExt cx="7195518" cy="834066"/>
          </a:xfrm>
        </p:grpSpPr>
        <p:sp>
          <p:nvSpPr>
            <p:cNvPr id="27" name="Прямоугольник 26"/>
            <p:cNvSpPr/>
            <p:nvPr/>
          </p:nvSpPr>
          <p:spPr>
            <a:xfrm>
              <a:off x="1635282" y="4941168"/>
              <a:ext cx="655200" cy="824400"/>
            </a:xfrm>
            <a:prstGeom prst="rect">
              <a:avLst/>
            </a:prstGeom>
            <a:solidFill>
              <a:srgbClr val="00B0F0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B0F0"/>
                </a:solidFill>
              </a:endParaRPr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2290482" y="4941168"/>
              <a:ext cx="655200" cy="824400"/>
            </a:xfrm>
            <a:prstGeom prst="rect">
              <a:avLst/>
            </a:prstGeom>
            <a:solidFill>
              <a:srgbClr val="00B0F0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B0F0"/>
                </a:solidFill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2945682" y="4937946"/>
              <a:ext cx="655200" cy="824400"/>
            </a:xfrm>
            <a:prstGeom prst="rect">
              <a:avLst/>
            </a:prstGeom>
            <a:solidFill>
              <a:srgbClr val="00B0F0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B0F0"/>
                </a:solidFill>
              </a:endParaRPr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3600882" y="4934724"/>
              <a:ext cx="655200" cy="824400"/>
            </a:xfrm>
            <a:prstGeom prst="rect">
              <a:avLst/>
            </a:prstGeom>
            <a:solidFill>
              <a:srgbClr val="00B0F0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B0F0"/>
                </a:solidFill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4256082" y="4931502"/>
              <a:ext cx="655200" cy="824400"/>
            </a:xfrm>
            <a:prstGeom prst="rect">
              <a:avLst/>
            </a:prstGeom>
            <a:solidFill>
              <a:srgbClr val="00B0F0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B0F0"/>
                </a:solidFill>
              </a:endParaRP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4899600" y="4931502"/>
              <a:ext cx="655200" cy="824400"/>
            </a:xfrm>
            <a:prstGeom prst="rect">
              <a:avLst/>
            </a:prstGeom>
            <a:solidFill>
              <a:srgbClr val="00B0F0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B0F0"/>
                </a:solidFill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5554800" y="4931502"/>
              <a:ext cx="655200" cy="824400"/>
            </a:xfrm>
            <a:prstGeom prst="rect">
              <a:avLst/>
            </a:prstGeom>
            <a:solidFill>
              <a:srgbClr val="00B0F0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B0F0"/>
                </a:solidFill>
              </a:endParaRP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6210000" y="4937946"/>
              <a:ext cx="655200" cy="824400"/>
            </a:xfrm>
            <a:prstGeom prst="rect">
              <a:avLst/>
            </a:prstGeom>
            <a:solidFill>
              <a:srgbClr val="00B0F0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B0F0"/>
                </a:solidFill>
              </a:endParaRPr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6865200" y="4941168"/>
              <a:ext cx="655200" cy="824400"/>
            </a:xfrm>
            <a:prstGeom prst="rect">
              <a:avLst/>
            </a:prstGeom>
            <a:solidFill>
              <a:srgbClr val="00B0F0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B0F0"/>
                </a:solidFill>
              </a:endParaRPr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7520400" y="4941168"/>
              <a:ext cx="655200" cy="824400"/>
            </a:xfrm>
            <a:prstGeom prst="rect">
              <a:avLst/>
            </a:prstGeom>
            <a:solidFill>
              <a:srgbClr val="00B0F0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B0F0"/>
                </a:solidFill>
              </a:endParaRPr>
            </a:p>
          </p:txBody>
        </p:sp>
        <p:sp>
          <p:nvSpPr>
            <p:cNvPr id="47" name="Прямоугольник 46"/>
            <p:cNvSpPr/>
            <p:nvPr/>
          </p:nvSpPr>
          <p:spPr>
            <a:xfrm>
              <a:off x="980082" y="4931502"/>
              <a:ext cx="655200" cy="824400"/>
            </a:xfrm>
            <a:prstGeom prst="rect">
              <a:avLst/>
            </a:prstGeom>
            <a:solidFill>
              <a:srgbClr val="7030A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3600" b="1" dirty="0">
                  <a:solidFill>
                    <a:srgbClr val="00B0F0"/>
                  </a:solidFill>
                </a:rPr>
                <a:t>6</a:t>
              </a:r>
              <a:endParaRPr lang="ru-RU" sz="3600" b="1" dirty="0">
                <a:solidFill>
                  <a:srgbClr val="00B0F0"/>
                </a:solidFill>
              </a:endParaRPr>
            </a:p>
          </p:txBody>
        </p:sp>
      </p:grpSp>
      <p:grpSp>
        <p:nvGrpSpPr>
          <p:cNvPr id="56" name="Групувати 55"/>
          <p:cNvGrpSpPr/>
          <p:nvPr/>
        </p:nvGrpSpPr>
        <p:grpSpPr>
          <a:xfrm>
            <a:off x="980082" y="5755902"/>
            <a:ext cx="3931200" cy="834066"/>
            <a:chOff x="980082" y="5755902"/>
            <a:chExt cx="3931200" cy="834066"/>
          </a:xfrm>
        </p:grpSpPr>
        <p:sp>
          <p:nvSpPr>
            <p:cNvPr id="37" name="Прямоугольник 36"/>
            <p:cNvSpPr/>
            <p:nvPr/>
          </p:nvSpPr>
          <p:spPr>
            <a:xfrm>
              <a:off x="4256082" y="5755902"/>
              <a:ext cx="655200" cy="824400"/>
            </a:xfrm>
            <a:prstGeom prst="rect">
              <a:avLst/>
            </a:prstGeom>
            <a:solidFill>
              <a:srgbClr val="00B0F0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B0F0"/>
                </a:solidFill>
              </a:endParaRPr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3600882" y="5765568"/>
              <a:ext cx="655200" cy="824400"/>
            </a:xfrm>
            <a:prstGeom prst="rect">
              <a:avLst/>
            </a:prstGeom>
            <a:solidFill>
              <a:srgbClr val="00B0F0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B0F0"/>
                </a:solidFill>
              </a:endParaRPr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2946653" y="5765568"/>
              <a:ext cx="655200" cy="824400"/>
            </a:xfrm>
            <a:prstGeom prst="rect">
              <a:avLst/>
            </a:prstGeom>
            <a:solidFill>
              <a:srgbClr val="00B0F0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B0F0"/>
                </a:solidFill>
              </a:endParaRPr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2291453" y="5765568"/>
              <a:ext cx="655200" cy="824400"/>
            </a:xfrm>
            <a:prstGeom prst="rect">
              <a:avLst/>
            </a:prstGeom>
            <a:solidFill>
              <a:srgbClr val="00B0F0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B0F0"/>
                </a:solidFill>
              </a:endParaRPr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1630616" y="5765568"/>
              <a:ext cx="655200" cy="824400"/>
            </a:xfrm>
            <a:prstGeom prst="rect">
              <a:avLst/>
            </a:prstGeom>
            <a:solidFill>
              <a:srgbClr val="00B0F0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B0F0"/>
                </a:solidFill>
              </a:endParaRPr>
            </a:p>
          </p:txBody>
        </p:sp>
        <p:sp>
          <p:nvSpPr>
            <p:cNvPr id="48" name="Прямоугольник 47"/>
            <p:cNvSpPr/>
            <p:nvPr/>
          </p:nvSpPr>
          <p:spPr>
            <a:xfrm>
              <a:off x="980082" y="5765568"/>
              <a:ext cx="655200" cy="824400"/>
            </a:xfrm>
            <a:prstGeom prst="rect">
              <a:avLst/>
            </a:prstGeom>
            <a:solidFill>
              <a:srgbClr val="7030A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3600" b="1" dirty="0">
                  <a:solidFill>
                    <a:srgbClr val="00B0F0"/>
                  </a:solidFill>
                </a:rPr>
                <a:t>7</a:t>
              </a:r>
              <a:endParaRPr lang="ru-RU" sz="3600" b="1" dirty="0">
                <a:solidFill>
                  <a:srgbClr val="00B0F0"/>
                </a:solidFill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107504" y="701442"/>
            <a:ext cx="683568" cy="60016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8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КРОСВОРД</a:t>
            </a:r>
            <a:endParaRPr lang="ru-RU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853657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12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59259E-6 L 5.55556E-7 -0.4516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11111E-6 L 3.61111E-6 -0.5930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611 -3.7037E-6 L 0.03611 -0.66134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44444E-6 L 0.00781 -0.79815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-3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L 0.00799 -0.86111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-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628 0 L 0.0441 -1.0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-5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755576" y="260648"/>
            <a:ext cx="7679407" cy="5976664"/>
          </a:xfrm>
        </p:spPr>
        <p:txBody>
          <a:bodyPr>
            <a:normAutofit/>
          </a:bodyPr>
          <a:lstStyle/>
          <a:p>
            <a:r>
              <a:rPr lang="uk-UA" sz="4000" dirty="0" smtClean="0"/>
              <a:t>Буває, що слово</a:t>
            </a:r>
            <a:br>
              <a:rPr lang="uk-UA" sz="4000" dirty="0" smtClean="0"/>
            </a:br>
            <a:r>
              <a:rPr lang="uk-UA" sz="4000" dirty="0" smtClean="0"/>
              <a:t>відоме давно,</a:t>
            </a:r>
            <a:br>
              <a:rPr lang="uk-UA" sz="4000" dirty="0" smtClean="0"/>
            </a:br>
            <a:r>
              <a:rPr lang="uk-UA" sz="4000" dirty="0" smtClean="0"/>
              <a:t>а знає не кожен,</a:t>
            </a:r>
            <a:br>
              <a:rPr lang="uk-UA" sz="4000" dirty="0" smtClean="0"/>
            </a:br>
            <a:r>
              <a:rPr lang="uk-UA" sz="4000" dirty="0" smtClean="0"/>
              <a:t>що значить воно.</a:t>
            </a:r>
            <a:br>
              <a:rPr lang="uk-UA" sz="4000" dirty="0" smtClean="0"/>
            </a:br>
            <a:r>
              <a:rPr lang="uk-UA" sz="4000" dirty="0" smtClean="0"/>
              <a:t>І тут у пригоді</a:t>
            </a:r>
            <a:br>
              <a:rPr lang="uk-UA" sz="4000" dirty="0" smtClean="0"/>
            </a:br>
            <a:r>
              <a:rPr lang="uk-UA" sz="4000" dirty="0" smtClean="0"/>
              <a:t>стає визначник</a:t>
            </a:r>
            <a:br>
              <a:rPr lang="uk-UA" sz="4000" dirty="0" smtClean="0"/>
            </a:br>
            <a:r>
              <a:rPr lang="uk-UA" sz="4000" dirty="0" smtClean="0"/>
              <a:t>скарбів наших мовних – </a:t>
            </a:r>
            <a:br>
              <a:rPr lang="uk-UA" sz="4000" dirty="0" smtClean="0"/>
            </a:br>
            <a:r>
              <a:rPr lang="uk-UA" sz="4000" dirty="0" smtClean="0"/>
              <a:t>тлумачний словник.</a:t>
            </a:r>
            <a:br>
              <a:rPr lang="uk-UA" sz="4000" dirty="0" smtClean="0"/>
            </a:br>
            <a:r>
              <a:rPr lang="uk-UA" sz="4000" dirty="0" smtClean="0"/>
              <a:t>                   Д. Білоус</a:t>
            </a:r>
            <a:endParaRPr lang="ru-RU" sz="4000" dirty="0"/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79512" y="5589240"/>
            <a:ext cx="2880320" cy="1080120"/>
          </a:xfrm>
        </p:spPr>
        <p:txBody>
          <a:bodyPr>
            <a:normAutofit/>
          </a:bodyPr>
          <a:lstStyle/>
          <a:p>
            <a:endParaRPr lang="en-US" sz="2800" dirty="0" smtClean="0">
              <a:solidFill>
                <a:schemeClr val="tx1"/>
              </a:solidFill>
            </a:endParaRPr>
          </a:p>
          <a:p>
            <a:r>
              <a:rPr lang="en-US" sz="2800" dirty="0" smtClean="0">
                <a:solidFill>
                  <a:schemeClr val="tx1"/>
                </a:solidFill>
              </a:rPr>
              <a:t>www.slovnyk.net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2723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424935" cy="5976664"/>
          </a:xfrm>
          <a:ln>
            <a:noFill/>
          </a:ln>
          <a:effectLst/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uk-UA" sz="3600" dirty="0" smtClean="0">
                <a:solidFill>
                  <a:schemeClr val="tx1"/>
                </a:solidFill>
                <a:effectLst>
                  <a:outerShdw blurRad="1270000" dist="2540000" dir="21540000" sx="200000" sy="200000" algn="ctr" rotWithShape="0">
                    <a:schemeClr val="tx1">
                      <a:alpha val="0"/>
                    </a:schemeClr>
                  </a:outerShdw>
                </a:effectLst>
              </a:rPr>
              <a:t>1.Нам нічого не мішало зустрітися вдруге. 2.Подорож тривала дві неділі. 3.Я рахую, що екзамен з математики складу добре. 4.У зустрічі прийняли участь поети різних поколінь. 5.Під час жнив комбайнерам приходиться багато працювати. 6.Вони приперлися до мене вночі.</a:t>
            </a:r>
            <a:endParaRPr lang="ru-RU" sz="3600" dirty="0">
              <a:solidFill>
                <a:schemeClr val="tx1"/>
              </a:solidFill>
              <a:effectLst>
                <a:outerShdw blurRad="1270000" dist="2540000" dir="21540000" sx="200000" sy="200000" algn="ctr" rotWithShape="0">
                  <a:schemeClr val="tx1">
                    <a:alpha val="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224199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sus\Desktop\mic_0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4510" y="2089816"/>
            <a:ext cx="4833257" cy="4833257"/>
          </a:xfrm>
          <a:prstGeom prst="rect">
            <a:avLst/>
          </a:prstGeom>
          <a:noFill/>
          <a:effectLst>
            <a:outerShdw blurRad="88900" dist="63500" dir="3660000" sx="95000" sy="95000" algn="tl" rotWithShape="0">
              <a:prstClr val="black">
                <a:alpha val="7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sus\Desktop\speaker-30318_640.png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prstClr val="black"/>
              <a:srgbClr val="00B0F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9989"/>
          <a:stretch/>
        </p:blipFill>
        <p:spPr bwMode="auto">
          <a:xfrm rot="18923450">
            <a:off x="3851590" y="932396"/>
            <a:ext cx="1414315" cy="2783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707904" y="3933056"/>
            <a:ext cx="51845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Monotype Corsiva" pitchFamily="66" charset="0"/>
              </a:rPr>
              <a:t> </a:t>
            </a:r>
            <a:r>
              <a:rPr lang="uk-UA" sz="36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Monotype Corsiva" pitchFamily="66" charset="0"/>
              </a:rPr>
              <a:t>   Сьогодні </a:t>
            </a:r>
            <a:r>
              <a:rPr lang="uk-UA" sz="36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Monotype Corsiva" pitchFamily="66" charset="0"/>
              </a:rPr>
              <a:t>на занятті для мене важливим було…</a:t>
            </a:r>
            <a:endParaRPr lang="ru-RU" sz="36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908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1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3075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75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75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5736" y="251356"/>
            <a:ext cx="5544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0"/>
            <a:ext cx="8496943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</a:t>
            </a:r>
            <a:r>
              <a:rPr lang="uk-UA" sz="2800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Беремо день і добре очищаємо його від заздрощів, ненависті, розпачу, жадібності, впертості, егоїзму, байдужості. Додаємо три ложки оптимізму, велику жменю віри, ложку терпіння, кілька зерен терплячості, щіпку ввічливості і порядності у ставленні до ближніх. Отриману суміш заливаємо любов’ю. Прикрашаємо страву квітами добра. Подавати щоденно з гарніром із теплих слів і лагідних посмішок, що зігрівають серце і душу. Приємного апетиту! Вдалого дня!</a:t>
            </a:r>
          </a:p>
          <a:p>
            <a:endParaRPr lang="ru-RU" sz="35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101600">
                  <a:schemeClr val="accent6">
                    <a:lumMod val="60000"/>
                    <a:lumOff val="40000"/>
                    <a:alpha val="6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9632" y="4365104"/>
            <a:ext cx="63367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>
                <a:ln w="1905"/>
                <a:effectLst>
                  <a:glow rad="101600">
                    <a:srgbClr val="FFC000">
                      <a:alpha val="60000"/>
                    </a:srgb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Домашнє </a:t>
            </a:r>
            <a:r>
              <a:rPr lang="uk-UA" sz="4800" b="1" dirty="0" smtClean="0">
                <a:ln w="1905"/>
                <a:effectLst>
                  <a:glow rad="101600">
                    <a:srgbClr val="FFC000">
                      <a:alpha val="60000"/>
                    </a:srgb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завдання: виписати власне українські слова</a:t>
            </a:r>
            <a:endParaRPr lang="ru-RU" sz="4800" b="1" dirty="0">
              <a:ln w="1905"/>
              <a:effectLst>
                <a:glow rad="101600">
                  <a:srgbClr val="FFC000">
                    <a:alpha val="60000"/>
                  </a:srgb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29572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tx2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Лексикологія </a:t>
            </a:r>
            <a:r>
              <a:rPr lang="en-US" sz="4000" b="1" dirty="0" smtClean="0">
                <a:solidFill>
                  <a:schemeClr val="tx2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(</a:t>
            </a:r>
            <a:r>
              <a:rPr lang="uk-UA" sz="4000" b="1" dirty="0" smtClean="0">
                <a:solidFill>
                  <a:schemeClr val="tx2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від грецьких  </a:t>
            </a:r>
            <a:r>
              <a:rPr lang="en-US" sz="4000" b="1" dirty="0" smtClean="0">
                <a:solidFill>
                  <a:schemeClr val="tx2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lexikos - </a:t>
            </a:r>
            <a:r>
              <a:rPr lang="uk-UA" sz="4000" b="1" dirty="0" smtClean="0">
                <a:solidFill>
                  <a:schemeClr val="tx2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пов’язаний зі словом і </a:t>
            </a:r>
            <a:r>
              <a:rPr lang="en-US" sz="4000" b="1" dirty="0" smtClean="0">
                <a:solidFill>
                  <a:schemeClr val="tx2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logos - </a:t>
            </a:r>
            <a:r>
              <a:rPr lang="uk-UA" sz="4000" b="1" dirty="0" smtClean="0">
                <a:solidFill>
                  <a:schemeClr val="tx2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учення) – розділ мовознавства,  який вивчає лексику, тобто словниковий склад мови й слово як його основну одиницю.</a:t>
            </a:r>
            <a:endParaRPr lang="ru-RU" sz="4000" b="1" dirty="0">
              <a:solidFill>
                <a:schemeClr val="tx2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venture" pitchFamily="2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928794" y="5286388"/>
            <a:ext cx="6715172" cy="1357322"/>
          </a:xfrm>
        </p:spPr>
        <p:txBody>
          <a:bodyPr>
            <a:normAutofit/>
          </a:bodyPr>
          <a:lstStyle/>
          <a:p>
            <a:pPr algn="r">
              <a:buClr>
                <a:schemeClr val="tx2"/>
              </a:buClr>
            </a:pPr>
            <a:endParaRPr lang="ru-RU" sz="23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b="1" dirty="0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solidFill>
                  <a:schemeClr val="tx2"/>
                </a:solidFill>
                <a:effectLst>
                  <a:glow rad="228600">
                    <a:schemeClr val="accent1">
                      <a:lumMod val="20000"/>
                      <a:lumOff val="80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Слово як одиниця мови</a:t>
            </a:r>
            <a:endParaRPr lang="ru-RU" sz="5400" b="1" dirty="0"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  <a:solidFill>
                <a:schemeClr val="tx2"/>
              </a:solidFill>
              <a:effectLst>
                <a:glow rad="228600">
                  <a:schemeClr val="accent1">
                    <a:lumMod val="20000"/>
                    <a:lumOff val="80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43050"/>
            <a:ext cx="8643998" cy="4857784"/>
          </a:xfrm>
        </p:spPr>
        <p:txBody>
          <a:bodyPr>
            <a:normAutofit lnSpcReduction="10000"/>
          </a:bodyPr>
          <a:lstStyle/>
          <a:p>
            <a:pPr marL="0" indent="0" algn="ctr">
              <a:buClr>
                <a:schemeClr val="accent1">
                  <a:lumMod val="50000"/>
                </a:schemeClr>
              </a:buClr>
              <a:buSzPct val="115000"/>
              <a:buNone/>
            </a:pPr>
            <a:r>
              <a:rPr lang="uk-UA" sz="3600" b="1" dirty="0" smtClean="0"/>
              <a:t>Слово</a:t>
            </a:r>
            <a:r>
              <a:rPr lang="en-US" sz="3600" b="1" dirty="0" smtClean="0"/>
              <a:t> </a:t>
            </a:r>
            <a:r>
              <a:rPr lang="uk-UA" sz="3600" b="1" dirty="0" smtClean="0"/>
              <a:t>- це основна, базова одиниця мови, яка служить для називання предметів, дій, процесів.</a:t>
            </a:r>
          </a:p>
          <a:p>
            <a:pPr marL="0" indent="0" algn="ctr">
              <a:buClr>
                <a:schemeClr val="accent1">
                  <a:lumMod val="50000"/>
                </a:schemeClr>
              </a:buClr>
              <a:buSzPct val="115000"/>
              <a:buNone/>
            </a:pPr>
            <a:r>
              <a:rPr lang="uk-UA" sz="3600" b="1" dirty="0" smtClean="0">
                <a:solidFill>
                  <a:srgbClr val="FF0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У словах реалізуються наші думки й почуття.</a:t>
            </a:r>
          </a:p>
          <a:p>
            <a:pPr marL="0" indent="0" algn="ctr">
              <a:buClr>
                <a:schemeClr val="accent1">
                  <a:lumMod val="50000"/>
                </a:schemeClr>
              </a:buClr>
              <a:buSzPct val="115000"/>
              <a:buNone/>
            </a:pPr>
            <a:r>
              <a:rPr lang="uk-UA" sz="5400" b="1" dirty="0" smtClean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Лексичне значення</a:t>
            </a:r>
            <a:r>
              <a:rPr lang="en-US" sz="5400" b="1" dirty="0" smtClean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uk-UA" sz="5400" b="1" dirty="0" smtClean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- </a:t>
            </a:r>
            <a:r>
              <a:rPr lang="uk-UA" sz="4300" b="1" dirty="0" smtClean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це реальний зміст слова, те, що слово називає .</a:t>
            </a:r>
          </a:p>
          <a:p>
            <a:pPr marL="0" indent="0" algn="ctr">
              <a:buClr>
                <a:schemeClr val="accent1">
                  <a:lumMod val="50000"/>
                </a:schemeClr>
              </a:buClr>
              <a:buSzPct val="115000"/>
              <a:buNone/>
            </a:pPr>
            <a:endParaRPr lang="ru-RU" b="1" dirty="0" smtClean="0"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5525860" y="3655066"/>
            <a:ext cx="3259008" cy="1023888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marL="285750" indent="-285750">
              <a:buFont typeface="Arial" pitchFamily="34" charset="0"/>
              <a:buChar char="•"/>
            </a:pPr>
            <a:r>
              <a:rPr lang="uk-UA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Кутні зуби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uk-UA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Добре серце, гострий </a:t>
            </a:r>
            <a:r>
              <a:rPr lang="uk-UA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uk-UA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огляд</a:t>
            </a:r>
            <a:endParaRPr lang="ru-RU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27684" y="355596"/>
            <a:ext cx="56886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Групи слів у лексиці за значенням</a:t>
            </a:r>
            <a:endParaRPr lang="ru-RU" sz="28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525860" y="2223117"/>
            <a:ext cx="3259008" cy="1023888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marL="285750" indent="-285750">
              <a:buFont typeface="Arial" pitchFamily="34" charset="0"/>
              <a:buChar char="•"/>
            </a:pPr>
            <a:r>
              <a:rPr lang="uk-UA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Суфікс, Київ, Буг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uk-UA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Поле, гострий, золотий</a:t>
            </a:r>
            <a:endParaRPr lang="ru-RU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90227400"/>
              </p:ext>
            </p:extLst>
          </p:nvPr>
        </p:nvGraphicFramePr>
        <p:xfrm>
          <a:off x="-900608" y="1469008"/>
          <a:ext cx="7776864" cy="39199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2799424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C69986A-1E1D-4B70-8333-70CAECAD76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3">
                                            <p:graphicEl>
                                              <a:dgm id="{4C69986A-1E1D-4B70-8333-70CAECAD76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A34129B-2FA6-4699-A189-810052979C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3">
                                            <p:graphicEl>
                                              <a:dgm id="{1A34129B-2FA6-4699-A189-810052979C5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F0002D0-6F2B-4476-AD3D-8289009683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50"/>
                                        <p:tgtEl>
                                          <p:spTgt spid="3">
                                            <p:graphicEl>
                                              <a:dgm id="{BF0002D0-6F2B-4476-AD3D-8289009683A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C6EA11A-BC09-43A0-91B9-578155D3E9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3">
                                            <p:graphicEl>
                                              <a:dgm id="{BC6EA11A-BC09-43A0-91B9-578155D3E9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/>
      <p:bldP spid="7" grpId="0" animBg="1"/>
      <p:bldGraphic spid="3" grpId="0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311860" y="1656934"/>
            <a:ext cx="2520280" cy="100811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4F81BD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</a:rPr>
              <a:t>лексика</a:t>
            </a:r>
            <a:endParaRPr lang="ru-RU" sz="4400" b="1" dirty="0">
              <a:ln w="900" cmpd="sng">
                <a:solidFill>
                  <a:srgbClr val="4F81BD">
                    <a:satMod val="190000"/>
                    <a:alpha val="55000"/>
                  </a:srgbClr>
                </a:solidFill>
                <a:prstDash val="solid"/>
              </a:ln>
              <a:solidFill>
                <a:srgbClr val="4F81BD">
                  <a:satMod val="200000"/>
                  <a:tint val="3000"/>
                </a:srgbClr>
              </a:solidFill>
              <a:effectLst>
                <a:innerShdw blurRad="101600" dist="76200" dir="5400000">
                  <a:srgbClr val="4F81BD">
                    <a:satMod val="190000"/>
                    <a:tint val="100000"/>
                    <a:alpha val="74000"/>
                  </a:srgbClr>
                </a:inn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156176" y="340887"/>
            <a:ext cx="2520280" cy="504056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4F81BD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</a:rPr>
              <a:t>З</a:t>
            </a:r>
            <a:r>
              <a:rPr lang="uk-UA" sz="2400" b="1" dirty="0" smtClean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4F81BD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</a:rPr>
              <a:t>апозичена</a:t>
            </a:r>
            <a:endParaRPr lang="ru-RU" sz="2400" b="1" dirty="0">
              <a:ln w="900" cmpd="sng">
                <a:solidFill>
                  <a:srgbClr val="4F81BD">
                    <a:satMod val="190000"/>
                    <a:alpha val="55000"/>
                  </a:srgbClr>
                </a:solidFill>
                <a:prstDash val="solid"/>
              </a:ln>
              <a:solidFill>
                <a:srgbClr val="4F81BD">
                  <a:satMod val="200000"/>
                  <a:tint val="3000"/>
                </a:srgbClr>
              </a:solidFill>
              <a:effectLst>
                <a:innerShdw blurRad="101600" dist="76200" dir="5400000">
                  <a:srgbClr val="4F81BD">
                    <a:satMod val="190000"/>
                    <a:tint val="100000"/>
                    <a:alpha val="74000"/>
                  </a:srgbClr>
                </a:inn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185846" y="332656"/>
            <a:ext cx="2765011" cy="504056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4F81BD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</a:rPr>
              <a:t>Власне українська</a:t>
            </a:r>
            <a:endParaRPr lang="ru-RU" sz="2400" b="1" dirty="0">
              <a:ln w="900" cmpd="sng">
                <a:solidFill>
                  <a:srgbClr val="4F81BD">
                    <a:satMod val="190000"/>
                    <a:alpha val="55000"/>
                  </a:srgbClr>
                </a:solidFill>
                <a:prstDash val="solid"/>
              </a:ln>
              <a:solidFill>
                <a:srgbClr val="4F81BD">
                  <a:satMod val="200000"/>
                  <a:tint val="3000"/>
                </a:srgbClr>
              </a:solidFill>
              <a:effectLst>
                <a:innerShdw blurRad="101600" dist="76200" dir="5400000">
                  <a:srgbClr val="4F81BD">
                    <a:satMod val="190000"/>
                    <a:tint val="100000"/>
                    <a:alpha val="74000"/>
                  </a:srgbClr>
                </a:inn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9552" y="332656"/>
            <a:ext cx="2520280" cy="504056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4F81BD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</a:rPr>
              <a:t>У</a:t>
            </a:r>
            <a:r>
              <a:rPr lang="uk-UA" sz="2400" b="1" dirty="0" smtClean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4F81BD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</a:rPr>
              <a:t>спадкована</a:t>
            </a:r>
            <a:endParaRPr lang="ru-RU" sz="2400" b="1" dirty="0">
              <a:ln w="900" cmpd="sng">
                <a:solidFill>
                  <a:srgbClr val="4F81BD">
                    <a:satMod val="190000"/>
                    <a:alpha val="55000"/>
                  </a:srgbClr>
                </a:solidFill>
                <a:prstDash val="solid"/>
              </a:ln>
              <a:solidFill>
                <a:srgbClr val="4F81BD">
                  <a:satMod val="200000"/>
                  <a:tint val="3000"/>
                </a:srgbClr>
              </a:solidFill>
              <a:effectLst>
                <a:innerShdw blurRad="101600" dist="76200" dir="5400000">
                  <a:srgbClr val="4F81BD">
                    <a:satMod val="190000"/>
                    <a:tint val="100000"/>
                    <a:alpha val="74000"/>
                  </a:srgbClr>
                </a:inn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444208" y="2994243"/>
            <a:ext cx="1707838" cy="872218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4F81BD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</a:rPr>
              <a:t>П</a:t>
            </a:r>
            <a:r>
              <a:rPr lang="uk-UA" sz="2800" b="1" dirty="0" smtClean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4F81BD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</a:rPr>
              <a:t>асивна</a:t>
            </a:r>
            <a:endParaRPr lang="ru-RU" sz="2800" b="1" dirty="0">
              <a:ln w="900" cmpd="sng">
                <a:solidFill>
                  <a:srgbClr val="4F81BD">
                    <a:satMod val="190000"/>
                    <a:alpha val="55000"/>
                  </a:srgbClr>
                </a:solidFill>
                <a:prstDash val="solid"/>
              </a:ln>
              <a:solidFill>
                <a:srgbClr val="4F81BD">
                  <a:satMod val="200000"/>
                  <a:tint val="3000"/>
                </a:srgbClr>
              </a:solidFill>
              <a:effectLst>
                <a:innerShdw blurRad="101600" dist="76200" dir="5400000">
                  <a:srgbClr val="4F81BD">
                    <a:satMod val="190000"/>
                    <a:tint val="100000"/>
                    <a:alpha val="74000"/>
                  </a:srgbClr>
                </a:inn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298127" y="4280182"/>
            <a:ext cx="1845872" cy="49187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</a:rPr>
              <a:t>Н</a:t>
            </a:r>
            <a:r>
              <a:rPr lang="uk-UA" b="1" dirty="0" smtClean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</a:rPr>
              <a:t>еологізми</a:t>
            </a:r>
            <a:endParaRPr lang="ru-RU" b="1" dirty="0">
              <a:ln w="900" cmpd="sng">
                <a:solidFill>
                  <a:srgbClr val="4F81BD">
                    <a:satMod val="190000"/>
                    <a:alpha val="55000"/>
                  </a:srgb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rgbClr val="4F81BD">
                    <a:satMod val="190000"/>
                    <a:tint val="100000"/>
                    <a:alpha val="74000"/>
                  </a:srgbClr>
                </a:inn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059832" y="4284407"/>
            <a:ext cx="1861923" cy="49187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</a:rPr>
              <a:t>Застарілі слова</a:t>
            </a:r>
            <a:endParaRPr lang="ru-RU" b="1" dirty="0">
              <a:ln w="900" cmpd="sng">
                <a:solidFill>
                  <a:srgbClr val="4F81BD">
                    <a:satMod val="190000"/>
                    <a:alpha val="55000"/>
                  </a:srgb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rgbClr val="4F81BD">
                    <a:satMod val="190000"/>
                    <a:tint val="100000"/>
                    <a:alpha val="74000"/>
                  </a:srgbClr>
                </a:inn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54360" y="2952049"/>
            <a:ext cx="1630524" cy="886171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4F81BD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</a:rPr>
              <a:t>А</a:t>
            </a:r>
            <a:r>
              <a:rPr lang="uk-UA" sz="2800" b="1" dirty="0" smtClean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4F81BD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</a:rPr>
              <a:t>ктивна</a:t>
            </a:r>
            <a:endParaRPr lang="ru-RU" b="1" dirty="0">
              <a:ln w="900" cmpd="sng">
                <a:solidFill>
                  <a:srgbClr val="4F81BD">
                    <a:satMod val="190000"/>
                    <a:alpha val="55000"/>
                  </a:srgbClr>
                </a:solidFill>
                <a:prstDash val="solid"/>
              </a:ln>
              <a:solidFill>
                <a:srgbClr val="4F81BD">
                  <a:satMod val="200000"/>
                  <a:tint val="3000"/>
                </a:srgbClr>
              </a:solidFill>
              <a:effectLst>
                <a:innerShdw blurRad="101600" dist="76200" dir="5400000">
                  <a:srgbClr val="4F81BD">
                    <a:satMod val="190000"/>
                    <a:tint val="100000"/>
                    <a:alpha val="74000"/>
                  </a:srgbClr>
                </a:innerShdw>
              </a:effectLst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39552" y="5589241"/>
            <a:ext cx="2331259" cy="101987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4F81BD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</a:rPr>
              <a:t>А</a:t>
            </a:r>
            <a:r>
              <a:rPr lang="uk-UA" sz="2400" b="1" dirty="0" smtClean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4F81BD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</a:rPr>
              <a:t>рхаїзми</a:t>
            </a:r>
            <a:endParaRPr lang="ru-RU" sz="2400" b="1" dirty="0">
              <a:ln w="900" cmpd="sng">
                <a:solidFill>
                  <a:srgbClr val="4F81BD">
                    <a:satMod val="190000"/>
                    <a:alpha val="55000"/>
                  </a:srgbClr>
                </a:solidFill>
                <a:prstDash val="solid"/>
              </a:ln>
              <a:solidFill>
                <a:srgbClr val="4F81BD">
                  <a:satMod val="200000"/>
                  <a:tint val="3000"/>
                </a:srgbClr>
              </a:solidFill>
              <a:effectLst>
                <a:innerShdw blurRad="101600" dist="76200" dir="5400000">
                  <a:srgbClr val="4F81BD">
                    <a:satMod val="190000"/>
                    <a:tint val="100000"/>
                    <a:alpha val="74000"/>
                  </a:srgbClr>
                </a:innerShdw>
              </a:effectLst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3466839" y="5589241"/>
            <a:ext cx="2365301" cy="101987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4F81BD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</a:rPr>
              <a:t>І</a:t>
            </a:r>
            <a:r>
              <a:rPr lang="uk-UA" sz="2400" b="1" dirty="0" smtClean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4F81BD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</a:rPr>
              <a:t>сторизми</a:t>
            </a:r>
            <a:endParaRPr lang="ru-RU" sz="2400" b="1" dirty="0">
              <a:ln w="900" cmpd="sng">
                <a:solidFill>
                  <a:srgbClr val="4F81BD">
                    <a:satMod val="190000"/>
                    <a:alpha val="55000"/>
                  </a:srgbClr>
                </a:solidFill>
                <a:prstDash val="solid"/>
              </a:ln>
              <a:solidFill>
                <a:srgbClr val="4F81BD">
                  <a:satMod val="200000"/>
                  <a:tint val="3000"/>
                </a:srgbClr>
              </a:solidFill>
              <a:effectLst>
                <a:innerShdw blurRad="101600" dist="76200" dir="5400000">
                  <a:srgbClr val="4F81BD">
                    <a:satMod val="190000"/>
                    <a:tint val="100000"/>
                    <a:alpha val="74000"/>
                  </a:srgbClr>
                </a:innerShdw>
              </a:effectLst>
            </a:endParaRPr>
          </a:p>
        </p:txBody>
      </p:sp>
      <p:cxnSp>
        <p:nvCxnSpPr>
          <p:cNvPr id="12" name="Прямая со стрелкой 11"/>
          <p:cNvCxnSpPr>
            <a:stCxn id="2" idx="0"/>
            <a:endCxn id="4" idx="2"/>
          </p:cNvCxnSpPr>
          <p:nvPr/>
        </p:nvCxnSpPr>
        <p:spPr>
          <a:xfrm flipH="1" flipV="1">
            <a:off x="4568352" y="836712"/>
            <a:ext cx="3648" cy="82022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2" idx="0"/>
            <a:endCxn id="3" idx="2"/>
          </p:cNvCxnSpPr>
          <p:nvPr/>
        </p:nvCxnSpPr>
        <p:spPr>
          <a:xfrm flipV="1">
            <a:off x="4572000" y="844943"/>
            <a:ext cx="2844316" cy="81199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2" idx="0"/>
            <a:endCxn id="5" idx="2"/>
          </p:cNvCxnSpPr>
          <p:nvPr/>
        </p:nvCxnSpPr>
        <p:spPr>
          <a:xfrm flipH="1" flipV="1">
            <a:off x="1799692" y="836712"/>
            <a:ext cx="2772308" cy="82022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2" idx="2"/>
          </p:cNvCxnSpPr>
          <p:nvPr/>
        </p:nvCxnSpPr>
        <p:spPr>
          <a:xfrm flipH="1">
            <a:off x="1984884" y="2665046"/>
            <a:ext cx="2587116" cy="65839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endCxn id="6" idx="1"/>
          </p:cNvCxnSpPr>
          <p:nvPr/>
        </p:nvCxnSpPr>
        <p:spPr>
          <a:xfrm>
            <a:off x="4649489" y="2674574"/>
            <a:ext cx="1794719" cy="75577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6" idx="2"/>
            <a:endCxn id="8" idx="0"/>
          </p:cNvCxnSpPr>
          <p:nvPr/>
        </p:nvCxnSpPr>
        <p:spPr>
          <a:xfrm flipH="1">
            <a:off x="3990794" y="3866461"/>
            <a:ext cx="3307333" cy="4179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7229110" y="3870686"/>
            <a:ext cx="922936" cy="41372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8" idx="2"/>
            <a:endCxn id="10" idx="0"/>
          </p:cNvCxnSpPr>
          <p:nvPr/>
        </p:nvCxnSpPr>
        <p:spPr>
          <a:xfrm flipH="1">
            <a:off x="1705182" y="4776285"/>
            <a:ext cx="2285612" cy="8129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3990793" y="4776285"/>
            <a:ext cx="797231" cy="8129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931197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/>
          </a:bodyPr>
          <a:lstStyle/>
          <a:p>
            <a:r>
              <a:rPr lang="uk-UA" sz="4000" b="1" dirty="0" smtClean="0">
                <a:ln>
                  <a:solidFill>
                    <a:schemeClr val="bg1">
                      <a:lumMod val="9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glow rad="228600">
                    <a:schemeClr val="accent1">
                      <a:lumMod val="20000"/>
                      <a:lumOff val="80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Власне українська лексика </a:t>
            </a:r>
            <a:endParaRPr lang="ru-RU" sz="4000" b="1" dirty="0">
              <a:ln>
                <a:solidFill>
                  <a:schemeClr val="bg1">
                    <a:lumMod val="95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effectLst>
                <a:glow rad="228600">
                  <a:schemeClr val="accent1">
                    <a:lumMod val="20000"/>
                    <a:lumOff val="80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142984"/>
            <a:ext cx="8572560" cy="5500726"/>
          </a:xfrm>
        </p:spPr>
        <p:txBody>
          <a:bodyPr>
            <a:normAutofit lnSpcReduction="10000"/>
          </a:bodyPr>
          <a:lstStyle/>
          <a:p>
            <a:pPr marL="36000" algn="ctr">
              <a:buNone/>
            </a:pPr>
            <a:r>
              <a:rPr lang="uk-UA" sz="2800" b="1" dirty="0" smtClean="0"/>
              <a:t>Ці слова виникл</a:t>
            </a:r>
            <a:r>
              <a:rPr lang="uk-UA" sz="2800" b="1" dirty="0"/>
              <a:t>и</a:t>
            </a:r>
            <a:r>
              <a:rPr lang="uk-UA" sz="2800" b="1" dirty="0" smtClean="0"/>
              <a:t> на українському мовному ґрунті:</a:t>
            </a:r>
          </a:p>
          <a:p>
            <a:pPr algn="ctr">
              <a:buNone/>
            </a:pPr>
            <a:r>
              <a:rPr lang="uk-UA" sz="2800" i="1" dirty="0" smtClean="0"/>
              <a:t>вареники, сніданок, гай, мрія, очолити, людина, суниця.</a:t>
            </a:r>
          </a:p>
          <a:p>
            <a:pPr algn="ctr">
              <a:buNone/>
            </a:pPr>
            <a:r>
              <a:rPr lang="uk-UA" sz="2800" b="1" u="sng" dirty="0" smtClean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Фонетичні та граматичні ознаки</a:t>
            </a:r>
          </a:p>
          <a:p>
            <a:pPr marL="457200" indent="-457200" algn="ctr">
              <a:buFont typeface="+mj-lt"/>
              <a:buAutoNum type="arabicPeriod"/>
            </a:pPr>
            <a:r>
              <a:rPr lang="uk-UA" sz="2800" b="1" dirty="0" smtClean="0">
                <a:effectLst/>
              </a:rPr>
              <a:t>Чергування  </a:t>
            </a:r>
            <a:r>
              <a:rPr lang="uk-UA" sz="2800" b="1" dirty="0" smtClean="0"/>
              <a:t>[о], [е] з [і]: </a:t>
            </a:r>
            <a:r>
              <a:rPr lang="uk-UA" sz="2800" i="1" dirty="0" smtClean="0"/>
              <a:t>село – сільський</a:t>
            </a:r>
            <a:r>
              <a:rPr lang="uk-UA" sz="2800" dirty="0" smtClean="0"/>
              <a:t>.</a:t>
            </a:r>
          </a:p>
          <a:p>
            <a:pPr marL="457200" indent="-457200" algn="ctr">
              <a:buFont typeface="+mj-lt"/>
              <a:buAutoNum type="arabicPeriod"/>
            </a:pPr>
            <a:r>
              <a:rPr lang="uk-UA" sz="2800" b="1" dirty="0" smtClean="0"/>
              <a:t>Заміна </a:t>
            </a:r>
            <a:r>
              <a:rPr lang="ru-RU" sz="2800" b="1" dirty="0" smtClean="0"/>
              <a:t>[е]</a:t>
            </a:r>
            <a:r>
              <a:rPr lang="uk-UA" sz="2800" b="1" dirty="0" smtClean="0"/>
              <a:t> на </a:t>
            </a:r>
            <a:r>
              <a:rPr lang="ru-RU" sz="2800" b="1" dirty="0" smtClean="0"/>
              <a:t>[о]</a:t>
            </a:r>
            <a:r>
              <a:rPr lang="uk-UA" sz="2800" b="1" dirty="0" smtClean="0"/>
              <a:t> після шиплячих та </a:t>
            </a:r>
            <a:r>
              <a:rPr lang="ru-RU" sz="2800" b="1" dirty="0" smtClean="0"/>
              <a:t>[</a:t>
            </a:r>
            <a:r>
              <a:rPr lang="uk-UA" sz="2800" b="1" dirty="0" smtClean="0"/>
              <a:t>й]: </a:t>
            </a:r>
            <a:r>
              <a:rPr lang="uk-UA" sz="2800" i="1" dirty="0" smtClean="0"/>
              <a:t>женити – жонатий.</a:t>
            </a:r>
          </a:p>
          <a:p>
            <a:pPr marL="457200" indent="-457200" algn="ctr">
              <a:buFont typeface="+mj-lt"/>
              <a:buAutoNum type="arabicPeriod"/>
            </a:pPr>
            <a:r>
              <a:rPr lang="uk-UA" sz="2800" b="1" dirty="0" smtClean="0"/>
              <a:t>Наявність суфіксів: </a:t>
            </a:r>
            <a:r>
              <a:rPr lang="uk-UA" sz="2800" b="1" dirty="0" err="1" smtClean="0"/>
              <a:t>-ник</a:t>
            </a:r>
            <a:r>
              <a:rPr lang="uk-UA" sz="2800" b="1" dirty="0" smtClean="0"/>
              <a:t>, </a:t>
            </a:r>
            <a:r>
              <a:rPr lang="uk-UA" sz="2800" b="1" dirty="0" err="1" smtClean="0"/>
              <a:t>-івник</a:t>
            </a:r>
            <a:r>
              <a:rPr lang="uk-UA" sz="2800" b="1" dirty="0" smtClean="0"/>
              <a:t>, </a:t>
            </a:r>
            <a:r>
              <a:rPr lang="uk-UA" sz="2800" b="1" dirty="0" err="1" smtClean="0"/>
              <a:t>-ець</a:t>
            </a:r>
            <a:r>
              <a:rPr lang="uk-UA" sz="2800" b="1" dirty="0" smtClean="0"/>
              <a:t>, </a:t>
            </a:r>
            <a:r>
              <a:rPr lang="uk-UA" sz="2800" b="1" dirty="0" err="1" smtClean="0"/>
              <a:t>-анн</a:t>
            </a:r>
            <a:r>
              <a:rPr lang="uk-UA" sz="2800" b="1" dirty="0" smtClean="0"/>
              <a:t>, </a:t>
            </a:r>
            <a:r>
              <a:rPr lang="uk-UA" sz="2800" b="1" dirty="0" err="1" smtClean="0"/>
              <a:t>-ач</a:t>
            </a:r>
            <a:r>
              <a:rPr lang="uk-UA" sz="2800" b="1" dirty="0" smtClean="0"/>
              <a:t>, </a:t>
            </a:r>
            <a:r>
              <a:rPr lang="uk-UA" sz="2800" b="1" dirty="0" err="1" smtClean="0"/>
              <a:t>-яль</a:t>
            </a:r>
            <a:r>
              <a:rPr lang="uk-UA" sz="2800" b="1" dirty="0" smtClean="0"/>
              <a:t>, </a:t>
            </a:r>
            <a:r>
              <a:rPr lang="uk-UA" sz="2800" b="1" dirty="0" err="1" smtClean="0"/>
              <a:t>-ив</a:t>
            </a:r>
            <a:r>
              <a:rPr lang="uk-UA" sz="2800" b="1" dirty="0" smtClean="0"/>
              <a:t>,</a:t>
            </a:r>
            <a:r>
              <a:rPr lang="en-US" sz="2800" b="1" dirty="0" smtClean="0"/>
              <a:t> -</a:t>
            </a:r>
            <a:r>
              <a:rPr lang="uk-UA" sz="2800" b="1" dirty="0" smtClean="0"/>
              <a:t>ар, </a:t>
            </a:r>
            <a:r>
              <a:rPr lang="uk-UA" sz="2800" b="1" dirty="0" err="1" smtClean="0"/>
              <a:t>-есеньк</a:t>
            </a:r>
            <a:r>
              <a:rPr lang="uk-UA" sz="2800" b="1" dirty="0" smtClean="0"/>
              <a:t>, </a:t>
            </a:r>
            <a:r>
              <a:rPr lang="uk-UA" sz="2800" b="1" dirty="0" err="1" smtClean="0"/>
              <a:t>-ощ</a:t>
            </a:r>
            <a:r>
              <a:rPr lang="uk-UA" sz="2800" dirty="0" smtClean="0"/>
              <a:t>: </a:t>
            </a:r>
            <a:r>
              <a:rPr lang="uk-UA" sz="2800" i="1" dirty="0" smtClean="0"/>
              <a:t>ворожнеча, плаксій, викладач.</a:t>
            </a:r>
          </a:p>
          <a:p>
            <a:pPr marL="457200" indent="-457200" algn="ctr">
              <a:buFont typeface="+mj-lt"/>
              <a:buAutoNum type="arabicPeriod"/>
            </a:pPr>
            <a:r>
              <a:rPr lang="uk-UA" sz="2800" b="1" dirty="0" smtClean="0"/>
              <a:t>Наявність префіксів: </a:t>
            </a:r>
            <a:r>
              <a:rPr lang="uk-UA" sz="2800" dirty="0" err="1" smtClean="0"/>
              <a:t>су-</a:t>
            </a:r>
            <a:r>
              <a:rPr lang="uk-UA" sz="2800" dirty="0" smtClean="0"/>
              <a:t>, </a:t>
            </a:r>
            <a:r>
              <a:rPr lang="uk-UA" sz="2800" dirty="0" err="1" smtClean="0"/>
              <a:t>перед-</a:t>
            </a:r>
            <a:r>
              <a:rPr lang="uk-UA" sz="2800" dirty="0" smtClean="0"/>
              <a:t>, </a:t>
            </a:r>
            <a:r>
              <a:rPr lang="uk-UA" sz="2800" dirty="0" err="1" smtClean="0"/>
              <a:t>по-</a:t>
            </a:r>
            <a:r>
              <a:rPr lang="uk-UA" sz="2800" dirty="0" smtClean="0"/>
              <a:t>, </a:t>
            </a:r>
            <a:r>
              <a:rPr lang="uk-UA" sz="2800" dirty="0" err="1" smtClean="0"/>
              <a:t>прі-</a:t>
            </a:r>
            <a:r>
              <a:rPr lang="uk-UA" sz="2800" dirty="0" smtClean="0"/>
              <a:t>: </a:t>
            </a:r>
            <a:r>
              <a:rPr lang="uk-UA" sz="2800" i="1" dirty="0" smtClean="0"/>
              <a:t>передчасно, подвір'я, прірва, посадити.</a:t>
            </a:r>
          </a:p>
          <a:p>
            <a:pPr marL="457200" indent="-457200" algn="ctr">
              <a:buFont typeface="+mj-lt"/>
              <a:buAutoNum type="arabicPeriod"/>
            </a:pPr>
            <a:endParaRPr lang="ru-RU" sz="2800" dirty="0" smtClean="0"/>
          </a:p>
          <a:p>
            <a:pPr marL="457200" indent="-457200" algn="ctr">
              <a:buFont typeface="+mj-lt"/>
              <a:buAutoNum type="arabicPeriod"/>
            </a:pPr>
            <a:endParaRPr lang="ru-RU" sz="2400" dirty="0" smtClean="0"/>
          </a:p>
          <a:p>
            <a:pPr marL="457200" indent="-457200" algn="ctr">
              <a:buFont typeface="+mj-lt"/>
              <a:buAutoNum type="arabicPeriod"/>
            </a:pPr>
            <a:endParaRPr lang="ru-RU" sz="2400" dirty="0" smtClean="0">
              <a:effectLst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uk-UA" sz="4000" b="1" dirty="0" smtClean="0">
                <a:ln>
                  <a:solidFill>
                    <a:schemeClr val="bg1">
                      <a:lumMod val="9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glow rad="228600">
                    <a:schemeClr val="accent1">
                      <a:lumMod val="20000"/>
                      <a:lumOff val="80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Успадковані   слова</a:t>
            </a:r>
            <a:endParaRPr lang="ru-RU" sz="4000" b="1" dirty="0">
              <a:ln>
                <a:solidFill>
                  <a:schemeClr val="bg1">
                    <a:lumMod val="95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effectLst>
                <a:glow rad="228600">
                  <a:schemeClr val="accent1">
                    <a:lumMod val="20000"/>
                    <a:lumOff val="80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14422"/>
            <a:ext cx="8643998" cy="5429288"/>
          </a:xfrm>
        </p:spPr>
        <p:txBody>
          <a:bodyPr>
            <a:normAutofit/>
          </a:bodyPr>
          <a:lstStyle/>
          <a:p>
            <a:pPr marL="468000" indent="-514350" algn="ctr">
              <a:spcBef>
                <a:spcPts val="300"/>
              </a:spcBef>
              <a:buFont typeface="+mj-lt"/>
              <a:buAutoNum type="arabicPeriod"/>
            </a:pPr>
            <a:r>
              <a:rPr lang="uk-UA" sz="2800" b="1" dirty="0" smtClean="0"/>
              <a:t>Спільноіндоєвропейські слова </a:t>
            </a:r>
            <a:r>
              <a:rPr lang="uk-UA" sz="2800" dirty="0" smtClean="0"/>
              <a:t>складають важливий шар української мови. Це назви предметів і явищ, тварин, рослин, чисел, дій, продуктів, родинних зв'язків: </a:t>
            </a:r>
            <a:r>
              <a:rPr lang="uk-UA" sz="2800" i="1" dirty="0"/>
              <a:t>о</a:t>
            </a:r>
            <a:r>
              <a:rPr lang="uk-UA" sz="2800" i="1" dirty="0" smtClean="0"/>
              <a:t>зеро, око, босий, брат, сто, тато, батько, вівця.</a:t>
            </a:r>
          </a:p>
          <a:p>
            <a:pPr marL="468000" indent="-514350" algn="ctr">
              <a:spcBef>
                <a:spcPts val="300"/>
              </a:spcBef>
              <a:buFont typeface="+mj-lt"/>
              <a:buAutoNum type="arabicPeriod"/>
            </a:pPr>
            <a:r>
              <a:rPr lang="uk-UA" sz="2800" b="1" dirty="0" smtClean="0"/>
              <a:t>Спільнослов'янська лексика </a:t>
            </a:r>
            <a:r>
              <a:rPr lang="en-US" sz="2800" dirty="0" smtClean="0"/>
              <a:t>– </a:t>
            </a:r>
            <a:r>
              <a:rPr lang="uk-UA" sz="2800" dirty="0" smtClean="0"/>
              <a:t>слова, наявні в усіх </a:t>
            </a:r>
            <a:r>
              <a:rPr lang="uk-UA" sz="2800" dirty="0" err="1" smtClean="0"/>
              <a:t>слов</a:t>
            </a:r>
            <a:r>
              <a:rPr lang="en-US" sz="2800" dirty="0" smtClean="0"/>
              <a:t>’</a:t>
            </a:r>
            <a:r>
              <a:rPr lang="uk-UA" sz="2800" dirty="0" err="1" smtClean="0"/>
              <a:t>янських</a:t>
            </a:r>
            <a:r>
              <a:rPr lang="uk-UA" sz="2800" dirty="0" smtClean="0"/>
              <a:t> мовах: </a:t>
            </a:r>
            <a:r>
              <a:rPr lang="uk-UA" sz="2800" i="1" dirty="0" smtClean="0"/>
              <a:t>душа, кінь,</a:t>
            </a:r>
            <a:r>
              <a:rPr lang="uk-UA" sz="2800" dirty="0" smtClean="0"/>
              <a:t> </a:t>
            </a:r>
            <a:r>
              <a:rPr lang="uk-UA" sz="2800" i="1" dirty="0" smtClean="0"/>
              <a:t>правда, вікно, чоловік, жінка, голуб, Купала, вітер.</a:t>
            </a:r>
          </a:p>
          <a:p>
            <a:pPr marL="468000" indent="-514350" algn="ctr">
              <a:spcBef>
                <a:spcPts val="300"/>
              </a:spcBef>
              <a:buFont typeface="+mj-lt"/>
              <a:buAutoNum type="arabicPeriod"/>
            </a:pPr>
            <a:r>
              <a:rPr lang="uk-UA" sz="2800" b="1" dirty="0" smtClean="0"/>
              <a:t>Старослов’янізми -</a:t>
            </a:r>
            <a:r>
              <a:rPr lang="uk-UA" sz="2800" dirty="0" smtClean="0"/>
              <a:t> урочиста, церковна лексика: </a:t>
            </a:r>
            <a:r>
              <a:rPr lang="uk-UA" sz="2800" i="1" dirty="0" smtClean="0"/>
              <a:t>сотворити, велелюдний, чоло, уста, гординя.</a:t>
            </a:r>
            <a:endParaRPr lang="uk-UA" sz="2400" i="1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929</TotalTime>
  <Words>1152</Words>
  <Application>Microsoft Office PowerPoint</Application>
  <PresentationFormat>Экран (4:3)</PresentationFormat>
  <Paragraphs>170</Paragraphs>
  <Slides>33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12</vt:i4>
      </vt:variant>
      <vt:variant>
        <vt:lpstr>Заголовки слайдов</vt:lpstr>
      </vt:variant>
      <vt:variant>
        <vt:i4>33</vt:i4>
      </vt:variant>
    </vt:vector>
  </HeadingPairs>
  <TitlesOfParts>
    <vt:vector size="45" baseType="lpstr">
      <vt:lpstr>1_Тема Office</vt:lpstr>
      <vt:lpstr>Тема Office</vt:lpstr>
      <vt:lpstr>3_Тема Office</vt:lpstr>
      <vt:lpstr>4_Тема Office</vt:lpstr>
      <vt:lpstr>5_Тема Office</vt:lpstr>
      <vt:lpstr>7_Тема Office</vt:lpstr>
      <vt:lpstr>8_Тема Office</vt:lpstr>
      <vt:lpstr>9_Тема Office</vt:lpstr>
      <vt:lpstr>10_Тема Office</vt:lpstr>
      <vt:lpstr>11_Тема Office</vt:lpstr>
      <vt:lpstr>12_Тема Office</vt:lpstr>
      <vt:lpstr>6_Тема Office</vt:lpstr>
      <vt:lpstr>Презентация PowerPoint</vt:lpstr>
      <vt:lpstr>Презентация PowerPoint</vt:lpstr>
      <vt:lpstr>Презентация PowerPoint</vt:lpstr>
      <vt:lpstr>Лексикологія (від грецьких  lexikos - пов’язаний зі словом і logos - учення) – розділ мовознавства,  який вивчає лексику, тобто словниковий склад мови й слово як його основну одиницю.</vt:lpstr>
      <vt:lpstr>Слово як одиниця мови</vt:lpstr>
      <vt:lpstr>Презентация PowerPoint</vt:lpstr>
      <vt:lpstr>Презентация PowerPoint</vt:lpstr>
      <vt:lpstr>Власне українська лексика </vt:lpstr>
      <vt:lpstr>Успадковані   слова</vt:lpstr>
      <vt:lpstr> </vt:lpstr>
      <vt:lpstr>Власне українські слова становлять 90%</vt:lpstr>
      <vt:lpstr>Визначте типові префікси та суфікси у власне українських словах.</vt:lpstr>
      <vt:lpstr>Презентация PowerPoint</vt:lpstr>
      <vt:lpstr> Прочитайте словосполучення, відредагуйте усно вислови.    Вільна вакансія, захисний імунітет, дитячий лікар-педіатр, піднесений пафос, місцеві аборигени, народний фольклор, головний лейтмотив    </vt:lpstr>
      <vt:lpstr>Презентация PowerPoint</vt:lpstr>
      <vt:lpstr>Страви, які споживав «парубок моторний»</vt:lpstr>
      <vt:lpstr>Шпундра- смажена свиняча підчеревина або грудина, тушкована з буряками у буряковому квасі, заправлена борошном або тертим пшоном.</vt:lpstr>
      <vt:lpstr>Шулик -  пшеничні коржі, порізані на невеликі шматочки, залиті розведеним  медом та  тертим у макітрі маком.</vt:lpstr>
      <vt:lpstr>Кулешик- пюреподібний суп, який готують з гороху, круп, картоплі, грибів; заправляють страву жовтками та сметаною.</vt:lpstr>
      <vt:lpstr>Потапці- обсмажені на салі шматки житнього хліба.</vt:lpstr>
      <vt:lpstr>Путря- страва з неподрібненої ячмінної крупи. </vt:lpstr>
      <vt:lpstr>Шарпанина - посічені субпродукти, залиті рідким тістом, які «шарпали» (розривали) руками і кидали в окріп.</vt:lpstr>
      <vt:lpstr>Кав’яр - ікра з осетрових риб. У 18 ст. кав’яру робили багато, навіть  селяни дозволяли собі його їсти</vt:lpstr>
      <vt:lpstr>ЛЕМІШКА- кашоподібна борошняна страва. Гречане борошно підсушують з вершковим маслом, запарюють, добре вибивають лопаткою. Їдять із молоком або маслом. </vt:lpstr>
      <vt:lpstr>Куліш - страва, зварена з пшоняних круп. Особливо смакує зі смаженим салом.</vt:lpstr>
      <vt:lpstr>Сивуха, калганівка, настоянка на ялівці, на імбирі, мед, варенуха, пиво.</vt:lpstr>
      <vt:lpstr>«Не закохуйся в обличчя, не закохуйся у вбрання, а закохуйся в ту душу, що потрібна для життя! Бо краса – це сон зрадливий – раз присниться -  та й нема. А душа – це все на світі, що потрібно для життя…» Богдан Ступка</vt:lpstr>
      <vt:lpstr>Презентация PowerPoint</vt:lpstr>
      <vt:lpstr>Архаїзми – це слова, які забули про те, що колись вони були неологізмами.</vt:lpstr>
      <vt:lpstr>Буває, що слово відоме давно, а знає не кожен, що значить воно. І тут у пригоді стає визначник скарбів наших мовних –  тлумачний словник.                    Д. Білоус</vt:lpstr>
      <vt:lpstr>1.Нам нічого не мішало зустрітися вдруге. 2.Подорож тривала дві неділі. 3.Я рахую, що екзамен з математики складу добре. 4.У зустрічі прийняли участь поети різних поколінь. 5.Під час жнив комбайнерам приходиться багато працювати. 6.Вони приперлися до мене вночі.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!!!</cp:lastModifiedBy>
  <cp:revision>49</cp:revision>
  <dcterms:created xsi:type="dcterms:W3CDTF">2013-11-03T09:43:52Z</dcterms:created>
  <dcterms:modified xsi:type="dcterms:W3CDTF">2017-05-31T09:30:36Z</dcterms:modified>
</cp:coreProperties>
</file>