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7" r:id="rId3"/>
    <p:sldId id="269" r:id="rId4"/>
    <p:sldId id="261" r:id="rId5"/>
    <p:sldId id="276" r:id="rId6"/>
    <p:sldId id="270" r:id="rId7"/>
    <p:sldId id="271" r:id="rId8"/>
    <p:sldId id="272" r:id="rId9"/>
    <p:sldId id="280" r:id="rId10"/>
    <p:sldId id="273" r:id="rId11"/>
    <p:sldId id="277" r:id="rId12"/>
    <p:sldId id="266" r:id="rId13"/>
    <p:sldId id="274" r:id="rId14"/>
    <p:sldId id="279" r:id="rId15"/>
    <p:sldId id="278" r:id="rId16"/>
    <p:sldId id="275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48E7AB1-371C-43C1-9CE4-C7E6F7BC779F}" type="datetimeFigureOut">
              <a:rPr lang="uk-UA" smtClean="0"/>
              <a:t>19.12.2017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42FEE02-1672-46E1-A503-A87118E3A95A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31486"/>
            <a:ext cx="5400600" cy="5792699"/>
          </a:xfrm>
        </p:spPr>
      </p:pic>
    </p:spTree>
    <p:extLst>
      <p:ext uri="{BB962C8B-B14F-4D97-AF65-F5344CB8AC3E}">
        <p14:creationId xmlns:p14="http://schemas.microsoft.com/office/powerpoint/2010/main" val="12244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06632"/>
            <a:ext cx="7170268" cy="5386664"/>
          </a:xfrm>
        </p:spPr>
      </p:pic>
    </p:spTree>
    <p:extLst>
      <p:ext uri="{BB962C8B-B14F-4D97-AF65-F5344CB8AC3E}">
        <p14:creationId xmlns:p14="http://schemas.microsoft.com/office/powerpoint/2010/main" val="223508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764704"/>
            <a:ext cx="6254044" cy="1152127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Завдання – «Творче конструювання»</a:t>
            </a:r>
            <a:endParaRPr lang="uk-UA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2060848"/>
            <a:ext cx="7416823" cy="4032448"/>
          </a:xfrm>
        </p:spPr>
        <p:txBody>
          <a:bodyPr/>
          <a:lstStyle/>
          <a:p>
            <a:pPr algn="l"/>
            <a:r>
              <a:rPr lang="uk-UA" b="1" i="1" dirty="0" smtClean="0"/>
              <a:t>Поширте подані речення словами з довідки. Підкресліть вставлені слова відповідно до їхньої синтаксичної ролі. Визначте види другорядних членів речення.</a:t>
            </a:r>
          </a:p>
          <a:p>
            <a:pPr algn="l"/>
            <a:endParaRPr lang="uk-UA" b="1" dirty="0" smtClean="0"/>
          </a:p>
          <a:p>
            <a:pPr algn="l"/>
            <a:r>
              <a:rPr lang="uk-UA" sz="2400" b="1" dirty="0" smtClean="0"/>
              <a:t>Козаки відзначали. Відбувалися вибори. Вони вважали заступницею і покровителькою.</a:t>
            </a:r>
          </a:p>
          <a:p>
            <a:pPr algn="l"/>
            <a:endParaRPr lang="uk-UA" b="1" u="sng" dirty="0" smtClean="0"/>
          </a:p>
          <a:p>
            <a:pPr algn="l"/>
            <a:r>
              <a:rPr lang="uk-UA" b="1" u="sng" dirty="0" smtClean="0"/>
              <a:t>ДОВІДКА.</a:t>
            </a:r>
          </a:p>
          <a:p>
            <a:pPr algn="l"/>
            <a:r>
              <a:rPr lang="uk-UA" b="1" dirty="0" smtClean="0"/>
              <a:t>Щиро й урочисто</a:t>
            </a:r>
            <a:r>
              <a:rPr lang="uk-UA" b="1" smtClean="0"/>
              <a:t>, свято, </a:t>
            </a:r>
            <a:r>
              <a:rPr lang="uk-UA" b="1" dirty="0" smtClean="0"/>
              <a:t>Покрови</a:t>
            </a:r>
            <a:r>
              <a:rPr lang="uk-UA" b="1" smtClean="0"/>
              <a:t>, цього, </a:t>
            </a:r>
            <a:r>
              <a:rPr lang="uk-UA" b="1" dirty="0" smtClean="0"/>
              <a:t>дня, у запорожців, нового, отамана</a:t>
            </a:r>
            <a:r>
              <a:rPr lang="uk-UA" b="1" smtClean="0"/>
              <a:t>, Пресвяту, </a:t>
            </a:r>
            <a:r>
              <a:rPr lang="uk-UA" b="1" dirty="0" smtClean="0"/>
              <a:t>Богородицю, своєю.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75952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Desktop\d4227dc7b67efa8d89b6253687fc6e7c9172833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38690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51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СВИСТАЛИ КОЗАЧЕНЬКИ - cossack march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1072705"/>
            <a:ext cx="7848872" cy="4372519"/>
          </a:xfrm>
        </p:spPr>
      </p:pic>
    </p:spTree>
    <p:extLst>
      <p:ext uri="{BB962C8B-B14F-4D97-AF65-F5344CB8AC3E}">
        <p14:creationId xmlns:p14="http://schemas.microsoft.com/office/powerpoint/2010/main" val="75117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836712"/>
            <a:ext cx="3924000" cy="512572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764704"/>
            <a:ext cx="2107621" cy="5112568"/>
          </a:xfrm>
        </p:spPr>
        <p:txBody>
          <a:bodyPr>
            <a:normAutofit lnSpcReduction="10000"/>
          </a:bodyPr>
          <a:lstStyle/>
          <a:p>
            <a:r>
              <a:rPr lang="uk-UA" sz="6000" b="1" dirty="0" smtClean="0"/>
              <a:t>К</a:t>
            </a:r>
          </a:p>
          <a:p>
            <a:r>
              <a:rPr lang="uk-UA" sz="6000" b="1" dirty="0" smtClean="0"/>
              <a:t>О</a:t>
            </a:r>
          </a:p>
          <a:p>
            <a:r>
              <a:rPr lang="uk-UA" sz="6000" b="1" dirty="0" smtClean="0"/>
              <a:t>З</a:t>
            </a:r>
          </a:p>
          <a:p>
            <a:r>
              <a:rPr lang="uk-UA" sz="6000" b="1" dirty="0" smtClean="0"/>
              <a:t>А</a:t>
            </a:r>
          </a:p>
          <a:p>
            <a:r>
              <a:rPr lang="uk-UA" sz="6000" b="1" dirty="0" smtClean="0"/>
              <a:t>К</a:t>
            </a:r>
          </a:p>
          <a:p>
            <a:pPr algn="l"/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270983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908721"/>
            <a:ext cx="6254044" cy="1080120"/>
          </a:xfrm>
        </p:spPr>
        <p:txBody>
          <a:bodyPr/>
          <a:lstStyle/>
          <a:p>
            <a:r>
              <a:rPr lang="uk-UA" b="1" dirty="0" smtClean="0"/>
              <a:t>Домашнє завдання</a:t>
            </a:r>
            <a:endParaRPr lang="uk-UA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2132856"/>
            <a:ext cx="7344815" cy="3312368"/>
          </a:xfrm>
        </p:spPr>
        <p:txBody>
          <a:bodyPr>
            <a:normAutofit/>
          </a:bodyPr>
          <a:lstStyle/>
          <a:p>
            <a:pPr lvl="0" algn="l"/>
            <a:r>
              <a:rPr lang="uk-UA" b="1" u="sng" dirty="0" smtClean="0"/>
              <a:t>Обов</a:t>
            </a:r>
            <a:r>
              <a:rPr lang="en-US" b="1" u="sng" dirty="0" smtClean="0"/>
              <a:t>’</a:t>
            </a:r>
            <a:r>
              <a:rPr lang="uk-UA" b="1" u="sng" dirty="0" smtClean="0"/>
              <a:t>язкове: </a:t>
            </a:r>
          </a:p>
          <a:p>
            <a:pPr marL="342900" lvl="0" indent="-342900" algn="l">
              <a:buFont typeface="Wingdings" pitchFamily="2" charset="2"/>
              <a:buChar char="Ø"/>
            </a:pPr>
            <a:r>
              <a:rPr lang="uk-UA" dirty="0" smtClean="0"/>
              <a:t>Повторити §§ 5-15</a:t>
            </a:r>
            <a:r>
              <a:rPr lang="uk-UA" dirty="0"/>
              <a:t>, вправа 151. Підготуватися до контрольної роботи</a:t>
            </a:r>
            <a:r>
              <a:rPr lang="uk-UA" dirty="0" smtClean="0"/>
              <a:t>.</a:t>
            </a:r>
          </a:p>
          <a:p>
            <a:pPr lvl="0" algn="l"/>
            <a:r>
              <a:rPr lang="uk-UA" b="1" u="sng" dirty="0" smtClean="0"/>
              <a:t>Творче (на вибір, по бажанню):</a:t>
            </a:r>
          </a:p>
          <a:p>
            <a:pPr marL="342900" lvl="0" indent="-342900" algn="l">
              <a:buFont typeface="Wingdings" pitchFamily="2" charset="2"/>
              <a:buChar char="Ø"/>
            </a:pPr>
            <a:r>
              <a:rPr lang="uk-UA" dirty="0" smtClean="0"/>
              <a:t>Написати </a:t>
            </a:r>
            <a:r>
              <a:rPr lang="uk-UA" dirty="0"/>
              <a:t>есе на тему «Козацькому роду нема переводу».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uk-UA" dirty="0" smtClean="0"/>
              <a:t>Скласти </a:t>
            </a:r>
            <a:r>
              <a:rPr lang="uk-UA" dirty="0"/>
              <a:t>свою хмаринку слів ) з лексики, використаної на уроці</a:t>
            </a:r>
            <a:r>
              <a:rPr lang="uk-UA" dirty="0" smtClean="0"/>
              <a:t>. ( Допоможуть сервіси </a:t>
            </a:r>
            <a:r>
              <a:rPr lang="en-US" dirty="0" err="1" smtClean="0"/>
              <a:t>Tagxedo</a:t>
            </a:r>
            <a:r>
              <a:rPr lang="en-US" dirty="0" smtClean="0"/>
              <a:t> </a:t>
            </a:r>
            <a:r>
              <a:rPr lang="uk-UA" dirty="0" smtClean="0"/>
              <a:t>або</a:t>
            </a:r>
            <a:r>
              <a:rPr lang="en-US" dirty="0" smtClean="0"/>
              <a:t> </a:t>
            </a:r>
            <a:r>
              <a:rPr lang="en-US" dirty="0" err="1" smtClean="0"/>
              <a:t>Tagul</a:t>
            </a:r>
            <a:r>
              <a:rPr lang="uk-UA" dirty="0" smtClean="0"/>
              <a:t>).</a:t>
            </a:r>
            <a:endParaRPr lang="uk-UA" dirty="0"/>
          </a:p>
          <a:p>
            <a:pPr algn="l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6943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зацька пісня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608" y="692696"/>
            <a:ext cx="6845696" cy="5133706"/>
          </a:xfrm>
        </p:spPr>
      </p:pic>
    </p:spTree>
    <p:extLst>
      <p:ext uri="{BB962C8B-B14F-4D97-AF65-F5344CB8AC3E}">
        <p14:creationId xmlns:p14="http://schemas.microsoft.com/office/powerpoint/2010/main" val="164385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/>
              <a:t>Тема уроку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7848872" cy="39604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</a:rPr>
              <a:t>Повторення, узагальнення й систематизація знань з теми «Головні та другорядні члени речення»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0272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980728"/>
            <a:ext cx="5723468" cy="72008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atin typeface="+mn-lt"/>
              </a:rPr>
              <a:t>Мета уроку:</a:t>
            </a:r>
            <a:endParaRPr lang="uk-UA" sz="36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280920" cy="4536504"/>
          </a:xfrm>
        </p:spPr>
        <p:txBody>
          <a:bodyPr>
            <a:noAutofit/>
          </a:bodyPr>
          <a:lstStyle/>
          <a:p>
            <a:pPr marL="342900" indent="-342900" algn="l">
              <a:buFontTx/>
              <a:buChar char="-"/>
            </a:pPr>
            <a:r>
              <a:rPr lang="uk-UA" sz="2800" b="1" dirty="0" smtClean="0"/>
              <a:t>- повторити, узагальнити й систематизувати знання з теми «Головні та другорядні члени речення»;</a:t>
            </a:r>
          </a:p>
          <a:p>
            <a:pPr marL="342900" indent="-342900" algn="l">
              <a:buFontTx/>
              <a:buChar char="-"/>
            </a:pPr>
            <a:r>
              <a:rPr lang="uk-UA" sz="2800" b="1" dirty="0" smtClean="0"/>
              <a:t>- розвивати розумові та мовленнєві здібності учнів, логічне мислення та </a:t>
            </a:r>
            <a:r>
              <a:rPr lang="uk-UA" sz="2800" b="1" dirty="0" err="1" smtClean="0"/>
              <a:t>пам</a:t>
            </a:r>
            <a:r>
              <a:rPr lang="en-US" sz="2800" b="1" dirty="0" smtClean="0"/>
              <a:t>’</a:t>
            </a:r>
            <a:r>
              <a:rPr lang="uk-UA" sz="2800" b="1" dirty="0" smtClean="0"/>
              <a:t>ять; виробляти орфографічну й пунктуаційну пильність;</a:t>
            </a:r>
          </a:p>
          <a:p>
            <a:pPr marL="342900" indent="-342900" algn="l">
              <a:buFontTx/>
              <a:buChar char="-"/>
            </a:pPr>
            <a:r>
              <a:rPr lang="uk-UA" sz="2800" b="1" dirty="0" smtClean="0"/>
              <a:t>- виховувати шанобливе ставлення до історії свого народу; формувати навички співпраці.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359649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арш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1412776"/>
            <a:ext cx="6273948" cy="3528393"/>
          </a:xfrm>
        </p:spPr>
      </p:pic>
    </p:spTree>
    <p:extLst>
      <p:ext uri="{BB962C8B-B14F-4D97-AF65-F5344CB8AC3E}">
        <p14:creationId xmlns:p14="http://schemas.microsoft.com/office/powerpoint/2010/main" val="175229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22" y="1412776"/>
            <a:ext cx="3617990" cy="42484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817582"/>
            <a:ext cx="4752528" cy="5347722"/>
          </a:xfrm>
        </p:spPr>
        <p:txBody>
          <a:bodyPr>
            <a:noAutofit/>
          </a:bodyPr>
          <a:lstStyle/>
          <a:p>
            <a:pPr algn="l"/>
            <a:r>
              <a:rPr lang="uk-UA" sz="2200" b="1" dirty="0" smtClean="0">
                <a:latin typeface="+mn-lt"/>
              </a:rPr>
              <a:t>     В історичній літературі існує чимало версій походження слова «КОЗАК».</a:t>
            </a:r>
            <a:r>
              <a:rPr lang="uk-UA" sz="2200" b="1" dirty="0">
                <a:latin typeface="+mn-lt"/>
              </a:rPr>
              <a:t> Один з польських учених </a:t>
            </a:r>
            <a:r>
              <a:rPr lang="uk-UA" sz="2200" b="1" dirty="0" err="1">
                <a:latin typeface="+mn-lt"/>
              </a:rPr>
              <a:t>пов</a:t>
            </a:r>
            <a:r>
              <a:rPr lang="en-US" sz="2200" b="1" dirty="0">
                <a:latin typeface="+mn-lt"/>
              </a:rPr>
              <a:t>’</a:t>
            </a:r>
            <a:r>
              <a:rPr lang="uk-UA" sz="2200" b="1" dirty="0" err="1">
                <a:latin typeface="+mn-lt"/>
              </a:rPr>
              <a:t>язав</a:t>
            </a:r>
            <a:r>
              <a:rPr lang="uk-UA" sz="2200" b="1" dirty="0">
                <a:latin typeface="+mn-lt"/>
              </a:rPr>
              <a:t>  його </a:t>
            </a:r>
            <a:r>
              <a:rPr lang="uk-UA" sz="2200" b="1" dirty="0" smtClean="0">
                <a:latin typeface="+mn-lt"/>
              </a:rPr>
              <a:t>зі </a:t>
            </a:r>
            <a:r>
              <a:rPr lang="uk-UA" sz="2200" b="1" dirty="0">
                <a:latin typeface="+mn-lt"/>
              </a:rPr>
              <a:t>словом «коза». </a:t>
            </a:r>
            <a:r>
              <a:rPr lang="uk-UA" sz="2200" b="1" dirty="0" smtClean="0">
                <a:latin typeface="+mn-lt"/>
              </a:rPr>
              <a:t>Козаки, мовляв, були прудкими й витривалими, як кози. Турецькою мовою слово «козак»  означає волоцюга, забіяка, розбійник. Очевидно, саме звідти воно й прийшло на Україну, прижилося, зовсім утративши негативний відтінок. Бо козак в Україні став синонімом лицарства, доблесті й високого благородства.</a:t>
            </a:r>
            <a:endParaRPr lang="uk-UA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94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052737"/>
            <a:ext cx="6696744" cy="1224136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+mn-lt"/>
              </a:rPr>
              <a:t>Гра «Упіймай помилку»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420888"/>
            <a:ext cx="6408712" cy="2952328"/>
          </a:xfrm>
        </p:spPr>
        <p:txBody>
          <a:bodyPr>
            <a:noAutofit/>
          </a:bodyPr>
          <a:lstStyle/>
          <a:p>
            <a:pPr algn="l"/>
            <a:r>
              <a:rPr lang="uk-UA" sz="3200" b="1" dirty="0"/>
              <a:t> Гурт козаків, запорозька січь, Богдан Хмельницький, козатчина, степ й воля, брат із систрою, пісня «Гей, ви, козаченки», січ’ю, за річкою Дніпром, до острова Хортиці.</a:t>
            </a:r>
          </a:p>
        </p:txBody>
      </p:sp>
    </p:spTree>
    <p:extLst>
      <p:ext uri="{BB962C8B-B14F-4D97-AF65-F5344CB8AC3E}">
        <p14:creationId xmlns:p14="http://schemas.microsoft.com/office/powerpoint/2010/main" val="20447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24745"/>
            <a:ext cx="6624736" cy="1296144"/>
          </a:xfrm>
        </p:spPr>
        <p:txBody>
          <a:bodyPr>
            <a:noAutofit/>
          </a:bodyPr>
          <a:lstStyle/>
          <a:p>
            <a:r>
              <a:rPr lang="uk-UA" sz="4400" b="1" dirty="0">
                <a:latin typeface="+mn-lt"/>
              </a:rPr>
              <a:t>Інтерактивна вправа «Прес»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492896"/>
            <a:ext cx="6912768" cy="3312368"/>
          </a:xfrm>
        </p:spPr>
        <p:txBody>
          <a:bodyPr>
            <a:noAutofit/>
          </a:bodyPr>
          <a:lstStyle/>
          <a:p>
            <a:r>
              <a:rPr lang="ru-RU" sz="3600" b="1" dirty="0"/>
              <a:t>Доведіть або спростуйте тезу  «Слово другорядний означає менш важливий, не основний. Отже, другорядні члени речення менш важливі, ніж головні».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42157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268759"/>
            <a:ext cx="6696744" cy="1368153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+mn-lt"/>
              </a:rPr>
              <a:t>Лінгвістична задача</a:t>
            </a:r>
            <a:r>
              <a:rPr lang="uk-UA" dirty="0">
                <a:latin typeface="+mn-lt"/>
              </a:rPr>
              <a:t/>
            </a:r>
            <a:br>
              <a:rPr lang="uk-UA" dirty="0">
                <a:latin typeface="+mn-lt"/>
              </a:rPr>
            </a:br>
            <a:endParaRPr lang="uk-UA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04864"/>
            <a:ext cx="7416824" cy="3312368"/>
          </a:xfrm>
        </p:spPr>
        <p:txBody>
          <a:bodyPr>
            <a:normAutofit/>
          </a:bodyPr>
          <a:lstStyle/>
          <a:p>
            <a:pPr algn="l"/>
            <a:r>
              <a:rPr lang="uk-UA" sz="2800" b="1" i="1" dirty="0"/>
              <a:t>Доведіть, що в першому реченні тире між підметом і присудком обов</a:t>
            </a:r>
            <a:r>
              <a:rPr lang="ru-RU" sz="2800" b="1" i="1" dirty="0"/>
              <a:t>’</a:t>
            </a:r>
            <a:r>
              <a:rPr lang="uk-UA" sz="2800" b="1" i="1" dirty="0"/>
              <a:t>язкове, а у другому – ні.</a:t>
            </a:r>
          </a:p>
          <a:p>
            <a:pPr algn="l"/>
            <a:r>
              <a:rPr lang="uk-UA" sz="3200" b="1" dirty="0"/>
              <a:t>Козак – душа не вередлива, в пеклі не мерзне, в ополонці не пріє.</a:t>
            </a:r>
          </a:p>
          <a:p>
            <a:pPr algn="l"/>
            <a:r>
              <a:rPr lang="uk-UA" sz="3200" b="1" dirty="0"/>
              <a:t>У козака життя коротке, а слава вічна.</a:t>
            </a:r>
          </a:p>
          <a:p>
            <a:pPr algn="l"/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372640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Шевченко на Хортиці відео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0934" y="755817"/>
            <a:ext cx="7191466" cy="5049447"/>
          </a:xfrm>
        </p:spPr>
      </p:pic>
    </p:spTree>
    <p:extLst>
      <p:ext uri="{BB962C8B-B14F-4D97-AF65-F5344CB8AC3E}">
        <p14:creationId xmlns:p14="http://schemas.microsoft.com/office/powerpoint/2010/main" val="48630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4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436</TotalTime>
  <Words>398</Words>
  <Application>Microsoft Office PowerPoint</Application>
  <PresentationFormat>Экран (4:3)</PresentationFormat>
  <Paragraphs>33</Paragraphs>
  <Slides>16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Кнопка</vt:lpstr>
      <vt:lpstr>Презентация PowerPoint</vt:lpstr>
      <vt:lpstr>Тема уроку</vt:lpstr>
      <vt:lpstr>Мета уроку:</vt:lpstr>
      <vt:lpstr>Презентация PowerPoint</vt:lpstr>
      <vt:lpstr>     В історичній літературі існує чимало версій походження слова «КОЗАК». Один з польських учених пов’язав  його зі словом «коза». Козаки, мовляв, були прудкими й витривалими, як кози. Турецькою мовою слово «козак»  означає волоцюга, забіяка, розбійник. Очевидно, саме звідти воно й прийшло на Україну, прижилося, зовсім утративши негативний відтінок. Бо козак в Україні став синонімом лицарства, доблесті й високого благородства.</vt:lpstr>
      <vt:lpstr>Гра «Упіймай помилку»</vt:lpstr>
      <vt:lpstr>Інтерактивна вправа «Прес»</vt:lpstr>
      <vt:lpstr>Лінгвістична задача </vt:lpstr>
      <vt:lpstr>Презентация PowerPoint</vt:lpstr>
      <vt:lpstr>Презентация PowerPoint</vt:lpstr>
      <vt:lpstr>Завдання – «Творче конструювання»</vt:lpstr>
      <vt:lpstr>Презентация PowerPoint</vt:lpstr>
      <vt:lpstr>Презентация PowerPoint</vt:lpstr>
      <vt:lpstr>Презентация PowerPoint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Наталья</dc:creator>
  <cp:lastModifiedBy>Наталья</cp:lastModifiedBy>
  <cp:revision>33</cp:revision>
  <dcterms:created xsi:type="dcterms:W3CDTF">2017-11-19T10:33:29Z</dcterms:created>
  <dcterms:modified xsi:type="dcterms:W3CDTF">2017-12-19T19:37:57Z</dcterms:modified>
</cp:coreProperties>
</file>