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62" r:id="rId3"/>
    <p:sldId id="265" r:id="rId4"/>
    <p:sldId id="266" r:id="rId5"/>
    <p:sldId id="257" r:id="rId6"/>
    <p:sldId id="258" r:id="rId7"/>
    <p:sldId id="260" r:id="rId8"/>
    <p:sldId id="259" r:id="rId9"/>
    <p:sldId id="261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A9C74A9-9F28-4CDF-80A6-8507EB0A7666}">
          <p14:sldIdLst/>
        </p14:section>
        <p14:section name="Раздел без заголовка" id="{6689C039-13E2-4375-B208-455E921A6189}">
          <p14:sldIdLst>
            <p14:sldId id="267"/>
            <p14:sldId id="262"/>
            <p14:sldId id="265"/>
            <p14:sldId id="266"/>
            <p14:sldId id="257"/>
            <p14:sldId id="258"/>
            <p14:sldId id="260"/>
            <p14:sldId id="259"/>
            <p14:sldId id="261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74" autoAdjust="0"/>
    <p:restoredTop sz="78712" autoAdjust="0"/>
  </p:normalViewPr>
  <p:slideViewPr>
    <p:cSldViewPr>
      <p:cViewPr varScale="1">
        <p:scale>
          <a:sx n="73" d="100"/>
          <a:sy n="73" d="100"/>
        </p:scale>
        <p:origin x="-12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67760-E176-4457-BEB8-AC57154EF36C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8D1B7-60A4-4A46-9468-AE63FD40D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79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38D1B7-60A4-4A46-9468-AE63FD40D57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668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810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24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235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972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157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103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58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885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110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3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540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AB556-36A6-4761-89E4-27289BD3B7C5}" type="datetimeFigureOut">
              <a:rPr lang="ru-RU" smtClean="0"/>
              <a:t>24.02.2018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EE42F-83EC-4F2A-9821-1CB953E541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61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55676" y="2362527"/>
            <a:ext cx="5832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smtClean="0">
                <a:solidFill>
                  <a:schemeClr val="bg1"/>
                </a:solidFill>
              </a:rPr>
              <a:t>Урок розвитку </a:t>
            </a:r>
            <a:r>
              <a:rPr lang="uk-UA" sz="4000" b="1" i="1" dirty="0" err="1" smtClean="0">
                <a:solidFill>
                  <a:schemeClr val="bg1"/>
                </a:solidFill>
              </a:rPr>
              <a:t>зв</a:t>
            </a:r>
            <a:r>
              <a:rPr lang="en-US" sz="4000" b="1" i="1" dirty="0" smtClean="0">
                <a:solidFill>
                  <a:schemeClr val="bg1"/>
                </a:solidFill>
              </a:rPr>
              <a:t>’</a:t>
            </a:r>
            <a:r>
              <a:rPr lang="uk-UA" sz="4000" b="1" i="1" dirty="0" err="1" smtClean="0">
                <a:solidFill>
                  <a:schemeClr val="bg1"/>
                </a:solidFill>
              </a:rPr>
              <a:t>язного</a:t>
            </a:r>
            <a:r>
              <a:rPr lang="uk-UA" sz="4000" b="1" i="1" dirty="0" smtClean="0">
                <a:solidFill>
                  <a:schemeClr val="bg1"/>
                </a:solidFill>
              </a:rPr>
              <a:t>       мовлення.</a:t>
            </a:r>
            <a:endParaRPr lang="ru-RU" sz="4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25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37357" y="1184091"/>
            <a:ext cx="22924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chemeClr val="bg1"/>
                </a:solidFill>
              </a:rPr>
              <a:t>Молодці!</a:t>
            </a:r>
            <a:endParaRPr lang="ru-RU" sz="4000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4970" y="2912750"/>
            <a:ext cx="4503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chemeClr val="bg1"/>
                </a:solidFill>
              </a:rPr>
              <a:t>Спасибі за роботу!</a:t>
            </a:r>
            <a:endParaRPr lang="ru-RU" sz="4000" b="1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4653136"/>
            <a:ext cx="3332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err="1" smtClean="0">
                <a:solidFill>
                  <a:schemeClr val="bg1"/>
                </a:solidFill>
              </a:rPr>
              <a:t>Допобачення</a:t>
            </a:r>
            <a:r>
              <a:rPr lang="uk-UA" sz="4000" b="1" i="1" dirty="0" smtClean="0">
                <a:solidFill>
                  <a:schemeClr val="bg1"/>
                </a:solidFill>
              </a:rPr>
              <a:t>.</a:t>
            </a:r>
            <a:endParaRPr lang="ru-RU" sz="4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43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979583"/>
              </p:ext>
            </p:extLst>
          </p:nvPr>
        </p:nvGraphicFramePr>
        <p:xfrm>
          <a:off x="1619672" y="1340768"/>
          <a:ext cx="6768752" cy="4561286"/>
        </p:xfrm>
        <a:graphic>
          <a:graphicData uri="http://schemas.openxmlformats.org/drawingml/2006/table">
            <a:tbl>
              <a:tblPr/>
              <a:tblGrid>
                <a:gridCol w="2639812"/>
                <a:gridCol w="4128940"/>
              </a:tblGrid>
              <a:tr h="4561286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err="1">
                          <a:solidFill>
                            <a:schemeClr val="bg1"/>
                          </a:solidFill>
                        </a:rPr>
                        <a:t>Артикуляція</a:t>
                      </a:r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 звуку Л:</a:t>
                      </a:r>
                      <a:br>
                        <a:rPr lang="ru-RU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• 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губи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набувають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положення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наступного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голосного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звука;</a:t>
                      </a:r>
                      <a:br>
                        <a:rPr lang="ru-RU" dirty="0">
                          <a:solidFill>
                            <a:schemeClr val="bg1"/>
                          </a:solidFill>
                        </a:rPr>
                      </a:br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•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зуби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злегка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розкриті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;·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звужений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кінчик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язика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упирається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у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верхні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різці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або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альвеоли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;</a:t>
                      </a:r>
                      <a:br>
                        <a:rPr lang="ru-RU" dirty="0">
                          <a:solidFill>
                            <a:schemeClr val="bg1"/>
                          </a:solidFill>
                        </a:rPr>
                      </a:br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•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корінь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язика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піднімається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до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м'якого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піднебіння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;</a:t>
                      </a:r>
                      <a:br>
                        <a:rPr lang="ru-RU" dirty="0">
                          <a:solidFill>
                            <a:schemeClr val="bg1"/>
                          </a:solidFill>
                        </a:rPr>
                      </a:br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•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бічні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краї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язика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не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стискаються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з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верхніми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кутніми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зубами, а тому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видихуваний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струмінь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повітря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проходить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крізь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щілину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що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утворюється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між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ними;</a:t>
                      </a:r>
                      <a:br>
                        <a:rPr lang="ru-RU" dirty="0">
                          <a:solidFill>
                            <a:schemeClr val="bg1"/>
                          </a:solidFill>
                        </a:rPr>
                      </a:br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•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м'яке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піднебіння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закриває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прохід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в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носову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порожнину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;</a:t>
                      </a:r>
                      <a:br>
                        <a:rPr lang="ru-RU" dirty="0">
                          <a:solidFill>
                            <a:schemeClr val="bg1"/>
                          </a:solidFill>
                        </a:rPr>
                      </a:br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•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голосові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зв'язки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bg1"/>
                          </a:solidFill>
                        </a:rPr>
                        <a:t>вібрують</a:t>
                      </a: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5" name="Picture 1" descr="http://www.logopedia.com.ua/images/stories/pix/z3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69" y="2420888"/>
            <a:ext cx="3259137" cy="325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673276"/>
            <a:ext cx="3758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Фонетична хвилинка. 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1340768"/>
            <a:ext cx="10711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 smtClean="0">
                <a:solidFill>
                  <a:schemeClr val="bg1"/>
                </a:solidFill>
              </a:rPr>
              <a:t>[ </a:t>
            </a:r>
            <a:r>
              <a:rPr lang="uk-UA" sz="4000" b="1" i="1" dirty="0" smtClean="0">
                <a:solidFill>
                  <a:schemeClr val="bg1"/>
                </a:solidFill>
              </a:rPr>
              <a:t>Л</a:t>
            </a:r>
            <a:r>
              <a:rPr lang="en-US" sz="4000" b="1" i="1" dirty="0" smtClean="0">
                <a:solidFill>
                  <a:schemeClr val="bg1"/>
                </a:solidFill>
              </a:rPr>
              <a:t> ]</a:t>
            </a:r>
            <a:endParaRPr lang="ru-RU" sz="4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89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Назвіть слова які містять звук Л.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12776"/>
            <a:ext cx="5978142" cy="4476134"/>
          </a:xfrm>
        </p:spPr>
      </p:pic>
    </p:spTree>
    <p:extLst>
      <p:ext uri="{BB962C8B-B14F-4D97-AF65-F5344CB8AC3E}">
        <p14:creationId xmlns:p14="http://schemas.microsoft.com/office/powerpoint/2010/main" val="381639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Прочитайте скоромовку</a:t>
            </a:r>
            <a:r>
              <a:rPr lang="uk-UA" sz="2800" b="1" i="1" dirty="0" smtClean="0"/>
              <a:t>.</a:t>
            </a:r>
            <a:endParaRPr lang="ru-RU" sz="28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800" b="1" i="1" dirty="0" smtClean="0"/>
              <a:t> </a:t>
            </a:r>
            <a:r>
              <a:rPr lang="uk-UA" sz="4800" b="1" i="1" dirty="0" smtClean="0">
                <a:solidFill>
                  <a:schemeClr val="bg1"/>
                </a:solidFill>
              </a:rPr>
              <a:t>Лис малий і більший лис</a:t>
            </a:r>
          </a:p>
          <a:p>
            <a:pPr marL="0" indent="0">
              <a:buNone/>
            </a:pPr>
            <a:r>
              <a:rPr lang="uk-UA" sz="4800" b="1" i="1" dirty="0">
                <a:solidFill>
                  <a:schemeClr val="bg1"/>
                </a:solidFill>
              </a:rPr>
              <a:t> </a:t>
            </a:r>
            <a:r>
              <a:rPr lang="uk-UA" sz="4800" b="1" i="1" dirty="0" smtClean="0">
                <a:solidFill>
                  <a:schemeClr val="bg1"/>
                </a:solidFill>
              </a:rPr>
              <a:t>По гриби ходили в ліс.</a:t>
            </a:r>
          </a:p>
          <a:p>
            <a:pPr marL="0" indent="0">
              <a:buNone/>
            </a:pPr>
            <a:r>
              <a:rPr lang="uk-UA" sz="4800" b="1" i="1" dirty="0">
                <a:solidFill>
                  <a:schemeClr val="bg1"/>
                </a:solidFill>
              </a:rPr>
              <a:t> </a:t>
            </a:r>
            <a:r>
              <a:rPr lang="uk-UA" sz="4800" b="1" i="1" dirty="0" smtClean="0">
                <a:solidFill>
                  <a:schemeClr val="bg1"/>
                </a:solidFill>
              </a:rPr>
              <a:t>Заздрить білка в лісі лису –</a:t>
            </a:r>
          </a:p>
          <a:p>
            <a:pPr marL="0" indent="0">
              <a:buNone/>
            </a:pPr>
            <a:r>
              <a:rPr lang="uk-UA" sz="4800" b="1" i="1" dirty="0">
                <a:solidFill>
                  <a:schemeClr val="bg1"/>
                </a:solidFill>
              </a:rPr>
              <a:t> </a:t>
            </a:r>
            <a:r>
              <a:rPr lang="uk-UA" sz="4800" b="1" i="1" dirty="0" smtClean="0">
                <a:solidFill>
                  <a:schemeClr val="bg1"/>
                </a:solidFill>
              </a:rPr>
              <a:t>Лис лисички ніс із лісу.</a:t>
            </a:r>
          </a:p>
        </p:txBody>
      </p:sp>
    </p:spTree>
    <p:extLst>
      <p:ext uri="{BB962C8B-B14F-4D97-AF65-F5344CB8AC3E}">
        <p14:creationId xmlns:p14="http://schemas.microsoft.com/office/powerpoint/2010/main" val="149108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04"/>
            <a:ext cx="925150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53937" y="879102"/>
            <a:ext cx="54929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Самостійна частина мови, яка означає предмет і відповідає на питання хто? Що?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1604" y="924782"/>
            <a:ext cx="16802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</a:rPr>
              <a:t>ІМЕННИК - 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36618" y="2420888"/>
            <a:ext cx="55446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Самостійна частина мови, яка вказує на ознаку або властивість предмета і відповідає на питання який? яка? яке? які?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2359" y="2420888"/>
            <a:ext cx="2286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</a:rPr>
              <a:t>ПРИКМЕТНИК - 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5594" y="4419053"/>
            <a:ext cx="4122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</a:rPr>
              <a:t>ІМЕННИК І ПРИКМЕТНИК - ЦЕ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63069" y="5085184"/>
            <a:ext cx="43855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</a:rPr>
              <a:t>ПРЕДМЕТ І ОЗНАКА ПРЕДМЕТА</a:t>
            </a:r>
            <a:r>
              <a:rPr lang="uk-UA" sz="2400" b="1" i="1" dirty="0" smtClean="0"/>
              <a:t>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161093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1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42672" y="1883733"/>
            <a:ext cx="1794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</a:rPr>
              <a:t>ТЕКСТ - РОЗПОВІДЬ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1113" y="1883732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</a:rPr>
              <a:t>Текст, у якому про щось розповідається, повідомляється.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4260" y="3113991"/>
            <a:ext cx="5040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</a:rPr>
              <a:t>Текст, у якому описуються основні ознаки предмета.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4463" y="3198167"/>
            <a:ext cx="2182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</a:rPr>
              <a:t>ТЕКСТ - ОПИС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28277" y="4235896"/>
            <a:ext cx="5184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</a:rPr>
              <a:t>Текст, у якому про щось розмірковується, пояснюються явища природи, предмети, факти.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860" y="4420561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</a:rPr>
              <a:t>ТЕКСТ - МІРКУВАННЯ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908720"/>
            <a:ext cx="2438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</a:rPr>
              <a:t>Типи текстів:</a:t>
            </a:r>
            <a:endParaRPr lang="ru-RU" sz="28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13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45947" y="692696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solidFill>
                  <a:schemeClr val="bg1"/>
                </a:solidFill>
              </a:rPr>
              <a:t>ТЕМА : Використання прикметників у мовленні під час опису тварин.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688574"/>
            <a:ext cx="55446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Пухова руденька шуба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Із сосни </a:t>
            </a:r>
            <a:r>
              <a:rPr lang="uk-UA" sz="2400" dirty="0" err="1" smtClean="0">
                <a:solidFill>
                  <a:schemeClr val="bg1"/>
                </a:solidFill>
              </a:rPr>
              <a:t>стриба</a:t>
            </a:r>
            <a:r>
              <a:rPr lang="uk-UA" sz="2400" dirty="0" smtClean="0">
                <a:solidFill>
                  <a:schemeClr val="bg1"/>
                </a:solidFill>
              </a:rPr>
              <a:t> на дуба.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Хвіст у неї, як мітла,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А сама на зріст мала.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Очі сяють, як намисто,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Мов дві цяточки вогнисті.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В неї хата гарна, тиха,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Взимку повненька горіхів.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В лісі любить вона жити,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Відгадайте, хто це, діти?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0" y="3246438"/>
            <a:ext cx="18891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3398838"/>
            <a:ext cx="18891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576" y="2374423"/>
            <a:ext cx="3303291" cy="247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97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23809" y="764704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solidFill>
                  <a:schemeClr val="bg1"/>
                </a:solidFill>
              </a:rPr>
              <a:t>СТРУКТУРА </a:t>
            </a:r>
            <a:r>
              <a:rPr lang="uk-UA" sz="2800" b="1" i="1" dirty="0" smtClean="0">
                <a:solidFill>
                  <a:schemeClr val="bg1"/>
                </a:solidFill>
              </a:rPr>
              <a:t>ТЕКСТУ: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27684" y="1824825"/>
            <a:ext cx="1067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ЗАЧИН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0901" y="3013501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ОСНОВНА ЧАСТИНА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0901" y="457646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КІНЦІВКА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7" y="1824825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ЩО? КОГО? </a:t>
            </a:r>
            <a:r>
              <a:rPr lang="uk-UA" sz="2400" b="1" dirty="0">
                <a:solidFill>
                  <a:schemeClr val="bg1"/>
                </a:solidFill>
              </a:rPr>
              <a:t>о</a:t>
            </a:r>
            <a:r>
              <a:rPr lang="uk-UA" sz="2400" b="1" dirty="0" smtClean="0">
                <a:solidFill>
                  <a:schemeClr val="bg1"/>
                </a:solidFill>
              </a:rPr>
              <a:t>писуємо.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5856" y="3198166"/>
            <a:ext cx="303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ОЗНАКИ ПРЕДМЕТА.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7" y="4391801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СТАВЛЕННЯ ДО ПРЕДМЕТА ОПИСУ.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7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980" y="1628800"/>
            <a:ext cx="3888048" cy="32921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96557" y="748154"/>
            <a:ext cx="3889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chemeClr val="bg1"/>
                </a:solidFill>
              </a:rPr>
              <a:t>Складання тексту – опису.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658211"/>
            <a:ext cx="38884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</a:rPr>
              <a:t>                     План.</a:t>
            </a:r>
          </a:p>
          <a:p>
            <a:endParaRPr lang="uk-UA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uk-UA" sz="2400" dirty="0" smtClean="0">
                <a:solidFill>
                  <a:schemeClr val="bg1"/>
                </a:solidFill>
              </a:rPr>
              <a:t>Кого ми бачили в парку?</a:t>
            </a:r>
          </a:p>
          <a:p>
            <a:pPr marL="342900" indent="-342900">
              <a:buAutoNum type="arabicPeriod" startAt="2"/>
            </a:pPr>
            <a:r>
              <a:rPr lang="uk-UA" sz="2400" dirty="0" smtClean="0">
                <a:solidFill>
                  <a:schemeClr val="bg1"/>
                </a:solidFill>
              </a:rPr>
              <a:t>Якого кольору у білочки шубка?</a:t>
            </a:r>
          </a:p>
          <a:p>
            <a:r>
              <a:rPr lang="uk-UA" sz="2400" dirty="0" smtClean="0">
                <a:solidFill>
                  <a:schemeClr val="bg1"/>
                </a:solidFill>
              </a:rPr>
              <a:t>3.   Яка голівка, очі, вушка?</a:t>
            </a:r>
          </a:p>
          <a:p>
            <a:pPr marL="342900" indent="-342900">
              <a:buAutoNum type="arabicPeriod" startAt="4"/>
            </a:pPr>
            <a:r>
              <a:rPr lang="uk-UA" sz="2400" dirty="0" smtClean="0">
                <a:solidFill>
                  <a:schemeClr val="bg1"/>
                </a:solidFill>
              </a:rPr>
              <a:t>Які в тваринки лапки?</a:t>
            </a:r>
          </a:p>
          <a:p>
            <a:pPr marL="342900" indent="-342900">
              <a:buAutoNum type="arabicPeriod" startAt="5"/>
            </a:pPr>
            <a:r>
              <a:rPr lang="uk-UA" sz="2400" dirty="0" smtClean="0">
                <a:solidFill>
                  <a:schemeClr val="bg1"/>
                </a:solidFill>
              </a:rPr>
              <a:t>Який хвіст?</a:t>
            </a:r>
          </a:p>
          <a:p>
            <a:r>
              <a:rPr lang="uk-UA" sz="2400" dirty="0" smtClean="0">
                <a:solidFill>
                  <a:schemeClr val="bg1"/>
                </a:solidFill>
              </a:rPr>
              <a:t>6.   Твоє ставлення до білочки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21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294</Words>
  <Application>Microsoft Office PowerPoint</Application>
  <PresentationFormat>Экран (4:3)</PresentationFormat>
  <Paragraphs>54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Назвіть слова які містять звук Л.</vt:lpstr>
      <vt:lpstr>Прочитайте скоромовку.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 -</dc:title>
  <dc:creator>user</dc:creator>
  <cp:lastModifiedBy>user</cp:lastModifiedBy>
  <cp:revision>32</cp:revision>
  <dcterms:created xsi:type="dcterms:W3CDTF">2018-02-18T19:22:44Z</dcterms:created>
  <dcterms:modified xsi:type="dcterms:W3CDTF">2018-02-24T17:47:54Z</dcterms:modified>
</cp:coreProperties>
</file>