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9" r:id="rId2"/>
    <p:sldId id="286" r:id="rId3"/>
    <p:sldId id="284" r:id="rId4"/>
    <p:sldId id="285" r:id="rId5"/>
    <p:sldId id="257" r:id="rId6"/>
    <p:sldId id="261" r:id="rId7"/>
    <p:sldId id="260" r:id="rId8"/>
    <p:sldId id="259" r:id="rId9"/>
    <p:sldId id="264" r:id="rId10"/>
    <p:sldId id="263" r:id="rId11"/>
    <p:sldId id="267" r:id="rId12"/>
    <p:sldId id="266" r:id="rId13"/>
    <p:sldId id="271" r:id="rId14"/>
    <p:sldId id="283" r:id="rId15"/>
    <p:sldId id="265" r:id="rId16"/>
    <p:sldId id="287" r:id="rId17"/>
    <p:sldId id="270" r:id="rId18"/>
    <p:sldId id="269" r:id="rId19"/>
    <p:sldId id="268" r:id="rId20"/>
    <p:sldId id="276" r:id="rId21"/>
    <p:sldId id="274" r:id="rId22"/>
    <p:sldId id="277" r:id="rId23"/>
    <p:sldId id="281" r:id="rId24"/>
    <p:sldId id="273" r:id="rId25"/>
    <p:sldId id="278" r:id="rId26"/>
    <p:sldId id="288" r:id="rId27"/>
    <p:sldId id="282" r:id="rId28"/>
    <p:sldId id="279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9821" autoAdjust="0"/>
  </p:normalViewPr>
  <p:slideViewPr>
    <p:cSldViewPr>
      <p:cViewPr>
        <p:scale>
          <a:sx n="91" d="100"/>
          <a:sy n="91" d="100"/>
        </p:scale>
        <p:origin x="-22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5DE49-386D-436D-8443-5A993C1FECB5}" type="datetimeFigureOut">
              <a:rPr lang="uk-UA" smtClean="0"/>
              <a:pPr/>
              <a:t>25.02.2018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AA655-431F-413C-9A0F-45BA5AB2E65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AA655-431F-413C-9A0F-45BA5AB2E659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0" y="27376"/>
            <a:ext cx="1722939" cy="6830624"/>
            <a:chOff x="-31259" y="0"/>
            <a:chExt cx="1722939" cy="6830624"/>
          </a:xfrm>
        </p:grpSpPr>
        <p:pic>
          <p:nvPicPr>
            <p:cNvPr id="102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6"/>
          <p:cNvGrpSpPr/>
          <p:nvPr/>
        </p:nvGrpSpPr>
        <p:grpSpPr>
          <a:xfrm>
            <a:off x="7421061" y="27376"/>
            <a:ext cx="1722939" cy="6830624"/>
            <a:chOff x="-31259" y="0"/>
            <a:chExt cx="1722939" cy="6830624"/>
          </a:xfrm>
        </p:grpSpPr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046" y="4420392"/>
            <a:ext cx="3603986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984" y="4393016"/>
            <a:ext cx="3452798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643042" y="214291"/>
            <a:ext cx="5786478" cy="51398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uk-UA" sz="40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Говорімо  </a:t>
            </a:r>
          </a:p>
          <a:p>
            <a:r>
              <a:rPr lang="uk-UA" sz="40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     українською!</a:t>
            </a:r>
          </a:p>
          <a:p>
            <a:pPr algn="r"/>
            <a:endParaRPr lang="uk-UA" sz="3200" b="1" spc="50" dirty="0" smtClean="0">
              <a:ln w="11430">
                <a:noFill/>
              </a:ln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r"/>
            <a:r>
              <a:rPr lang="uk-UA" sz="3200" b="1" spc="50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ЬО </a:t>
            </a:r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вона м’яка</a:t>
            </a:r>
          </a:p>
          <a:p>
            <a:pPr algn="r"/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  </a:t>
            </a:r>
            <a:r>
              <a:rPr lang="uk-UA" sz="3200" b="1" spc="50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ЙО </a:t>
            </a:r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вона модна</a:t>
            </a:r>
          </a:p>
          <a:p>
            <a:pPr algn="r"/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</a:t>
            </a:r>
            <a:r>
              <a:rPr lang="uk-UA" sz="3200" b="1" spc="50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Ї</a:t>
            </a:r>
            <a:r>
              <a:rPr lang="uk-UA" sz="32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вона унікальна</a:t>
            </a:r>
          </a:p>
          <a:p>
            <a:r>
              <a:rPr lang="uk-UA" sz="40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</a:t>
            </a:r>
          </a:p>
          <a:p>
            <a:r>
              <a:rPr lang="uk-UA" sz="40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 Це  твоя мова!</a:t>
            </a:r>
          </a:p>
          <a:p>
            <a:endParaRPr lang="uk-UA" sz="4000" b="1" spc="50" dirty="0" smtClean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1071538" y="714356"/>
            <a:ext cx="7429552" cy="5543873"/>
            <a:chOff x="228600" y="304800"/>
            <a:chExt cx="8779474" cy="6540246"/>
          </a:xfrm>
        </p:grpSpPr>
        <p:sp>
          <p:nvSpPr>
            <p:cNvPr id="12" name="Овал 11"/>
            <p:cNvSpPr/>
            <p:nvPr/>
          </p:nvSpPr>
          <p:spPr>
            <a:xfrm>
              <a:off x="1494870" y="2664561"/>
              <a:ext cx="5484163" cy="1708709"/>
            </a:xfrm>
            <a:prstGeom prst="ellipse">
              <a:avLst/>
            </a:prstGeom>
            <a:solidFill>
              <a:srgbClr val="D0060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+mj-lt"/>
                </a:rPr>
                <a:t>Ознаки фразеологізмів</a:t>
              </a:r>
              <a:endParaRPr lang="uk-UA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228600" y="1142999"/>
              <a:ext cx="2514600" cy="1605838"/>
            </a:xfrm>
            <a:prstGeom prst="roundRect">
              <a:avLst/>
            </a:prstGeom>
            <a:solidFill>
              <a:srgbClr val="F0905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/>
              <a:r>
                <a:rPr lang="uk-UA" sz="20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Їх можна замінити одним словом</a:t>
              </a:r>
              <a:endParaRPr lang="uk-UA" sz="2000" dirty="0">
                <a:ln w="18000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latin typeface="Comic Sans MS" pitchFamily="66" charset="0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566272" y="5024323"/>
              <a:ext cx="2743200" cy="1206500"/>
            </a:xfrm>
            <a:prstGeom prst="roundRect">
              <a:avLst/>
            </a:prstGeom>
            <a:solidFill>
              <a:srgbClr val="F0905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lvl="0" algn="ctr"/>
              <a:r>
                <a:rPr lang="uk-UA" sz="20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Виступають одним членом речення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895600" y="304800"/>
              <a:ext cx="2514600" cy="1179881"/>
            </a:xfrm>
            <a:prstGeom prst="roundRect">
              <a:avLst/>
            </a:prstGeom>
            <a:solidFill>
              <a:srgbClr val="F0905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/>
              <a:r>
                <a:rPr lang="uk-UA" sz="24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Стійкі сполучення</a:t>
              </a:r>
              <a:endParaRPr lang="uk-UA" sz="2400" dirty="0">
                <a:ln w="18000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latin typeface="Comic Sans MS" pitchFamily="66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5562600" y="1219200"/>
              <a:ext cx="3445474" cy="1219200"/>
            </a:xfrm>
            <a:prstGeom prst="roundRect">
              <a:avLst/>
            </a:prstGeom>
            <a:solidFill>
              <a:srgbClr val="F0905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/>
              <a:r>
                <a:rPr lang="uk-UA" sz="20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Наявність </a:t>
              </a:r>
              <a:r>
                <a:rPr lang="uk-UA" sz="2000" b="1" dirty="0" err="1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емоційно-</a:t>
              </a:r>
              <a:r>
                <a:rPr lang="uk-UA" sz="20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 експресивного забарвлення</a:t>
              </a:r>
              <a:endParaRPr lang="uk-UA" sz="2000" dirty="0">
                <a:ln w="18000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latin typeface="Comic Sans MS" pitchFamily="66" charset="0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4956009" y="4940046"/>
              <a:ext cx="3962400" cy="1905000"/>
            </a:xfrm>
            <a:prstGeom prst="roundRect">
              <a:avLst/>
            </a:prstGeom>
            <a:solidFill>
              <a:srgbClr val="F0905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tlCol="0" anchor="ctr"/>
            <a:lstStyle/>
            <a:p>
              <a:pPr algn="ctr"/>
              <a:r>
                <a:rPr lang="uk-UA" sz="2000" b="1" dirty="0" smtClean="0">
                  <a:ln w="18000">
                    <a:solidFill>
                      <a:schemeClr val="bg1">
                        <a:lumMod val="65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За складом - це сполучення двох і більше слів, що можуть мати переносне значення</a:t>
              </a:r>
              <a:endParaRPr lang="uk-UA" sz="2000" dirty="0">
                <a:ln w="18000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928662" y="500042"/>
            <a:ext cx="7848600" cy="6256334"/>
            <a:chOff x="838200" y="533400"/>
            <a:chExt cx="7848600" cy="6256334"/>
          </a:xfrm>
        </p:grpSpPr>
        <p:sp>
          <p:nvSpPr>
            <p:cNvPr id="12" name="TextBox 11"/>
            <p:cNvSpPr txBox="1"/>
            <p:nvPr/>
          </p:nvSpPr>
          <p:spPr>
            <a:xfrm>
              <a:off x="838200" y="2819416"/>
              <a:ext cx="784860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Стріляний птах 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Персона нон ґрата 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І стіни мають вуха 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Комарика придавити 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Езопівська мова 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Лити воду на млин</a:t>
              </a:r>
            </a:p>
            <a:p>
              <a:pPr algn="ctr"/>
              <a:r>
                <a:rPr lang="uk-UA" sz="36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І сміх і сльози </a:t>
              </a:r>
              <a:endParaRPr lang="uk-UA" sz="3600" b="1" dirty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38200" y="533400"/>
              <a:ext cx="7696200" cy="2133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b="1" i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Записати фразеологізми в алфавітному порядку та пояснити їх значення.</a:t>
              </a:r>
              <a:endPara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endParaRPr>
            </a:p>
            <a:p>
              <a:pPr algn="ctr"/>
              <a:r>
                <a:rPr lang="uk-UA" sz="2800" b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 </a:t>
              </a:r>
              <a:r>
                <a:rPr lang="uk-UA" sz="2800" b="1" i="1" dirty="0" smtClean="0">
                  <a:ln w="18000">
                    <a:solidFill>
                      <a:schemeClr val="bg1">
                        <a:lumMod val="50000"/>
                        <a:lumOff val="50000"/>
                      </a:schemeClr>
                    </a:solidFill>
                    <a:prstDash val="solid"/>
                    <a:miter lim="800000"/>
                  </a:ln>
                  <a:solidFill>
                    <a:schemeClr val="tx1">
                      <a:lumMod val="9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omic Sans MS" pitchFamily="66" charset="0"/>
                </a:rPr>
                <a:t>Підкресліть перші букви у виразах, складіть слово.</a:t>
              </a:r>
              <a:endPara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85786" y="500043"/>
            <a:ext cx="8072494" cy="6309420"/>
          </a:xfrm>
          <a:prstGeom prst="rect">
            <a:avLst/>
          </a:prstGeom>
          <a:noFill/>
          <a:ln w="0">
            <a:noFill/>
          </a:ln>
        </p:spPr>
        <p:txBody>
          <a:bodyPr wrap="square" rtlCol="0">
            <a:spAutoFit/>
          </a:bodyPr>
          <a:lstStyle/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Е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зопівська мова - замаскований спосіб  висловлення думок із натяками й недомовками.   </a:t>
            </a:r>
          </a:p>
          <a:p>
            <a:pPr marL="269875" indent="-269875"/>
            <a:endParaRPr lang="uk-UA" sz="2800" b="1" u="heavy" dirty="0" smtClean="0">
              <a:ln w="18000">
                <a:solidFill>
                  <a:schemeClr val="bg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Fill>
                <a:solidFill>
                  <a:srgbClr val="FF0000"/>
                </a:solidFill>
              </a:uFill>
              <a:latin typeface="Comic Sans MS" pitchFamily="66" charset="0"/>
            </a:endParaRPr>
          </a:p>
          <a:p>
            <a:pPr marL="269875" indent="-269875"/>
            <a:endParaRPr lang="uk-UA" sz="2800" b="1" u="heavy" dirty="0" smtClean="0">
              <a:ln w="18000">
                <a:solidFill>
                  <a:schemeClr val="bg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Fill>
                <a:solidFill>
                  <a:srgbClr val="FF0000"/>
                </a:solidFill>
              </a:uFill>
              <a:latin typeface="Comic Sans MS" pitchFamily="66" charset="0"/>
            </a:endParaRPr>
          </a:p>
          <a:p>
            <a:pPr marL="269875" indent="-269875"/>
            <a:endParaRPr lang="uk-UA" sz="2800" b="1" u="heavy" dirty="0" smtClean="0">
              <a:ln w="18000">
                <a:solidFill>
                  <a:schemeClr val="bg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Fill>
                <a:solidFill>
                  <a:srgbClr val="FF0000"/>
                </a:solidFill>
              </a:uFill>
              <a:latin typeface="Comic Sans MS" pitchFamily="66" charset="0"/>
            </a:endParaRPr>
          </a:p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І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стіни мають вуха – потрібно говорити тихо,бо можуть підслухати.</a:t>
            </a:r>
          </a:p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К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омарика придавити – заснути,поспати.</a:t>
            </a:r>
          </a:p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Л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ити воду на млин – схвально висловлюватись   на чиюсь користь.</a:t>
            </a:r>
          </a:p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П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ерсона нон ґрата – небажана особа.</a:t>
            </a:r>
          </a:p>
          <a:p>
            <a:pPr marL="269875" indent="-269875"/>
            <a:r>
              <a:rPr lang="uk-UA" sz="2800" b="1" u="heavy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С</a:t>
            </a:r>
            <a:r>
              <a:rPr lang="uk-UA" sz="28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тріляний птах – досвідчена людина.</a:t>
            </a:r>
          </a:p>
          <a:p>
            <a:pPr algn="r"/>
            <a:r>
              <a:rPr lang="uk-UA" sz="40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Пікселі</a:t>
            </a:r>
            <a:endParaRPr lang="uk-UA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2143116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lvl="0" indent="-269875"/>
            <a:r>
              <a:rPr lang="uk-UA" sz="2800" b="1" u="heavy" dirty="0" smtClean="0">
                <a:ln w="18000">
                  <a:solidFill>
                    <a:prstClr val="white">
                      <a:lumMod val="50000"/>
                      <a:lumOff val="50000"/>
                    </a:prstClr>
                  </a:solidFill>
                  <a:prstDash val="solid"/>
                  <a:miter lim="800000"/>
                </a:ln>
                <a:solidFill>
                  <a:prstClr val="black">
                    <a:lumMod val="95000"/>
                  </a:prst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І</a:t>
            </a:r>
            <a:r>
              <a:rPr lang="uk-UA" sz="2800" b="1" dirty="0" smtClean="0">
                <a:ln w="18000">
                  <a:solidFill>
                    <a:prstClr val="white">
                      <a:lumMod val="50000"/>
                      <a:lumOff val="50000"/>
                    </a:prstClr>
                  </a:solidFill>
                  <a:prstDash val="solid"/>
                  <a:miter lim="800000"/>
                </a:ln>
                <a:solidFill>
                  <a:prstClr val="black">
                    <a:lumMod val="95000"/>
                  </a:prst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сміх і сльози – про те, що одночасно є і комічним,і сумним.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785786" y="214290"/>
            <a:ext cx="8072494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Біла гарячка </a:t>
            </a:r>
            <a:r>
              <a:rPr lang="uk-UA" sz="1900" dirty="0" smtClean="0">
                <a:latin typeface="Comic Sans MS" pitchFamily="66" charset="0"/>
              </a:rPr>
              <a:t>– спонтанне </a:t>
            </a:r>
            <a:r>
              <a:rPr lang="uk-UA" sz="1900" dirty="0" err="1" smtClean="0">
                <a:latin typeface="Comic Sans MS" pitchFamily="66" charset="0"/>
              </a:rPr>
              <a:t>перезавантаження</a:t>
            </a:r>
            <a:r>
              <a:rPr lang="uk-UA" sz="1900" dirty="0" smtClean="0">
                <a:latin typeface="Comic Sans MS" pitchFamily="66" charset="0"/>
              </a:rPr>
              <a:t> комп’ютера.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Вбити два цвяхи </a:t>
            </a:r>
            <a:r>
              <a:rPr lang="uk-UA" sz="1900" dirty="0" smtClean="0">
                <a:latin typeface="Comic Sans MS" pitchFamily="66" charset="0"/>
              </a:rPr>
              <a:t>– двічі клацнути мишею. </a:t>
            </a:r>
          </a:p>
          <a:p>
            <a:pPr marL="361950" indent="-361950"/>
            <a:r>
              <a:rPr lang="uk-UA" sz="1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Загніздитися</a:t>
            </a:r>
            <a:r>
              <a:rPr lang="uk-UA" sz="1900" dirty="0" smtClean="0">
                <a:latin typeface="Comic Sans MS" pitchFamily="66" charset="0"/>
              </a:rPr>
              <a:t> – </a:t>
            </a:r>
            <a:r>
              <a:rPr lang="uk-UA" sz="1900" dirty="0" err="1" smtClean="0">
                <a:latin typeface="Comic Sans MS" pitchFamily="66" charset="0"/>
              </a:rPr>
              <a:t>під’єднувати</a:t>
            </a:r>
            <a:r>
              <a:rPr lang="uk-UA" sz="1900" dirty="0" smtClean="0">
                <a:latin typeface="Comic Sans MS" pitchFamily="66" charset="0"/>
              </a:rPr>
              <a:t> пристрої в гнізда, розміщені на задній панелі комп’ютера.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Гарячі ґудзики </a:t>
            </a:r>
            <a:r>
              <a:rPr lang="uk-UA" sz="1900" dirty="0" smtClean="0">
                <a:latin typeface="Comic Sans MS" pitchFamily="66" charset="0"/>
              </a:rPr>
              <a:t>– комбінація клавіш </a:t>
            </a:r>
            <a:r>
              <a:rPr lang="uk-UA" sz="1900" dirty="0" err="1" smtClean="0">
                <a:latin typeface="Comic Sans MS" pitchFamily="66" charset="0"/>
              </a:rPr>
              <a:t>Ctrl+Alt+Delete</a:t>
            </a:r>
            <a:r>
              <a:rPr lang="uk-UA" sz="1900" dirty="0" smtClean="0">
                <a:latin typeface="Comic Sans MS" pitchFamily="66" charset="0"/>
              </a:rPr>
              <a:t>. 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Виловити </a:t>
            </a:r>
            <a:r>
              <a:rPr lang="uk-UA" sz="1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глюки</a:t>
            </a:r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</a:t>
            </a:r>
            <a:r>
              <a:rPr lang="uk-UA" sz="1900" dirty="0" smtClean="0">
                <a:latin typeface="Comic Sans MS" pitchFamily="66" charset="0"/>
              </a:rPr>
              <a:t>– виправити помилки в програмному коді.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Взяти акорд </a:t>
            </a:r>
            <a:r>
              <a:rPr lang="uk-UA" sz="1900" dirty="0" smtClean="0">
                <a:latin typeface="Comic Sans MS" pitchFamily="66" charset="0"/>
              </a:rPr>
              <a:t>– перезавантажити комп’ютер натисканням комбінації клавіш </a:t>
            </a:r>
            <a:r>
              <a:rPr lang="uk-UA" sz="1900" dirty="0" err="1" smtClean="0">
                <a:latin typeface="Comic Sans MS" pitchFamily="66" charset="0"/>
              </a:rPr>
              <a:t>Ctrl+Alt+Del</a:t>
            </a:r>
            <a:r>
              <a:rPr lang="en-US" sz="1900" dirty="0" err="1" smtClean="0">
                <a:latin typeface="Comic Sans MS" pitchFamily="66" charset="0"/>
              </a:rPr>
              <a:t>ete</a:t>
            </a:r>
            <a:r>
              <a:rPr lang="en-US" sz="1900" dirty="0" smtClean="0">
                <a:latin typeface="Comic Sans MS" pitchFamily="66" charset="0"/>
              </a:rPr>
              <a:t> </a:t>
            </a:r>
            <a:r>
              <a:rPr lang="uk-UA" sz="1900" dirty="0" smtClean="0">
                <a:latin typeface="Comic Sans MS" pitchFamily="66" charset="0"/>
              </a:rPr>
              <a:t>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Гладити мишку </a:t>
            </a:r>
            <a:r>
              <a:rPr lang="uk-UA" sz="1900" dirty="0" smtClean="0">
                <a:latin typeface="Comic Sans MS" pitchFamily="66" charset="0"/>
              </a:rPr>
              <a:t>- працювати, прокручуючи колесо миші.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Синя смерть </a:t>
            </a:r>
            <a:r>
              <a:rPr lang="uk-UA" sz="1900" dirty="0" smtClean="0">
                <a:latin typeface="Comic Sans MS" pitchFamily="66" charset="0"/>
              </a:rPr>
              <a:t>– текст повідомлення про помилку Windows на синьому тлі перед зависанням операційної системи.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Відправити на три літери </a:t>
            </a:r>
            <a:r>
              <a:rPr lang="uk-UA" sz="1900" dirty="0" smtClean="0">
                <a:latin typeface="Comic Sans MS" pitchFamily="66" charset="0"/>
              </a:rPr>
              <a:t>– повідомити адресу </a:t>
            </a:r>
            <a:r>
              <a:rPr lang="uk-UA" sz="1900" dirty="0" err="1" smtClean="0">
                <a:latin typeface="Comic Sans MS" pitchFamily="66" charset="0"/>
              </a:rPr>
              <a:t>веб-сайту</a:t>
            </a:r>
            <a:r>
              <a:rPr lang="uk-UA" sz="1900" dirty="0" smtClean="0">
                <a:latin typeface="Comic Sans MS" pitchFamily="66" charset="0"/>
              </a:rPr>
              <a:t>: </a:t>
            </a:r>
            <a:r>
              <a:rPr lang="uk-UA" sz="1900" dirty="0" err="1" smtClean="0">
                <a:latin typeface="Comic Sans MS" pitchFamily="66" charset="0"/>
              </a:rPr>
              <a:t>www</a:t>
            </a:r>
            <a:r>
              <a:rPr lang="uk-UA" sz="1900" dirty="0" smtClean="0">
                <a:latin typeface="Comic Sans MS" pitchFamily="66" charset="0"/>
              </a:rPr>
              <a:t>.</a:t>
            </a:r>
          </a:p>
          <a:p>
            <a:pPr marL="361950" indent="-361950"/>
            <a:r>
              <a:rPr lang="uk-UA" sz="1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Фіксити</a:t>
            </a:r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</a:t>
            </a:r>
            <a:r>
              <a:rPr lang="uk-UA" sz="1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баґи</a:t>
            </a:r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</a:t>
            </a:r>
            <a:r>
              <a:rPr lang="uk-UA" sz="1900" dirty="0" smtClean="0">
                <a:latin typeface="Comic Sans MS" pitchFamily="66" charset="0"/>
              </a:rPr>
              <a:t>– </a:t>
            </a:r>
            <a:r>
              <a:rPr lang="uk-UA" sz="1900" spc="-60" dirty="0" smtClean="0">
                <a:latin typeface="Comic Sans MS" pitchFamily="66" charset="0"/>
              </a:rPr>
              <a:t>знаходити і виправляти помилки в програмному коді.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Комбінація з трьох пальців </a:t>
            </a:r>
            <a:r>
              <a:rPr lang="uk-UA" sz="1900" dirty="0" smtClean="0">
                <a:latin typeface="Comic Sans MS" pitchFamily="66" charset="0"/>
              </a:rPr>
              <a:t>– комбінація клавіш </a:t>
            </a:r>
            <a:r>
              <a:rPr lang="uk-UA" sz="1900" dirty="0" err="1" smtClean="0">
                <a:latin typeface="Comic Sans MS" pitchFamily="66" charset="0"/>
              </a:rPr>
              <a:t>Ctrl+Alt+Delete</a:t>
            </a:r>
            <a:r>
              <a:rPr lang="uk-UA" sz="1900" dirty="0" smtClean="0">
                <a:latin typeface="Comic Sans MS" pitchFamily="66" charset="0"/>
              </a:rPr>
              <a:t>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Король дров</a:t>
            </a:r>
            <a:r>
              <a:rPr lang="uk-UA" sz="1900" dirty="0" smtClean="0">
                <a:latin typeface="Comic Sans MS" pitchFamily="66" charset="0"/>
              </a:rPr>
              <a:t> – програма </a:t>
            </a:r>
            <a:r>
              <a:rPr lang="uk-UA" sz="1900" dirty="0" err="1" smtClean="0">
                <a:latin typeface="Comic Sans MS" pitchFamily="66" charset="0"/>
              </a:rPr>
              <a:t>Corel</a:t>
            </a:r>
            <a:r>
              <a:rPr lang="uk-UA" sz="1900" dirty="0" smtClean="0">
                <a:latin typeface="Comic Sans MS" pitchFamily="66" charset="0"/>
              </a:rPr>
              <a:t> </a:t>
            </a:r>
            <a:r>
              <a:rPr lang="uk-UA" sz="1900" dirty="0" err="1" smtClean="0">
                <a:latin typeface="Comic Sans MS" pitchFamily="66" charset="0"/>
              </a:rPr>
              <a:t>Draw</a:t>
            </a:r>
            <a:r>
              <a:rPr lang="uk-UA" sz="1900" dirty="0" smtClean="0">
                <a:latin typeface="Comic Sans MS" pitchFamily="66" charset="0"/>
              </a:rPr>
              <a:t>. </a:t>
            </a:r>
          </a:p>
          <a:p>
            <a:pPr marL="361950" indent="-361950"/>
            <a:r>
              <a:rPr lang="uk-UA" sz="19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Хрюшені</a:t>
            </a:r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вікна </a:t>
            </a:r>
            <a:r>
              <a:rPr lang="uk-UA" sz="1900" dirty="0" smtClean="0">
                <a:latin typeface="Comic Sans MS" pitchFamily="66" charset="0"/>
              </a:rPr>
              <a:t>– ОС Windows XP.</a:t>
            </a:r>
          </a:p>
          <a:p>
            <a:pPr marL="361950" indent="-361950"/>
            <a:r>
              <a:rPr lang="uk-UA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Червоне око </a:t>
            </a:r>
            <a:r>
              <a:rPr lang="uk-UA" sz="1900" dirty="0" smtClean="0">
                <a:latin typeface="Comic Sans MS" pitchFamily="66" charset="0"/>
              </a:rPr>
              <a:t>– інфрачервоний порт.</a:t>
            </a:r>
          </a:p>
          <a:p>
            <a:pPr marL="361950" indent="-361950"/>
            <a:endParaRPr lang="uk-UA" sz="1900" dirty="0" smtClean="0">
              <a:latin typeface="Comic Sans MS" pitchFamily="66" charset="0"/>
            </a:endParaRPr>
          </a:p>
          <a:p>
            <a:pPr indent="1608138"/>
            <a:r>
              <a:rPr lang="uk-UA" sz="1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66" charset="0"/>
              </a:rPr>
              <a:t>ПРИКАЗКИ</a:t>
            </a:r>
          </a:p>
          <a:p>
            <a:r>
              <a:rPr lang="uk-UA" sz="1900" dirty="0" smtClean="0">
                <a:latin typeface="Comic Sans MS" pitchFamily="66" charset="0"/>
              </a:rPr>
              <a:t>Не світи адресу – спам буде.</a:t>
            </a:r>
          </a:p>
          <a:p>
            <a:r>
              <a:rPr lang="uk-UA" sz="1900" dirty="0" smtClean="0">
                <a:latin typeface="Comic Sans MS" pitchFamily="66" charset="0"/>
              </a:rPr>
              <a:t>Стукаю по дереву тричі, закидаю мишку через ліве плече. 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Овал 10"/>
          <p:cNvSpPr/>
          <p:nvPr/>
        </p:nvSpPr>
        <p:spPr>
          <a:xfrm>
            <a:off x="1000100" y="428604"/>
            <a:ext cx="3286148" cy="200026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36000" tIns="0" rIns="36000" bIns="36000" rtlCol="0" anchor="ctr"/>
          <a:lstStyle/>
          <a:p>
            <a:pPr algn="ctr"/>
            <a:r>
              <a:rPr lang="uk-UA" sz="2400" dirty="0" smtClean="0"/>
              <a:t>Джерела фразеологізмів</a:t>
            </a:r>
            <a:endParaRPr lang="uk-UA" sz="24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143240" y="2928934"/>
            <a:ext cx="5715040" cy="7858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Антична міфологія</a:t>
            </a:r>
            <a:endParaRPr lang="uk-UA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071670" y="4071942"/>
            <a:ext cx="6786610" cy="85725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Прислів’я  і приказки</a:t>
            </a:r>
            <a:endParaRPr lang="uk-UA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857752" y="428604"/>
            <a:ext cx="4000528" cy="8572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Біблія</a:t>
            </a:r>
            <a:endParaRPr lang="uk-UA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1643050"/>
            <a:ext cx="4286280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Народна мудрість</a:t>
            </a:r>
            <a:endParaRPr lang="uk-UA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071538" y="5429264"/>
            <a:ext cx="7715304" cy="9286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Звороти професійно-виробничого походження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Овал 12"/>
          <p:cNvSpPr/>
          <p:nvPr/>
        </p:nvSpPr>
        <p:spPr>
          <a:xfrm>
            <a:off x="714348" y="642918"/>
            <a:ext cx="7929618" cy="3143272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41300" fontAlgn="base">
              <a:spcBef>
                <a:spcPct val="0"/>
              </a:spcBef>
              <a:spcAft>
                <a:spcPct val="0"/>
              </a:spcAft>
              <a:tabLst>
                <a:tab pos="561975" algn="l"/>
                <a:tab pos="612775" algn="l"/>
              </a:tabLst>
            </a:pPr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Запам'ятайте ! </a:t>
            </a:r>
          </a:p>
          <a:p>
            <a:pPr lvl="0" indent="241300" fontAlgn="base">
              <a:spcBef>
                <a:spcPct val="0"/>
              </a:spcBef>
              <a:spcAft>
                <a:spcPct val="0"/>
              </a:spcAft>
              <a:tabLst>
                <a:tab pos="561975" algn="l"/>
                <a:tab pos="612775" algn="l"/>
              </a:tabLst>
            </a:pPr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Присвійні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прикметники,які входять до складу  фразеологізмів, утворені    від   власних  особових назв,  пишуться  з  малої літери.</a:t>
            </a:r>
            <a:endParaRPr lang="uk-UA" sz="28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428860" y="3857628"/>
            <a:ext cx="6215106" cy="285752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 </a:t>
            </a:r>
            <a:r>
              <a:rPr lang="uk-UA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Юдині срібняки, </a:t>
            </a:r>
          </a:p>
          <a:p>
            <a:pPr algn="ctr"/>
            <a:r>
              <a:rPr lang="uk-UA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авгієві стайні, ахіллесова п’ята, гордіїв вузол, дамоклів меч, езопівська мова, прокрустове ложе.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785786" y="285728"/>
            <a:ext cx="814393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/>
              <a:t>Із поданих речень випишіть фразеологізми. </a:t>
            </a:r>
            <a:endParaRPr lang="uk-UA" sz="28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785786" y="1428736"/>
            <a:ext cx="835821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spc="-2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Він сердито глянув на свою жінку; вона  здогадалась, що наговорила сім мішків гречаної вовни й прикусила язика.</a:t>
            </a:r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indent="361950"/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indent="361950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Дівчата, як кров з молоком, намагалися переспівати хлопців.</a:t>
            </a:r>
          </a:p>
          <a:p>
            <a:pPr indent="361950"/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indent="361950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Ця подія відбулася за царя Гороха.</a:t>
            </a:r>
          </a:p>
          <a:p>
            <a:pPr indent="361950"/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indent="361950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Од страху моя душа в п'яти сховалася.</a:t>
            </a:r>
          </a:p>
          <a:p>
            <a:pPr indent="361950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Я вже вас так буду шанувати, як нікого у світі, побий мене грім!</a:t>
            </a:r>
          </a:p>
          <a:p>
            <a:pPr indent="361950"/>
            <a:endParaRPr lang="uk-UA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1428728" y="428604"/>
            <a:ext cx="7000924" cy="17145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latin typeface="Comic Sans MS" pitchFamily="66" charset="0"/>
              </a:rPr>
              <a:t>Продовжити розповідь використовуючи фразеологізми.</a:t>
            </a:r>
            <a:endParaRPr lang="uk-UA" sz="32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1928802"/>
            <a:ext cx="807249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  </a:t>
            </a:r>
          </a:p>
          <a:p>
            <a:endParaRPr lang="uk-UA" sz="4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i="1" dirty="0" smtClean="0">
                <a:latin typeface="Times New Roman" pitchFamily="18" charset="0"/>
                <a:cs typeface="Times New Roman" pitchFamily="18" charset="0"/>
              </a:rPr>
              <a:t>   Ось ми й виросли…</a:t>
            </a:r>
            <a:endParaRPr lang="uk-UA" sz="44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Результат пошуку зображень за запитом &quot;малюнки до презентації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8" name="AutoShape 4" descr="Результат пошуку зображень за запитом &quot;малюнки до презентації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1" name="Picture 2" descr="C:\Users\asus\Desktop\mic_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071810"/>
            <a:ext cx="3190183" cy="3786190"/>
          </a:xfrm>
          <a:prstGeom prst="rect">
            <a:avLst/>
          </a:prstGeom>
          <a:noFill/>
          <a:effectLst>
            <a:outerShdw blurRad="88900" dist="63500" dir="3660000" sx="95000" sy="95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1428728" y="428604"/>
            <a:ext cx="7000924" cy="12144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latin typeface="Comic Sans MS" pitchFamily="66" charset="0"/>
              </a:rPr>
              <a:t>Продовжити речення використовуючи фразеологізми.</a:t>
            </a:r>
            <a:endParaRPr lang="uk-UA" sz="24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1928802"/>
            <a:ext cx="80724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  </a:t>
            </a:r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Місто він знає,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Нові будинки ростуть,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Крутиться з ранку до вечора,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Схожі ми з сестрою,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Що йому не кажи, йому все,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Приїзд давніх друзів був,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Дощу цієї весни було мало,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Після хорошої зарядки сон, як…</a:t>
            </a:r>
          </a:p>
          <a:p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Коли ми піднялися на гору, село було видно, як…</a:t>
            </a:r>
            <a:endParaRPr lang="uk-UA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1428728" y="571480"/>
            <a:ext cx="671517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Виділені слова замінити фразеологізмами.</a:t>
            </a:r>
            <a:endParaRPr lang="uk-UA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000100" y="1500174"/>
            <a:ext cx="7500990" cy="58466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У нашій старенькій хаті тепер живе </a:t>
            </a:r>
            <a:r>
              <a:rPr lang="uk-UA" sz="2800" b="1" i="1" spc="200" dirty="0" smtClean="0">
                <a:ln w="2921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тільки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дідусь Василь. Колись  ця хатина була </a:t>
            </a:r>
            <a:r>
              <a:rPr lang="uk-UA" sz="2800" b="1" i="1" spc="200" dirty="0" smtClean="0">
                <a:ln w="2921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сповнена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теплою материнською піснею,чистою бабусиною мовою. І хоч іноді ми, діти, </a:t>
            </a:r>
            <a:r>
              <a:rPr lang="uk-UA" sz="2800" b="1" i="1" spc="200" dirty="0" smtClean="0">
                <a:ln w="2921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відмовляли собі в найнеобхіднішому</a:t>
            </a:r>
            <a:r>
              <a:rPr lang="uk-UA" sz="2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,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не знали дорогих іграшок, я не можу </a:t>
            </a:r>
            <a:r>
              <a:rPr lang="uk-UA" sz="2800" b="1" dirty="0" smtClean="0">
                <a:ln w="11430"/>
                <a:solidFill>
                  <a:schemeClr val="accent3">
                    <a:lumMod val="75000"/>
                  </a:schemeClr>
                </a:solidFill>
              </a:rPr>
              <a:t>сказати щось погане</a:t>
            </a:r>
            <a:r>
              <a:rPr lang="uk-UA" sz="2800" b="1" i="1" dirty="0" smtClean="0">
                <a:ln w="11430"/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2800" b="1" dirty="0" smtClean="0">
                <a:ln w="11430"/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про хату моїх батьків. Тут, у рідній хаті, мене навчили, що </a:t>
            </a:r>
            <a:r>
              <a:rPr lang="uk-UA" sz="2800" b="1" i="1" spc="200" dirty="0" smtClean="0">
                <a:ln w="2921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найголовніша цінність – порядок і спокій у родині</a:t>
            </a:r>
            <a:r>
              <a:rPr lang="uk-UA" sz="2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.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Ця родинна мудрість супроводжує мене все життя.</a:t>
            </a:r>
          </a:p>
          <a:p>
            <a:endParaRPr lang="uk-UA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1428728" y="285728"/>
            <a:ext cx="6858048" cy="121444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Comic Sans MS" pitchFamily="66" charset="0"/>
              </a:rPr>
              <a:t>До поданих фразеологізмів доберіть слова-синоніми.</a:t>
            </a:r>
          </a:p>
          <a:p>
            <a:pPr algn="ctr"/>
            <a:r>
              <a:rPr lang="uk-UA" sz="2400" b="1" dirty="0" smtClean="0">
                <a:latin typeface="Comic Sans MS" pitchFamily="66" charset="0"/>
              </a:rPr>
              <a:t>Встановіть відповідність</a:t>
            </a:r>
            <a:r>
              <a:rPr lang="uk-UA" sz="2200" b="1" dirty="0" smtClean="0">
                <a:latin typeface="Comic Sans MS" pitchFamily="66" charset="0"/>
              </a:rPr>
              <a:t>.</a:t>
            </a:r>
            <a:endParaRPr lang="uk-UA" sz="2200" dirty="0" smtClean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1964353"/>
            <a:ext cx="75009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0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Давати горобцям дулі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Лицемірити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Гнути кирпу                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Хвалити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Підносити до небес    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Щиро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Пекти залізом і вогнем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Швидко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Ставати дибки             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Як-небудь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Немов огню вхопивши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Ледарювати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Через пень-колоду       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Мучити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Удаватися в химери      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Зазнаватися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Поклавши руку на серце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Упиратися</a:t>
            </a:r>
          </a:p>
          <a:p>
            <a:pPr>
              <a:tabLst>
                <a:tab pos="4662488" algn="l"/>
              </a:tabLst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Надягати овечу шкуру          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Фантазувати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214414" y="357166"/>
            <a:ext cx="728667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Репродукція картини Марфи Тимченко</a:t>
            </a:r>
          </a:p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 "Сватання на Гончарівці ".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34b75-385573153-e93f2e3f64-o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571612"/>
            <a:ext cx="72866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7" name="Picture 5" descr="C:\Users\Drewor\Desktop\Без назви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4188" y="571480"/>
            <a:ext cx="3193498" cy="3214710"/>
          </a:xfrm>
          <a:prstGeom prst="rect">
            <a:avLst/>
          </a:prstGeom>
          <a:noFill/>
        </p:spPr>
      </p:pic>
      <p:pic>
        <p:nvPicPr>
          <p:cNvPr id="3078" name="Picture 6" descr="C:\Users\Drewor\Desktop\Без назви-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857232"/>
            <a:ext cx="3857652" cy="2934454"/>
          </a:xfrm>
          <a:prstGeom prst="rect">
            <a:avLst/>
          </a:prstGeom>
          <a:noFill/>
        </p:spPr>
      </p:pic>
      <p:pic>
        <p:nvPicPr>
          <p:cNvPr id="3079" name="Picture 7" descr="C:\Users\Drewor\Desktop\Без назви-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3714752"/>
            <a:ext cx="4195777" cy="2724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2" name="Picture 2" descr="C:\Users\Drewor\Desktop\Без назви-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785794"/>
            <a:ext cx="3714776" cy="3286148"/>
          </a:xfrm>
          <a:prstGeom prst="rect">
            <a:avLst/>
          </a:prstGeom>
          <a:noFill/>
        </p:spPr>
      </p:pic>
      <p:pic>
        <p:nvPicPr>
          <p:cNvPr id="5124" name="Picture 4" descr="C:\Users\Drewor\Desktop\Без назви-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1142984"/>
            <a:ext cx="3857652" cy="2715080"/>
          </a:xfrm>
          <a:prstGeom prst="rect">
            <a:avLst/>
          </a:prstGeom>
          <a:noFill/>
        </p:spPr>
      </p:pic>
      <p:pic>
        <p:nvPicPr>
          <p:cNvPr id="5125" name="Picture 5" descr="C:\Users\Drewor\Desktop\Без назви-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786190"/>
            <a:ext cx="4929222" cy="2737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46" name="Picture 2" descr="C:\Users\Drewor\Desktop\Без назви-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00042"/>
            <a:ext cx="4286280" cy="3669431"/>
          </a:xfrm>
          <a:prstGeom prst="rect">
            <a:avLst/>
          </a:prstGeom>
          <a:noFill/>
        </p:spPr>
      </p:pic>
      <p:pic>
        <p:nvPicPr>
          <p:cNvPr id="6147" name="Picture 3" descr="C:\Users\Drewor\Desktop\Без назви-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4290"/>
            <a:ext cx="4293409" cy="3471461"/>
          </a:xfrm>
          <a:prstGeom prst="rect">
            <a:avLst/>
          </a:prstGeom>
          <a:noFill/>
        </p:spPr>
      </p:pic>
      <p:pic>
        <p:nvPicPr>
          <p:cNvPr id="6148" name="Picture 4" descr="C:\Users\Drewor\Desktop\Без назви-1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3271903"/>
            <a:ext cx="5500726" cy="35860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slavi\Desktop\Рисунок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2550" y="430210"/>
            <a:ext cx="5251450" cy="2570162"/>
          </a:xfrm>
          <a:prstGeom prst="rect">
            <a:avLst/>
          </a:prstGeom>
          <a:noFill/>
        </p:spPr>
      </p:pic>
      <p:pic>
        <p:nvPicPr>
          <p:cNvPr id="1027" name="Picture 3" descr="C:\Users\slavi\Desktop\Рисунок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643050"/>
            <a:ext cx="4508500" cy="3471862"/>
          </a:xfrm>
          <a:prstGeom prst="rect">
            <a:avLst/>
          </a:prstGeom>
          <a:noFill/>
        </p:spPr>
      </p:pic>
      <p:pic>
        <p:nvPicPr>
          <p:cNvPr id="1028" name="Picture 4" descr="C:\Users\slavi\Desktop\Рисунок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14686"/>
            <a:ext cx="4175125" cy="3392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/>
        </p:nvSpPr>
        <p:spPr>
          <a:xfrm>
            <a:off x="1071538" y="359142"/>
            <a:ext cx="7572428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Відгадайте загадки, назвіть фразеологізм та поясніть його зміст. 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1928802"/>
            <a:ext cx="778674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На нього кидають слова і гроші, коли їх </a:t>
            </a:r>
          </a:p>
          <a:p>
            <a:r>
              <a:rPr lang="uk-UA" sz="2400" b="1" i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не  цінують.</a:t>
            </a:r>
            <a:endParaRPr lang="uk-UA" sz="2400" b="1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Його радять шукати в полі.</a:t>
            </a: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Він хазяйнує в голові легковажної, несерйозної людини</a:t>
            </a:r>
          </a:p>
          <a:p>
            <a:endParaRPr lang="uk-UA" sz="2400" b="1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Ним можна клювати, як дзьобом.</a:t>
            </a: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Його задирають, коли зазнаються.</a:t>
            </a: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На ньому можна зарубати, як на пні.</a:t>
            </a:r>
          </a:p>
          <a:p>
            <a:endParaRPr lang="uk-UA" sz="2400" b="1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Крізь них пролітають, як крізь отвір.</a:t>
            </a: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Вони не квіти, а в'януть </a:t>
            </a:r>
          </a:p>
          <a:p>
            <a:r>
              <a:rPr lang="uk-UA" sz="24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1000100" y="857232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Він може довести до Києва і далі.</a:t>
            </a:r>
          </a:p>
          <a:p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Його можна нагострити, як ніж.</a:t>
            </a:r>
          </a:p>
          <a:p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Він схожий на лопату, особливо у балакучих людей.</a:t>
            </a:r>
            <a:endParaRPr lang="uk-UA" sz="2800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  <a:p>
            <a:endParaRPr lang="uk-UA" sz="2800" b="1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  <a:p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Ними можна косити.</a:t>
            </a:r>
          </a:p>
          <a:p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Їх можна відкривати комусь на щось.</a:t>
            </a:r>
          </a:p>
          <a:p>
            <a:r>
              <a:rPr lang="uk-UA" sz="2800" b="1" dirty="0" smtClean="0">
                <a:ln w="17780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Їм можна не вірити, а іноді правда їх коле.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14400" y="451946"/>
            <a:ext cx="79438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Є слова, що білі-білі,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Як конвалії, квітки,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Лагідні, як усміх ранку,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      </a:t>
            </a:r>
            <a:r>
              <a:rPr lang="uk-UA" sz="4000" b="1" i="1" dirty="0" err="1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Ніжносяйні</a:t>
            </a: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, як зірки.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Є слова, як жар, пекучі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І отруйні, наче чад…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В  чарівне якесь намисто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      Ти нанизуєш їх в ряд.</a:t>
            </a:r>
          </a:p>
          <a:p>
            <a:pPr lvl="0" indent="269875" algn="just">
              <a:spcBef>
                <a:spcPct val="0"/>
              </a:spcBef>
            </a:pPr>
            <a:endParaRPr lang="uk-UA" sz="4000" b="1" i="1" dirty="0" smtClean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pPr lvl="0" indent="269875" algn="r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Олександр Олесь </a:t>
            </a:r>
            <a:endParaRPr lang="uk-UA" sz="4000" b="1" i="1" dirty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1000100" y="85723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b="1" dirty="0" smtClean="0">
              <a:ln w="17780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2" descr="C:\Users\asus\Desktop\mic_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785926"/>
            <a:ext cx="4833257" cy="4833257"/>
          </a:xfrm>
          <a:prstGeom prst="rect">
            <a:avLst/>
          </a:prstGeom>
          <a:noFill/>
          <a:effectLst>
            <a:outerShdw blurRad="88900" dist="63500" dir="3660000" sx="95000" sy="95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71539" y="357166"/>
            <a:ext cx="600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Проблемне питання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3714752"/>
            <a:ext cx="42148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Чи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можна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сказати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,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що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наявність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фразеологізмів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у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мовленні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свідчить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про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мудрість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та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дотепність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</a:p>
          <a:p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її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 </a:t>
            </a:r>
            <a:r>
              <a:rPr lang="ru-RU" sz="28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носіїв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?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pic>
        <p:nvPicPr>
          <p:cNvPr id="18" name="Picture 3" descr="C:\Users\asus\Desktop\speaker-30318_640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989"/>
          <a:stretch/>
        </p:blipFill>
        <p:spPr bwMode="auto">
          <a:xfrm rot="18923450">
            <a:off x="4916993" y="667164"/>
            <a:ext cx="1414315" cy="2783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857224" y="1285860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використовуючи  програму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Microsoft  </a:t>
            </a:r>
            <a:r>
              <a:rPr lang="en-US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Exc</a:t>
            </a: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створи  кросворд</a:t>
            </a:r>
          </a:p>
          <a:p>
            <a:r>
              <a:rPr lang="uk-UA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“ Фразеологізм одним  словом ”</a:t>
            </a:r>
            <a:endParaRPr lang="ru-RU" sz="40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277" y="357166"/>
            <a:ext cx="7153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4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   Домашнє завдання:</a:t>
            </a:r>
          </a:p>
        </p:txBody>
      </p:sp>
      <p:pic>
        <p:nvPicPr>
          <p:cNvPr id="2050" name="Picture 2" descr="C:\Users\slavi\Desktop\Рисунок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284" y="3714776"/>
            <a:ext cx="3589336" cy="3071810"/>
          </a:xfrm>
          <a:prstGeom prst="rect">
            <a:avLst/>
          </a:prstGeom>
          <a:noFill/>
        </p:spPr>
      </p:pic>
      <p:pic>
        <p:nvPicPr>
          <p:cNvPr id="2051" name="Picture 3" descr="C:\Users\slavi\Desktop\Рисунок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679028"/>
            <a:ext cx="3170235" cy="3178972"/>
          </a:xfrm>
          <a:prstGeom prst="rect">
            <a:avLst/>
          </a:prstGeom>
          <a:noFill/>
        </p:spPr>
      </p:pic>
      <p:pic>
        <p:nvPicPr>
          <p:cNvPr id="2052" name="Picture 4" descr="C:\Users\slavi\Desktop\Рисунок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232151"/>
            <a:ext cx="3343461" cy="32686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857224" y="500042"/>
            <a:ext cx="8286776" cy="541071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Вам, любі учні, я добра бажаю.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І зичу біди не знати, 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Круті гори вам здолати, 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Ніколи глека не розбивати, 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Носа також не задирати, 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І рук ніколи не опускати.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Живіть для людського добра!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Від серця щиро бажаю </a:t>
            </a:r>
          </a:p>
          <a:p>
            <a:pPr algn="ctr">
              <a:lnSpc>
                <a:spcPct val="120000"/>
              </a:lnSpc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Я вам ні пуху, ні пера.</a:t>
            </a: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500166" y="5734068"/>
          <a:ext cx="609599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940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1434352"/>
              </a:tblGrid>
              <a:tr h="214338">
                <a:tc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13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089660" y="5036820"/>
          <a:ext cx="419100" cy="365760"/>
        </p:xfrm>
        <a:graphic>
          <a:graphicData uri="http://schemas.openxmlformats.org/drawingml/2006/table">
            <a:tbl>
              <a:tblPr/>
              <a:tblGrid>
                <a:gridCol w="419100"/>
              </a:tblGrid>
              <a:tr h="31242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1071538" y="5024454"/>
          <a:ext cx="447676" cy="762000"/>
        </p:xfrm>
        <a:graphic>
          <a:graphicData uri="http://schemas.openxmlformats.org/drawingml/2006/table">
            <a:tbl>
              <a:tblPr/>
              <a:tblGrid>
                <a:gridCol w="447676"/>
              </a:tblGrid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11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12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500959" y="1282686"/>
          <a:ext cx="6095996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3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1</a:t>
                      </a:r>
                      <a:endParaRPr lang="uk-UA" sz="1800" b="0" i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latin typeface="Comic Sans MS" pitchFamily="66" charset="0"/>
                        </a:rPr>
                        <a:t>2</a:t>
                      </a:r>
                      <a:endParaRPr lang="uk-UA" b="0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3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4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5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 marR="72000"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8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omic Sans MS" pitchFamily="66" charset="0"/>
                        </a:rPr>
                        <a:t>9</a:t>
                      </a:r>
                      <a:endParaRPr lang="uk-UA" dirty="0" smtClean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10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1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omic Sans MS" pitchFamily="66" charset="0"/>
                        </a:rPr>
                        <a:t>13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0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1071538" y="5024454"/>
          <a:ext cx="447676" cy="762000"/>
        </p:xfrm>
        <a:graphic>
          <a:graphicData uri="http://schemas.openxmlformats.org/drawingml/2006/table">
            <a:tbl>
              <a:tblPr/>
              <a:tblGrid>
                <a:gridCol w="447676"/>
              </a:tblGrid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11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12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500166" y="1285860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3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1</a:t>
                      </a:r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               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Ф</a:t>
                      </a:r>
                      <a:endParaRPr lang="uk-UA" sz="1800" b="1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0" i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sz="1800" b="0" i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499373" y="1655750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940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717176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Ф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Е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Й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500166" y="2026278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3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В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Ї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uk-UA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501595" y="2396421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4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Ч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Е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1500166" y="2768595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5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Е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Г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Я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1500166" y="3140073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Т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В’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 marR="72000"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Я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1500166" y="3513138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2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Г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Ь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В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Ж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В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500166" y="3877090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3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8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П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1502547" y="4248569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9</a:t>
                      </a:r>
                      <a:endParaRPr lang="uk-UA" b="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Н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Е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Г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1500166" y="4619694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</a:tblGrid>
              <a:tr h="370840">
                <a:tc gridSpan="5"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10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Д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Л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Е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Т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500215" y="4995873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1434352"/>
              </a:tblGrid>
              <a:tr h="370840"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І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С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Т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1071538" y="5024454"/>
          <a:ext cx="447676" cy="762000"/>
        </p:xfrm>
        <a:graphic>
          <a:graphicData uri="http://schemas.openxmlformats.org/drawingml/2006/table">
            <a:tbl>
              <a:tblPr/>
              <a:tblGrid>
                <a:gridCol w="447676"/>
              </a:tblGrid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11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1071538" y="5024454"/>
          <a:ext cx="447676" cy="762000"/>
        </p:xfrm>
        <a:graphic>
          <a:graphicData uri="http://schemas.openxmlformats.org/drawingml/2006/table">
            <a:tbl>
              <a:tblPr/>
              <a:tblGrid>
                <a:gridCol w="447676"/>
              </a:tblGrid>
              <a:tr h="381000"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T>
                    <a:lnB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itchFamily="66" charset="0"/>
                        </a:rPr>
                        <a:t>12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1500166" y="5367350"/>
          <a:ext cx="609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358588"/>
                <a:gridCol w="1434352"/>
              </a:tblGrid>
              <a:tr h="370840"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Р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Х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А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Ї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З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М</a:t>
                      </a:r>
                      <a:endParaRPr lang="uk-UA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И</a:t>
                      </a:r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endParaRPr lang="uk-UA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-31259" y="0"/>
            <a:ext cx="1722939" cy="6830624"/>
            <a:chOff x="-31259" y="0"/>
            <a:chExt cx="1722939" cy="6830624"/>
          </a:xfrm>
        </p:grpSpPr>
        <p:pic>
          <p:nvPicPr>
            <p:cNvPr id="102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6"/>
          <p:cNvGrpSpPr/>
          <p:nvPr/>
        </p:nvGrpSpPr>
        <p:grpSpPr>
          <a:xfrm>
            <a:off x="7421061" y="27376"/>
            <a:ext cx="1722939" cy="6830624"/>
            <a:chOff x="-31259" y="0"/>
            <a:chExt cx="1722939" cy="6830624"/>
          </a:xfrm>
        </p:grpSpPr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046" y="4420392"/>
            <a:ext cx="3603986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984" y="4393016"/>
            <a:ext cx="3452798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1538" y="928670"/>
            <a:ext cx="7162800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Роль фразеологізмів </a:t>
            </a:r>
            <a:endParaRPr lang="en-US" sz="5400" b="1" spc="50" dirty="0" smtClean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54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у мовленні</a:t>
            </a:r>
          </a:p>
        </p:txBody>
      </p:sp>
    </p:spTree>
    <p:extLst>
      <p:ext uri="{BB962C8B-B14F-4D97-AF65-F5344CB8AC3E}">
        <p14:creationId xmlns:p14="http://schemas.microsoft.com/office/powerpoint/2010/main" xmlns="" val="1520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14400" y="451946"/>
            <a:ext cx="79438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Є слова, що білі-білі,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Як конвалії, квітки,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Лагідні, як усміх ранку,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      </a:t>
            </a:r>
            <a:r>
              <a:rPr lang="uk-UA" sz="4000" b="1" i="1" dirty="0" err="1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Ніжносяйні</a:t>
            </a: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, як зірки.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Є слова, як жар, пекучі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І отруйні, наче чад…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В  чарівне якесь намисто</a:t>
            </a:r>
          </a:p>
          <a:p>
            <a:pPr lvl="0" indent="269875" algn="just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                   Ти нанизуєш їх в ряд.</a:t>
            </a:r>
          </a:p>
          <a:p>
            <a:pPr lvl="0" indent="269875" algn="just">
              <a:spcBef>
                <a:spcPct val="0"/>
              </a:spcBef>
            </a:pPr>
            <a:endParaRPr lang="uk-UA" sz="4000" b="1" i="1" dirty="0" smtClean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pPr lvl="0" indent="269875" algn="r">
              <a:spcBef>
                <a:spcPct val="0"/>
              </a:spcBef>
            </a:pPr>
            <a:r>
              <a:rPr lang="uk-UA" sz="4000" b="1" i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j-ea"/>
                <a:cs typeface="+mj-cs"/>
              </a:rPr>
              <a:t>Олександр Олесь </a:t>
            </a:r>
            <a:endParaRPr lang="uk-UA" sz="4000" b="1" i="1" dirty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928662" y="357166"/>
            <a:ext cx="51435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 </a:t>
            </a:r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Еней був парубок моторний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І хлопець </a:t>
            </a:r>
            <a:r>
              <a:rPr lang="uk-UA" sz="2400" b="1" dirty="0" err="1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хоть</a:t>
            </a:r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куди козак,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Удавсь на </a:t>
            </a:r>
            <a:r>
              <a:rPr lang="uk-UA" sz="2400" b="1" dirty="0" err="1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всеє</a:t>
            </a:r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зле проворний,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Завзятіший од всіх бурлак.</a:t>
            </a:r>
          </a:p>
          <a:p>
            <a:pPr algn="ctr"/>
            <a:r>
              <a:rPr lang="uk-UA" sz="2400" b="1" dirty="0" err="1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Но</a:t>
            </a:r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греки, як спаливши Трою,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Зробили з неї скирту гною,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Він, взявши торбу, тягу дав;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Забравши деяких троянців,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Осмалених, як гиря, ланців,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П'ятами з Трої накивав.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Він, швидко поробивши човни,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На синє море поспускав,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Троянців </a:t>
            </a:r>
            <a:r>
              <a:rPr lang="uk-UA" sz="2400" b="1" dirty="0" err="1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насаджавши</a:t>
            </a:r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повні,</a:t>
            </a:r>
          </a:p>
          <a:p>
            <a:pPr algn="ctr"/>
            <a:r>
              <a:rPr lang="uk-UA" sz="2400" b="1" dirty="0" smtClean="0">
                <a:ln w="180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І куди очі почухрав.</a:t>
            </a:r>
            <a:endParaRPr lang="uk-UA" sz="2400" b="1" dirty="0">
              <a:ln w="18000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1" name="Picture 7" descr="C:\Users\Drewor\Desktop\5-636212.png"/>
          <p:cNvPicPr>
            <a:picLocks noChangeAspect="1" noChangeArrowheads="1"/>
          </p:cNvPicPr>
          <p:nvPr/>
        </p:nvPicPr>
        <p:blipFill>
          <a:blip r:embed="rId4">
            <a:lum bright="38000"/>
          </a:blip>
          <a:srcRect/>
          <a:stretch>
            <a:fillRect/>
          </a:stretch>
        </p:blipFill>
        <p:spPr bwMode="auto">
          <a:xfrm>
            <a:off x="5643570" y="71462"/>
            <a:ext cx="350043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C:\Users\ТОЛЯ\Desktop\5555555555\ukraine-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232261"/>
            <a:ext cx="2605915" cy="26111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57224" y="1142984"/>
            <a:ext cx="7848600" cy="4893647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uk-UA" sz="6000" b="1" dirty="0" smtClean="0">
                <a:ln w="18000">
                  <a:solidFill>
                    <a:srgbClr val="9BA25C"/>
                  </a:solidFill>
                  <a:prstDash val="solid"/>
                  <a:miter lim="800000"/>
                </a:ln>
                <a:solidFill>
                  <a:srgbClr val="7C24B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Фразеологія</a:t>
            </a:r>
            <a:r>
              <a:rPr lang="uk-UA" sz="60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rgbClr val="7C24B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 </a:t>
            </a:r>
          </a:p>
          <a:p>
            <a:pPr algn="ctr"/>
            <a:r>
              <a:rPr lang="uk-UA" sz="36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E79D1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(від грецького </a:t>
            </a:r>
            <a:r>
              <a:rPr lang="uk-UA" sz="3600" b="1" dirty="0" err="1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E79D1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phrasis</a:t>
            </a:r>
            <a:r>
              <a:rPr lang="uk-UA" sz="36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E79D1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- вираження, </a:t>
            </a:r>
            <a:r>
              <a:rPr lang="uk-UA" sz="3600" b="1" dirty="0" err="1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E79D1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logos</a:t>
            </a:r>
            <a:r>
              <a:rPr lang="uk-UA" sz="36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E79D1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- вчення) — розділ мовознавства, в якому вивчаються лексично неподільні поєднання слів. Фразеологією називають також сукупність властивих мові усталених зворотів і висловів.</a:t>
            </a:r>
            <a:endParaRPr lang="uk-UA" sz="3600" b="1" dirty="0">
              <a:ln w="18000">
                <a:solidFill>
                  <a:schemeClr val="tx1">
                    <a:lumMod val="50000"/>
                  </a:schemeClr>
                </a:solidFill>
                <a:prstDash val="solid"/>
                <a:miter lim="800000"/>
              </a:ln>
              <a:solidFill>
                <a:srgbClr val="E79D1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Скругленный прямоугольник 10"/>
          <p:cNvSpPr/>
          <p:nvPr/>
        </p:nvSpPr>
        <p:spPr>
          <a:xfrm>
            <a:off x="928662" y="785794"/>
            <a:ext cx="7924800" cy="19050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rgbClr val="A0528C"/>
                </a:solidFill>
                <a:latin typeface="Comic Sans MS" pitchFamily="66" charset="0"/>
              </a:rPr>
              <a:t>Порівняти словосполучення першої і другої колонок та з’ясувати, чим вони відрізняються.</a:t>
            </a:r>
            <a:endParaRPr lang="uk-UA" sz="36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rgbClr val="A0528C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2857496"/>
            <a:ext cx="82153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n w="18000">
                  <a:solidFill>
                    <a:schemeClr val="bg1">
                      <a:lumMod val="50000"/>
                      <a:lumOff val="5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 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Білий папір	біла ворона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Дати хліба	дати перцю 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Каша з молоком	кров з молоком 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Водити за руку	водити за ніс 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Гнути залізо	гнути кирпу </a:t>
            </a:r>
          </a:p>
          <a:p>
            <a:pPr>
              <a:tabLst>
                <a:tab pos="5111750" algn="l"/>
              </a:tabLst>
            </a:pP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Набити </a:t>
            </a:r>
            <a:r>
              <a:rPr lang="uk-UA" sz="32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ґ</a:t>
            </a:r>
            <a:r>
              <a:rPr lang="uk-UA" sz="2800" b="1" dirty="0" smtClean="0">
                <a:ln w="18000">
                  <a:solidFill>
                    <a:schemeClr val="tx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улю	набити руку</a:t>
            </a:r>
            <a:endParaRPr lang="uk-UA" sz="2400" b="1" dirty="0">
              <a:ln w="18000">
                <a:solidFill>
                  <a:schemeClr val="tx1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928662" y="0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000" b="1" dirty="0" smtClean="0">
              <a:ln w="18000">
                <a:solidFill>
                  <a:schemeClr val="bg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uk-UA" sz="4000" b="1" dirty="0" smtClean="0">
              <a:ln w="18000">
                <a:solidFill>
                  <a:schemeClr val="bg1">
                    <a:lumMod val="50000"/>
                    <a:lumOff val="50000"/>
                  </a:schemeClr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817581" y="714356"/>
            <a:ext cx="7326319" cy="5572164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Фразеологізми</a:t>
            </a:r>
            <a:endParaRPr lang="uk-UA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857224" y="1500174"/>
            <a:ext cx="8072494" cy="4291614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(фразеологічні одиниці,             фразеологічні звороти)</a:t>
            </a:r>
            <a:r>
              <a:rPr lang="uk-UA" sz="3600" b="1" dirty="0" smtClean="0"/>
              <a:t> </a:t>
            </a:r>
            <a:r>
              <a:rPr lang="uk-UA" sz="3600" dirty="0" smtClean="0"/>
              <a:t>– це нерозкладні цілісні словосполучення, що виражають одне поняття. </a:t>
            </a:r>
          </a:p>
          <a:p>
            <a:r>
              <a:rPr lang="uk-UA" sz="3200" dirty="0" smtClean="0"/>
              <a:t>Наприклад: </a:t>
            </a:r>
            <a:r>
              <a:rPr lang="uk-UA" sz="3200" i="1" dirty="0" smtClean="0"/>
              <a:t>дати драла – втекти; </a:t>
            </a:r>
          </a:p>
          <a:p>
            <a:r>
              <a:rPr lang="uk-UA" sz="3200" i="1" dirty="0" smtClean="0"/>
              <a:t>хоч греблю гати – дуже багато; </a:t>
            </a:r>
          </a:p>
          <a:p>
            <a:r>
              <a:rPr lang="uk-UA" sz="3200" i="1" dirty="0" smtClean="0"/>
              <a:t>за царя Панька – дуже давно.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Презентация-укр-9</Template>
  <TotalTime>1444</TotalTime>
  <Words>1147</Words>
  <Application>Microsoft Office PowerPoint</Application>
  <PresentationFormat>Экран (4:3)</PresentationFormat>
  <Paragraphs>348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Презентация-укр-9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Фразеологізми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Drewor</dc:creator>
  <cp:lastModifiedBy>Користувач Windows</cp:lastModifiedBy>
  <cp:revision>137</cp:revision>
  <dcterms:created xsi:type="dcterms:W3CDTF">2016-11-14T14:49:43Z</dcterms:created>
  <dcterms:modified xsi:type="dcterms:W3CDTF">2018-02-25T11:53:51Z</dcterms:modified>
</cp:coreProperties>
</file>