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5" r:id="rId4"/>
    <p:sldMasterId id="2147483666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</p:sldIdLst>
  <p:sldSz cy="5143500" cx="9144000"/>
  <p:notesSz cx="6858000" cy="9144000"/>
  <p:embeddedFontLst>
    <p:embeddedFont>
      <p:font typeface="Corsiva"/>
      <p:regular r:id="rId26"/>
      <p:bold r:id="rId27"/>
      <p:italic r:id="rId28"/>
      <p:boldItalic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67526633-CD40-4898-ADF7-A6F0C9BD66E4}">
  <a:tblStyle styleId="{67526633-CD40-4898-ADF7-A6F0C9BD66E4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Corsiva-regular.fntdata"/><Relationship Id="rId25" Type="http://schemas.openxmlformats.org/officeDocument/2006/relationships/slide" Target="slides/slide19.xml"/><Relationship Id="rId28" Type="http://schemas.openxmlformats.org/officeDocument/2006/relationships/font" Target="fonts/Corsiva-italic.fntdata"/><Relationship Id="rId27" Type="http://schemas.openxmlformats.org/officeDocument/2006/relationships/font" Target="fonts/Corsiva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Corsiva-bold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Shape 112"/>
          <p:cNvSpPr/>
          <p:nvPr>
            <p:ph idx="2" type="sldImg"/>
          </p:nvPr>
        </p:nvSpPr>
        <p:spPr>
          <a:xfrm>
            <a:off x="381187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Shape 179"/>
          <p:cNvSpPr/>
          <p:nvPr>
            <p:ph idx="2" type="sldImg"/>
          </p:nvPr>
        </p:nvSpPr>
        <p:spPr>
          <a:xfrm>
            <a:off x="381187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Shape 185"/>
          <p:cNvSpPr/>
          <p:nvPr>
            <p:ph idx="2" type="sldImg"/>
          </p:nvPr>
        </p:nvSpPr>
        <p:spPr>
          <a:xfrm>
            <a:off x="381187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Shape 190"/>
          <p:cNvSpPr/>
          <p:nvPr>
            <p:ph idx="2" type="sldImg"/>
          </p:nvPr>
        </p:nvSpPr>
        <p:spPr>
          <a:xfrm>
            <a:off x="381187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Shape 195"/>
          <p:cNvSpPr/>
          <p:nvPr>
            <p:ph idx="2" type="sldImg"/>
          </p:nvPr>
        </p:nvSpPr>
        <p:spPr>
          <a:xfrm>
            <a:off x="381187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Shape 202"/>
          <p:cNvSpPr/>
          <p:nvPr>
            <p:ph idx="2" type="sldImg"/>
          </p:nvPr>
        </p:nvSpPr>
        <p:spPr>
          <a:xfrm>
            <a:off x="381187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Shape 211"/>
          <p:cNvSpPr/>
          <p:nvPr>
            <p:ph idx="2" type="sldImg"/>
          </p:nvPr>
        </p:nvSpPr>
        <p:spPr>
          <a:xfrm>
            <a:off x="381187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Shape 219"/>
          <p:cNvSpPr/>
          <p:nvPr>
            <p:ph idx="2" type="sldImg"/>
          </p:nvPr>
        </p:nvSpPr>
        <p:spPr>
          <a:xfrm>
            <a:off x="381187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Shape 224"/>
          <p:cNvSpPr/>
          <p:nvPr>
            <p:ph idx="2" type="sldImg"/>
          </p:nvPr>
        </p:nvSpPr>
        <p:spPr>
          <a:xfrm>
            <a:off x="381187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Shape 230"/>
          <p:cNvSpPr/>
          <p:nvPr>
            <p:ph idx="2" type="sldImg"/>
          </p:nvPr>
        </p:nvSpPr>
        <p:spPr>
          <a:xfrm>
            <a:off x="381187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Shape 235"/>
          <p:cNvSpPr/>
          <p:nvPr>
            <p:ph idx="2" type="sldImg"/>
          </p:nvPr>
        </p:nvSpPr>
        <p:spPr>
          <a:xfrm>
            <a:off x="381187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Shape 118"/>
          <p:cNvSpPr/>
          <p:nvPr>
            <p:ph idx="2" type="sldImg"/>
          </p:nvPr>
        </p:nvSpPr>
        <p:spPr>
          <a:xfrm>
            <a:off x="381187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Shape 124"/>
          <p:cNvSpPr/>
          <p:nvPr>
            <p:ph idx="2" type="sldImg"/>
          </p:nvPr>
        </p:nvSpPr>
        <p:spPr>
          <a:xfrm>
            <a:off x="381187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Shape 130"/>
          <p:cNvSpPr/>
          <p:nvPr>
            <p:ph idx="2" type="sldImg"/>
          </p:nvPr>
        </p:nvSpPr>
        <p:spPr>
          <a:xfrm>
            <a:off x="381187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Shape 135"/>
          <p:cNvSpPr/>
          <p:nvPr>
            <p:ph idx="2" type="sldImg"/>
          </p:nvPr>
        </p:nvSpPr>
        <p:spPr>
          <a:xfrm>
            <a:off x="381187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Shape 142"/>
          <p:cNvSpPr/>
          <p:nvPr>
            <p:ph idx="2" type="sldImg"/>
          </p:nvPr>
        </p:nvSpPr>
        <p:spPr>
          <a:xfrm>
            <a:off x="381187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Shape 150"/>
          <p:cNvSpPr/>
          <p:nvPr>
            <p:ph idx="2" type="sldImg"/>
          </p:nvPr>
        </p:nvSpPr>
        <p:spPr>
          <a:xfrm>
            <a:off x="381187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Shape 160"/>
          <p:cNvSpPr/>
          <p:nvPr>
            <p:ph idx="2" type="sldImg"/>
          </p:nvPr>
        </p:nvSpPr>
        <p:spPr>
          <a:xfrm>
            <a:off x="381187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Shape 171"/>
          <p:cNvSpPr/>
          <p:nvPr>
            <p:ph idx="2" type="sldImg"/>
          </p:nvPr>
        </p:nvSpPr>
        <p:spPr>
          <a:xfrm>
            <a:off x="381187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 flipH="1" rot="10800000">
            <a:off x="0" y="3093235"/>
            <a:ext cx="8458200" cy="712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Shape 11"/>
          <p:cNvSpPr txBox="1"/>
          <p:nvPr>
            <p:ph type="ctrTitle"/>
          </p:nvPr>
        </p:nvSpPr>
        <p:spPr>
          <a:xfrm>
            <a:off x="685800" y="1300757"/>
            <a:ext cx="7772400" cy="1684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200"/>
              <a:buNone/>
              <a:defRPr sz="72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200"/>
              <a:buNone/>
              <a:defRPr sz="72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200"/>
              <a:buNone/>
              <a:defRPr sz="72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200"/>
              <a:buNone/>
              <a:defRPr sz="72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200"/>
              <a:buNone/>
              <a:defRPr sz="72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200"/>
              <a:buNone/>
              <a:defRPr sz="72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200"/>
              <a:buNone/>
              <a:defRPr sz="72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200"/>
              <a:buNone/>
              <a:defRPr sz="72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200"/>
              <a:buNone/>
              <a:defRPr sz="7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" type="subTitle"/>
          </p:nvPr>
        </p:nvSpPr>
        <p:spPr>
          <a:xfrm>
            <a:off x="685800" y="3093357"/>
            <a:ext cx="7772400" cy="71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b="1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b="1" sz="3000"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b="1" sz="3000"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b="1" sz="3000"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b="1" sz="3000"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b="1" sz="3000"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b="1" sz="3000"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b="1" sz="3000"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b="1" sz="30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Рисунок с подписью" type="picTx">
  <p:cSld name="PICTURE_WITH_CAPTION_TEX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/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9" name="Shape 59"/>
          <p:cNvSpPr/>
          <p:nvPr>
            <p:ph idx="2" type="pic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Shape 60"/>
          <p:cNvSpPr txBox="1"/>
          <p:nvPr>
            <p:ph idx="1" type="body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Calibri"/>
              <a:buNone/>
              <a:defRPr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Calibri"/>
              <a:buNone/>
              <a:defRPr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Calibri"/>
              <a:buNone/>
              <a:defRPr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9pPr>
          </a:lstStyle>
          <a:p/>
        </p:txBody>
      </p:sp>
      <p:sp>
        <p:nvSpPr>
          <p:cNvPr id="61" name="Shape 61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2" name="Shape 62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3" name="Shape 63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Объект с подписью" type="objTx">
  <p:cSld name="OBJECT_WITH_CAPTION_TEXT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/>
          <p:nvPr>
            <p:ph type="title"/>
          </p:nvPr>
        </p:nvSpPr>
        <p:spPr>
          <a:xfrm>
            <a:off x="457200" y="204788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6" name="Shape 66"/>
          <p:cNvSpPr txBox="1"/>
          <p:nvPr>
            <p:ph idx="1" type="body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/>
        </p:txBody>
      </p:sp>
      <p:sp>
        <p:nvSpPr>
          <p:cNvPr id="67" name="Shape 67"/>
          <p:cNvSpPr txBox="1"/>
          <p:nvPr>
            <p:ph idx="2" type="body"/>
          </p:nvPr>
        </p:nvSpPr>
        <p:spPr>
          <a:xfrm>
            <a:off x="457200" y="1076325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Calibri"/>
              <a:buNone/>
              <a:defRPr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Calibri"/>
              <a:buNone/>
              <a:defRPr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Calibri"/>
              <a:buNone/>
              <a:defRPr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9pPr>
          </a:lstStyle>
          <a:p/>
        </p:txBody>
      </p:sp>
      <p:sp>
        <p:nvSpPr>
          <p:cNvPr id="68" name="Shape 68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9" name="Shape 69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0" name="Shape 70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Только заголовок" type="titleOnly">
  <p:cSld name="TITLE_ONLY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3" name="Shape 73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4" name="Shape 74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5" name="Shape 75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Сравнение" type="twoTxTwoObj">
  <p:cSld name="TWO_OBJECTS_WITH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8" name="Shape 78"/>
          <p:cNvSpPr txBox="1"/>
          <p:nvPr>
            <p:ph idx="1" type="body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Calibri"/>
              <a:buNone/>
              <a:defRPr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Calibri"/>
              <a:buNone/>
              <a:defRPr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Calibri"/>
              <a:buNone/>
              <a:defRPr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9pPr>
          </a:lstStyle>
          <a:p/>
        </p:txBody>
      </p:sp>
      <p:sp>
        <p:nvSpPr>
          <p:cNvPr id="79" name="Shape 79"/>
          <p:cNvSpPr txBox="1"/>
          <p:nvPr>
            <p:ph idx="2" type="body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/>
        </p:txBody>
      </p:sp>
      <p:sp>
        <p:nvSpPr>
          <p:cNvPr id="80" name="Shape 80"/>
          <p:cNvSpPr txBox="1"/>
          <p:nvPr>
            <p:ph idx="3" type="body"/>
          </p:nvPr>
        </p:nvSpPr>
        <p:spPr>
          <a:xfrm>
            <a:off x="4645025" y="1151335"/>
            <a:ext cx="4041775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Calibri"/>
              <a:buNone/>
              <a:defRPr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Calibri"/>
              <a:buNone/>
              <a:defRPr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Calibri"/>
              <a:buNone/>
              <a:defRPr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9pPr>
          </a:lstStyle>
          <a:p/>
        </p:txBody>
      </p:sp>
      <p:sp>
        <p:nvSpPr>
          <p:cNvPr id="81" name="Shape 81"/>
          <p:cNvSpPr txBox="1"/>
          <p:nvPr>
            <p:ph idx="4" type="body"/>
          </p:nvPr>
        </p:nvSpPr>
        <p:spPr>
          <a:xfrm>
            <a:off x="4645025" y="1631156"/>
            <a:ext cx="4041775" cy="296346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/>
        </p:txBody>
      </p:sp>
      <p:sp>
        <p:nvSpPr>
          <p:cNvPr id="82" name="Shape 82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3" name="Shape 83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4" name="Shape 84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Два объекта" type="twoObj">
  <p:cSld name="TWO_OBJECTS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7" name="Shape 87"/>
          <p:cNvSpPr txBox="1"/>
          <p:nvPr>
            <p:ph idx="1" type="body"/>
          </p:nvPr>
        </p:nvSpPr>
        <p:spPr>
          <a:xfrm>
            <a:off x="457200" y="1200150"/>
            <a:ext cx="4038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/>
        </p:txBody>
      </p:sp>
      <p:sp>
        <p:nvSpPr>
          <p:cNvPr id="88" name="Shape 88"/>
          <p:cNvSpPr txBox="1"/>
          <p:nvPr>
            <p:ph idx="2" type="body"/>
          </p:nvPr>
        </p:nvSpPr>
        <p:spPr>
          <a:xfrm>
            <a:off x="4648200" y="1200150"/>
            <a:ext cx="4038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/>
        </p:txBody>
      </p:sp>
      <p:sp>
        <p:nvSpPr>
          <p:cNvPr id="89" name="Shape 89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0" name="Shape 90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1" name="Shape 91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Заголовок раздела" type="secHead">
  <p:cSld name="SECTION_HEADER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/>
          <p:nvPr>
            <p:ph type="title"/>
          </p:nvPr>
        </p:nvSpPr>
        <p:spPr>
          <a:xfrm>
            <a:off x="722313" y="3305175"/>
            <a:ext cx="7772400" cy="102155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9pPr>
          </a:lstStyle>
          <a:p/>
        </p:txBody>
      </p:sp>
      <p:sp>
        <p:nvSpPr>
          <p:cNvPr id="95" name="Shape 95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6" name="Shape 96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7" name="Shape 97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Заголовок и объект" type="obj">
  <p:cSld name="OBJECT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x="457200" y="1200150"/>
            <a:ext cx="8229600" cy="339447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1pPr>
            <a:lvl2pPr indent="-317500" lvl="1" marL="9144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/>
            </a:lvl2pPr>
            <a:lvl3pPr indent="-317500" lvl="2" marL="13716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3pPr>
            <a:lvl4pPr indent="-3175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/>
            </a:lvl4pPr>
            <a:lvl5pPr indent="-3175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/>
            </a:lvl5pPr>
            <a:lvl6pPr indent="-3175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6pPr>
            <a:lvl7pPr indent="-3175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7pPr>
            <a:lvl8pPr indent="-3175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8pPr>
            <a:lvl9pPr indent="-3175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9pPr>
          </a:lstStyle>
          <a:p/>
        </p:txBody>
      </p:sp>
      <p:sp>
        <p:nvSpPr>
          <p:cNvPr id="101" name="Shape 101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2" name="Shape 102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3" name="Shape 103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Титульный слайд" type="title">
  <p:cSld name="TITLE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/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6" name="Shape 106"/>
          <p:cNvSpPr txBox="1"/>
          <p:nvPr>
            <p:ph idx="1" type="subTitle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9pPr>
          </a:lstStyle>
          <a:p/>
        </p:txBody>
      </p:sp>
      <p:sp>
        <p:nvSpPr>
          <p:cNvPr id="107" name="Shape 107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8" name="Shape 108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9" name="Shape 109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/>
          <p:nvPr/>
        </p:nvSpPr>
        <p:spPr>
          <a:xfrm>
            <a:off x="0" y="205977"/>
            <a:ext cx="8686800" cy="1165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" name="Shape 16"/>
          <p:cNvSpPr txBox="1"/>
          <p:nvPr>
            <p:ph type="title"/>
          </p:nvPr>
        </p:nvSpPr>
        <p:spPr>
          <a:xfrm>
            <a:off x="457200" y="205978"/>
            <a:ext cx="8229600" cy="1141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17" name="Shape 17"/>
          <p:cNvSpPr txBox="1"/>
          <p:nvPr>
            <p:ph idx="1" type="body"/>
          </p:nvPr>
        </p:nvSpPr>
        <p:spPr>
          <a:xfrm>
            <a:off x="457200" y="1460499"/>
            <a:ext cx="8229600" cy="3465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>
            <a:off x="0" y="205977"/>
            <a:ext cx="8686800" cy="1165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Shape 21"/>
          <p:cNvSpPr txBox="1"/>
          <p:nvPr>
            <p:ph type="title"/>
          </p:nvPr>
        </p:nvSpPr>
        <p:spPr>
          <a:xfrm>
            <a:off x="457200" y="205978"/>
            <a:ext cx="8229600" cy="1141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457200" y="1460499"/>
            <a:ext cx="4030200" cy="3465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4656667" y="1461909"/>
            <a:ext cx="4030200" cy="3465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/>
          <p:nvPr/>
        </p:nvSpPr>
        <p:spPr>
          <a:xfrm>
            <a:off x="0" y="205977"/>
            <a:ext cx="8686800" cy="1165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" name="Shape 27"/>
          <p:cNvSpPr txBox="1"/>
          <p:nvPr>
            <p:ph type="title"/>
          </p:nvPr>
        </p:nvSpPr>
        <p:spPr>
          <a:xfrm>
            <a:off x="457200" y="205978"/>
            <a:ext cx="8229600" cy="1141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28" name="Shape 28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/>
        </p:nvSpPr>
        <p:spPr>
          <a:xfrm>
            <a:off x="0" y="4406309"/>
            <a:ext cx="8686800" cy="519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" name="Shape 31"/>
          <p:cNvSpPr txBox="1"/>
          <p:nvPr>
            <p:ph idx="1" type="body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1pPr>
          </a:lstStyle>
          <a:p/>
        </p:txBody>
      </p:sp>
      <p:sp>
        <p:nvSpPr>
          <p:cNvPr id="32" name="Shape 32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Пустой слайд" type="blank">
  <p:cSld name="BLANK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3" name="Shape 43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Вертикальный заголовок и текст" type="vertTitleAndTx">
  <p:cSld name="VERTICAL_TITLE_AND_VERTICAL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type="title"/>
          </p:nvPr>
        </p:nvSpPr>
        <p:spPr>
          <a:xfrm rot="5400000">
            <a:off x="5463778" y="1371600"/>
            <a:ext cx="4388644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" type="body"/>
          </p:nvPr>
        </p:nvSpPr>
        <p:spPr>
          <a:xfrm rot="5400000">
            <a:off x="1272778" y="-609599"/>
            <a:ext cx="4388644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1pPr>
            <a:lvl2pPr indent="-317500" lvl="1" marL="9144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/>
            </a:lvl2pPr>
            <a:lvl3pPr indent="-317500" lvl="2" marL="13716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3pPr>
            <a:lvl4pPr indent="-3175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/>
            </a:lvl4pPr>
            <a:lvl5pPr indent="-3175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/>
            </a:lvl5pPr>
            <a:lvl6pPr indent="-3175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6pPr>
            <a:lvl7pPr indent="-3175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7pPr>
            <a:lvl8pPr indent="-3175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8pPr>
            <a:lvl9pPr indent="-3175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9pPr>
          </a:lstStyle>
          <a:p/>
        </p:txBody>
      </p:sp>
      <p:sp>
        <p:nvSpPr>
          <p:cNvPr id="48" name="Shape 48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9" name="Shape 49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0" name="Shape 50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Заголовок и вертикальный текст" type="vertTx">
  <p:cSld name="VERTICAL_TEX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3" name="Shape 53"/>
          <p:cNvSpPr txBox="1"/>
          <p:nvPr>
            <p:ph idx="1" type="body"/>
          </p:nvPr>
        </p:nvSpPr>
        <p:spPr>
          <a:xfrm rot="5400000">
            <a:off x="2874764" y="-1217414"/>
            <a:ext cx="3394471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1pPr>
            <a:lvl2pPr indent="-317500" lvl="1" marL="9144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/>
            </a:lvl2pPr>
            <a:lvl3pPr indent="-317500" lvl="2" marL="13716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3pPr>
            <a:lvl4pPr indent="-3175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/>
            </a:lvl4pPr>
            <a:lvl5pPr indent="-3175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/>
            </a:lvl5pPr>
            <a:lvl6pPr indent="-3175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6pPr>
            <a:lvl7pPr indent="-3175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7pPr>
            <a:lvl8pPr indent="-3175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8pPr>
            <a:lvl9pPr indent="-3175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9pPr>
          </a:lstStyle>
          <a:p/>
        </p:txBody>
      </p:sp>
      <p:sp>
        <p:nvSpPr>
          <p:cNvPr id="54" name="Shape 54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5" name="Shape 55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6" name="Shape 56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modern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457200" y="205978"/>
            <a:ext cx="8229600" cy="1141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b="1"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b="1"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b="1"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b="1"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b="1"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b="1"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b="1"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b="1"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b="1"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457200" y="1460499"/>
            <a:ext cx="8229600" cy="346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3000"/>
              <a:buChar char="●"/>
              <a:defRPr sz="3000">
                <a:solidFill>
                  <a:schemeClr val="dk2"/>
                </a:solidFill>
              </a:defRPr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○"/>
              <a:defRPr sz="2400">
                <a:solidFill>
                  <a:schemeClr val="dk2"/>
                </a:solidFill>
              </a:defRPr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  <a:defRPr sz="2400">
                <a:solidFill>
                  <a:schemeClr val="dk2"/>
                </a:solidFill>
              </a:defRPr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  <a:defRPr sz="1800">
                <a:solidFill>
                  <a:schemeClr val="dk2"/>
                </a:solidFill>
              </a:defRPr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 sz="1800">
                <a:solidFill>
                  <a:schemeClr val="dk2"/>
                </a:solidFill>
              </a:defRPr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  <a:defRPr sz="1800">
                <a:solidFill>
                  <a:schemeClr val="dk2"/>
                </a:solidFill>
              </a:defRPr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 sz="18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7" name="Shape 37"/>
          <p:cNvSpPr txBox="1"/>
          <p:nvPr>
            <p:ph idx="1" type="body"/>
          </p:nvPr>
        </p:nvSpPr>
        <p:spPr>
          <a:xfrm>
            <a:off x="457200" y="1200150"/>
            <a:ext cx="8229600" cy="339447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1pPr>
            <a:lvl2pPr indent="-3175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/>
            </a:lvl2pPr>
            <a:lvl3pPr indent="-3175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3pPr>
            <a:lvl4pPr indent="-3175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/>
            </a:lvl4pPr>
            <a:lvl5pPr indent="-3175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/>
            </a:lvl5pPr>
            <a:lvl6pPr indent="-3175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6pPr>
            <a:lvl7pPr indent="-3175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7pPr>
            <a:lvl8pPr indent="-3175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8pPr>
            <a:lvl9pPr indent="-3175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9pPr>
          </a:lstStyle>
          <a:p/>
        </p:txBody>
      </p:sp>
      <p:sp>
        <p:nvSpPr>
          <p:cNvPr id="38" name="Shape 38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9" name="Shape 39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7.jpg"/><Relationship Id="rId4" Type="http://schemas.openxmlformats.org/officeDocument/2006/relationships/image" Target="../media/image8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6.png"/><Relationship Id="rId4" Type="http://schemas.openxmlformats.org/officeDocument/2006/relationships/image" Target="../media/image23.png"/><Relationship Id="rId5" Type="http://schemas.openxmlformats.org/officeDocument/2006/relationships/image" Target="../media/image20.png"/><Relationship Id="rId6" Type="http://schemas.openxmlformats.org/officeDocument/2006/relationships/image" Target="../media/image25.png"/><Relationship Id="rId7" Type="http://schemas.openxmlformats.org/officeDocument/2006/relationships/image" Target="../media/image1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6.png"/><Relationship Id="rId4" Type="http://schemas.openxmlformats.org/officeDocument/2006/relationships/image" Target="../media/image28.png"/><Relationship Id="rId5" Type="http://schemas.openxmlformats.org/officeDocument/2006/relationships/image" Target="../media/image24.png"/><Relationship Id="rId6" Type="http://schemas.openxmlformats.org/officeDocument/2006/relationships/image" Target="../media/image3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0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7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1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jpg"/><Relationship Id="rId4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g"/><Relationship Id="rId4" Type="http://schemas.openxmlformats.org/officeDocument/2006/relationships/image" Target="../media/image21.jpg"/><Relationship Id="rId5" Type="http://schemas.openxmlformats.org/officeDocument/2006/relationships/image" Target="../media/image10.jpg"/><Relationship Id="rId6" Type="http://schemas.openxmlformats.org/officeDocument/2006/relationships/image" Target="../media/image16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2.png"/><Relationship Id="rId4" Type="http://schemas.openxmlformats.org/officeDocument/2006/relationships/image" Target="../media/image18.png"/><Relationship Id="rId5" Type="http://schemas.openxmlformats.org/officeDocument/2006/relationships/image" Target="../media/image1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Shape 1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6275" y="534590"/>
            <a:ext cx="7785100" cy="4243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Shape 1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839200" y="4661296"/>
            <a:ext cx="228600" cy="228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eredn013.jpg" id="181" name="Shape 18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92275" y="141684"/>
            <a:ext cx="5573712" cy="2625328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Shape 182"/>
          <p:cNvSpPr txBox="1"/>
          <p:nvPr/>
        </p:nvSpPr>
        <p:spPr>
          <a:xfrm>
            <a:off x="539750" y="2842021"/>
            <a:ext cx="8353425" cy="21466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71120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b="0" i="0" lang="ru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Середнянський замок знаходиться у селищі Середнє, яке розташоване між Ужгородом і Мукачевим.  Його утворює одна чотирикутна башта – донжон, висота якої сягає 20 метрів, а товщина стін – 2,6 метра.  Заснований орденом тамплерів ще в ХХІІ столітті. Вони використовували замок як митний пост, а деколи як місце розташування невеликих військових гарнізонів. Це єдиний замок Закарпаття, в якому в незакінченому вигляді збереглись риси романського стилю. Нині він хоч і вважається однією з головних пам'яток Закарпаття, перебуває в жалюгідному стані руйнації. 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Shape 18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49237" y="951309"/>
            <a:ext cx="9277350" cy="38909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долина нарцисів.jpg" id="192" name="Shape 19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2875" y="214313"/>
            <a:ext cx="8886825" cy="4768453"/>
          </a:xfrm>
          <a:prstGeom prst="rect">
            <a:avLst/>
          </a:prstGeom>
          <a:noFill/>
          <a:ln cap="flat" cmpd="sng" w="76200">
            <a:solidFill>
              <a:srgbClr val="E46C0A"/>
            </a:solidFill>
            <a:prstDash val="solid"/>
            <a:miter lim="8000"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" name="Shape 197"/>
          <p:cNvGraphicFramePr/>
          <p:nvPr/>
        </p:nvGraphicFramePr>
        <p:xfrm>
          <a:off x="179387" y="213955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{67526633-CD40-4898-ADF7-A6F0C9BD66E4}</a:tableStyleId>
              </a:tblPr>
              <a:tblGrid>
                <a:gridCol w="4752975"/>
                <a:gridCol w="4032250"/>
              </a:tblGrid>
              <a:tr h="2812250">
                <a:tc>
                  <a:txBody>
                    <a:bodyPr>
                      <a:noAutofit/>
                    </a:bodyPr>
                    <a:lstStyle/>
                    <a:p>
                      <a:pPr indent="53340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Font typeface="Calibri"/>
                        <a:buNone/>
                      </a:pPr>
                      <a:r>
                        <a:rPr b="1" i="0" lang="ru" sz="150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Ми рушили шляхом, прокладеним повз Долину нарцисів. На фоні гарячо-зелених барв різнотравних лук  біліли віночки вузьколистих нарцисів, неначе хто розстелив чималі шматки льняного полотна. Від подиху вітру нарциси похитують своїми голівками-квітками, наче  вітаються з нами. Вони усипані росою, прохолодно-чистою, як сльоза.  У зелений серпанок одягнені верби , розкидані острівцями по долині. </a:t>
                      </a:r>
                      <a:endParaRPr sz="1100"/>
                    </a:p>
                  </a:txBody>
                  <a:tcPr marT="34300" marB="34300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53340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Font typeface="Calibri"/>
                        <a:buNone/>
                      </a:pPr>
                      <a:r>
                        <a:rPr b="1" i="0" lang="ru" sz="150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Найбільші  осередки нарциса вузьколистого збереглися  тільки  на Хустщині, в урочищі Кіреш – близько    300 га.  Раніше і на Мукачівщині, і на Хустщині, неподалік від села Ізки кожної весни буяли нарцисові зарості почали зникати і зникли б остаточно, але  в 1979 році в заповіднику Кіреш на площі      256,5 га. створено заповідник – славетну Долину нарцисів. </a:t>
                      </a:r>
                      <a:endParaRPr sz="1100"/>
                    </a:p>
                  </a:txBody>
                  <a:tcPr marT="34300" marB="34300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pic>
        <p:nvPicPr>
          <p:cNvPr descr="нарцисове поле 11.jpg" id="198" name="Shape 19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2725" y="0"/>
            <a:ext cx="4054475" cy="448032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нарцисове поле 22.jpg" id="199" name="Shape 19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73637" y="-96440"/>
            <a:ext cx="3633787" cy="2396728"/>
          </a:xfrm>
          <a:prstGeom prst="rect">
            <a:avLst/>
          </a:prstGeom>
          <a:solidFill>
            <a:srgbClr val="EEEEEE"/>
          </a:solidFill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Shape 20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25550" y="-159544"/>
            <a:ext cx="6723062" cy="1156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Shape 20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1150" y="457200"/>
            <a:ext cx="8594725" cy="14537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Shape 20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7887" y="1637109"/>
            <a:ext cx="7454900" cy="14537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Shape 20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11275" y="3031331"/>
            <a:ext cx="7180262" cy="102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Shape 20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77887" y="4100513"/>
            <a:ext cx="7662862" cy="102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Shape 2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25550" y="-159544"/>
            <a:ext cx="6723062" cy="1156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Shape 2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8187" y="782240"/>
            <a:ext cx="7491412" cy="14537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Shape 2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5100" y="2336006"/>
            <a:ext cx="8839200" cy="10239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Shape 2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77887" y="3565921"/>
            <a:ext cx="7454900" cy="14537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ICT0044.JPG" id="221" name="Shape 2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ICT0044.JPG" id="226" name="Shape 2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84437" y="0"/>
            <a:ext cx="4114800" cy="2315765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Shape 227"/>
          <p:cNvSpPr txBox="1"/>
          <p:nvPr/>
        </p:nvSpPr>
        <p:spPr>
          <a:xfrm>
            <a:off x="323850" y="2409825"/>
            <a:ext cx="8496300" cy="27693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71120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 світлинах ми бачимо  пам'ятник ХVІІІ ст.  Споруджений селянами Верхніх Воріт на честь скасування кріпаччини 1848 року. Він побудований на узбіччі  дороги у затінку трьох  велетенських лип, які вросли в підніжжя споруди і являють собою гармонійний ансамбль. Підмурівок заокруглений з двома краниками для джерельної води, що витікає з одного з них. Кажуть, що ця вода цілюща. У середині підніжжя – ніша, в якій встановлене скульптурне зображення Богоматері з Дитятком на руках. Вінчає споруду хрест із розп'яттям Ісуса Христа. Він завжди прикрашений вишитими рушниками. В його основу вмонтовано</a:t>
            </a:r>
            <a:r>
              <a:rPr b="0" i="0" lang="ru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стелаж з написом про будівничих цього пам'ятника і тих, хто її відреставрував.   </a:t>
            </a:r>
            <a:endParaRPr/>
          </a:p>
          <a:p>
            <a:pPr indent="71120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Тут завжди зупиняються  подорожні, щоб напитися води і помолитися. Таких хрестів багато на обочинах наших доріг і всі вони є свідченням живої віри нашого народу.  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ICT0049.JPG" id="232" name="Shape 2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7187" y="107156"/>
            <a:ext cx="8509000" cy="47863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Shape 2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2162" y="877490"/>
            <a:ext cx="8027987" cy="29539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00"/>
        </a:solid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/>
          <p:nvPr/>
        </p:nvSpPr>
        <p:spPr>
          <a:xfrm>
            <a:off x="142875" y="0"/>
            <a:ext cx="1571625" cy="4845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r>
              <a:rPr b="0" i="0" lang="ru" sz="3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Мета</a:t>
            </a:r>
            <a:r>
              <a:rPr b="0" i="0" lang="ru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endParaRPr/>
          </a:p>
        </p:txBody>
      </p:sp>
      <p:sp>
        <p:nvSpPr>
          <p:cNvPr id="121" name="Shape 121"/>
          <p:cNvSpPr txBox="1"/>
          <p:nvPr/>
        </p:nvSpPr>
        <p:spPr>
          <a:xfrm>
            <a:off x="1476375" y="0"/>
            <a:ext cx="7319962" cy="50553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b="0" i="0" lang="ru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i="0" lang="ru" sz="3600" u="none" cap="none" strike="noStrike">
                <a:solidFill>
                  <a:srgbClr val="0070C0"/>
                </a:solidFill>
                <a:latin typeface="Corsiva"/>
                <a:ea typeface="Corsiva"/>
                <a:cs typeface="Corsiva"/>
                <a:sym typeface="Corsiva"/>
              </a:rPr>
              <a:t>формувати в учнів комунікативну компетентність на основі текстологічних знань, зокрема вміння описувати місцевість та архітектурні споруди, що розташовані на ній, удосконалювати культуру усного і писемного мовлення, розвивати спостережливість та образне мислення, виховувати патріотизм, прагнення цінувати й оберігати красу природи, духовні та матеріальні надбання рідного краю.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Shape 1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33350" y="-82153"/>
            <a:ext cx="4340225" cy="1737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Shape 1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8837" y="1202531"/>
            <a:ext cx="7523162" cy="33099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закарпаття.jpg" id="132" name="Shape 1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0825" y="141684"/>
            <a:ext cx="8605837" cy="48398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/>
          <p:nvPr/>
        </p:nvSpPr>
        <p:spPr>
          <a:xfrm>
            <a:off x="857250" y="1232296"/>
            <a:ext cx="4500562" cy="6929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b="0" i="0" lang="ru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5-6 Картинки природи Закарпаття, архітектура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x_af7df79d[1].jpg" id="138" name="Shape 1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3812" y="-64294"/>
            <a:ext cx="7905750" cy="10022681"/>
          </a:xfrm>
          <a:prstGeom prst="rect">
            <a:avLst/>
          </a:prstGeom>
          <a:noFill/>
          <a:ln cap="flat" cmpd="sng" w="5715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getImageCAL8EVYV.jpg" id="139" name="Shape 1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908300" y="-100012"/>
            <a:ext cx="4800600" cy="4858940"/>
          </a:xfrm>
          <a:prstGeom prst="rect">
            <a:avLst/>
          </a:prstGeom>
          <a:solidFill>
            <a:srgbClr val="EEEEEE"/>
          </a:solidFill>
          <a:ln cap="rnd" cmpd="sng" w="190500">
            <a:solidFill>
              <a:srgbClr val="FABF8E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закарпаття 2222.jpg" id="144" name="Shape 1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0825" y="195263"/>
            <a:ext cx="8701087" cy="47529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CT0056.JPG" id="145" name="Shape 1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12850" y="-36909"/>
            <a:ext cx="7620000" cy="5578078"/>
          </a:xfrm>
          <a:prstGeom prst="ellipse">
            <a:avLst/>
          </a:prstGeom>
          <a:noFill/>
          <a:ln cap="rnd" cmpd="sng" w="5715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PICT0059.JPG" id="146" name="Shape 146"/>
          <p:cNvPicPr preferRelativeResize="0"/>
          <p:nvPr/>
        </p:nvPicPr>
        <p:blipFill rotWithShape="1">
          <a:blip r:embed="rId5">
            <a:alphaModFix/>
          </a:blip>
          <a:srcRect b="0" l="0" r="0" t="14493"/>
          <a:stretch/>
        </p:blipFill>
        <p:spPr>
          <a:xfrm>
            <a:off x="165100" y="676275"/>
            <a:ext cx="8113712" cy="4760118"/>
          </a:xfrm>
          <a:prstGeom prst="rect">
            <a:avLst/>
          </a:prstGeom>
          <a:solidFill>
            <a:srgbClr val="EEEEEE"/>
          </a:solidFill>
          <a:ln cap="sq" cmpd="sng" w="190500">
            <a:solidFill>
              <a:srgbClr val="92D050"/>
            </a:solidFill>
            <a:prstDash val="solid"/>
            <a:miter lim="8000"/>
            <a:headEnd len="sm" w="sm" type="none"/>
            <a:tailEnd len="sm" w="sm" type="none"/>
          </a:ln>
        </p:spPr>
      </p:pic>
      <p:pic>
        <p:nvPicPr>
          <p:cNvPr descr="PICT0063.JPG" id="147" name="Shape 14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517650" y="544115"/>
            <a:ext cx="7150100" cy="4512468"/>
          </a:xfrm>
          <a:prstGeom prst="rect">
            <a:avLst/>
          </a:prstGeom>
          <a:solidFill>
            <a:srgbClr val="EEEEEE"/>
          </a:solidFill>
          <a:ln cap="rnd" cmpd="sng" w="190500">
            <a:solidFill>
              <a:srgbClr val="E36C0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Shape 1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96837" y="32146"/>
            <a:ext cx="3048000" cy="1092994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Shape 153"/>
          <p:cNvSpPr txBox="1"/>
          <p:nvPr/>
        </p:nvSpPr>
        <p:spPr>
          <a:xfrm>
            <a:off x="2143125" y="857250"/>
            <a:ext cx="6572250" cy="900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ru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Визначні місцевості рідного краю.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ru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Розмаїття природного ландшафту, історію  самобутніх  пам'яток </a:t>
            </a:r>
            <a:endParaRPr/>
          </a:p>
        </p:txBody>
      </p:sp>
      <p:pic>
        <p:nvPicPr>
          <p:cNvPr id="154" name="Shape 15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162" y="1691878"/>
            <a:ext cx="2908300" cy="1092994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Shape 155"/>
          <p:cNvSpPr txBox="1"/>
          <p:nvPr/>
        </p:nvSpPr>
        <p:spPr>
          <a:xfrm>
            <a:off x="2286000" y="2411015"/>
            <a:ext cx="6429375" cy="900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ru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Працювати в складі творчої групи.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ru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Створювати опис місцевості та архітектурної споруди  </a:t>
            </a:r>
            <a:endParaRPr/>
          </a:p>
        </p:txBody>
      </p:sp>
      <p:pic>
        <p:nvPicPr>
          <p:cNvPr id="156" name="Shape 15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2237" y="3300413"/>
            <a:ext cx="4095750" cy="1092994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Shape 157"/>
          <p:cNvSpPr txBox="1"/>
          <p:nvPr/>
        </p:nvSpPr>
        <p:spPr>
          <a:xfrm>
            <a:off x="2428875" y="4232671"/>
            <a:ext cx="6286500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ru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Славне минуле Вітчизни, красу природи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/>
          <p:nvPr/>
        </p:nvSpPr>
        <p:spPr>
          <a:xfrm>
            <a:off x="214312" y="0"/>
            <a:ext cx="6357937" cy="1581150"/>
          </a:xfrm>
          <a:prstGeom prst="cloudCallout">
            <a:avLst>
              <a:gd fmla="val 6300" name="adj1"/>
              <a:gd fmla="val 24300" name="adj2"/>
            </a:avLst>
          </a:prstGeom>
          <a:solidFill>
            <a:srgbClr val="B3A2C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b="0" i="0" lang="ru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До якого типу мовлення належить текст: роздум, розповідь, опис?</a:t>
            </a:r>
            <a:endParaRPr/>
          </a:p>
        </p:txBody>
      </p:sp>
      <p:sp>
        <p:nvSpPr>
          <p:cNvPr id="163" name="Shape 163"/>
          <p:cNvSpPr/>
          <p:nvPr/>
        </p:nvSpPr>
        <p:spPr>
          <a:xfrm>
            <a:off x="5500687" y="214313"/>
            <a:ext cx="3357562" cy="1089421"/>
          </a:xfrm>
          <a:prstGeom prst="cloudCallout">
            <a:avLst>
              <a:gd fmla="val 6300" name="adj1"/>
              <a:gd fmla="val 24300" name="adj2"/>
            </a:avLst>
          </a:prstGeom>
          <a:solidFill>
            <a:srgbClr val="00B050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b="0" i="0" lang="ru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Що таке опис?</a:t>
            </a:r>
            <a:endParaRPr/>
          </a:p>
        </p:txBody>
      </p:sp>
      <p:sp>
        <p:nvSpPr>
          <p:cNvPr id="164" name="Shape 164"/>
          <p:cNvSpPr/>
          <p:nvPr/>
        </p:nvSpPr>
        <p:spPr>
          <a:xfrm>
            <a:off x="0" y="1393031"/>
            <a:ext cx="4143375" cy="1089421"/>
          </a:xfrm>
          <a:custGeom>
            <a:pathLst>
              <a:path extrusionOk="0" h="44465" w="43733">
                <a:moveTo>
                  <a:pt x="4113" y="14830"/>
                </a:moveTo>
                <a:cubicBezTo>
                  <a:pt x="3842" y="12117"/>
                  <a:pt x="4474" y="9381"/>
                  <a:pt x="5836" y="7367"/>
                </a:cubicBezTo>
                <a:cubicBezTo>
                  <a:pt x="7988" y="4186"/>
                  <a:pt x="11477" y="3477"/>
                  <a:pt x="14218" y="5662"/>
                </a:cubicBezTo>
                <a:cubicBezTo>
                  <a:pt x="15891" y="1369"/>
                  <a:pt x="20127" y="482"/>
                  <a:pt x="22669" y="3892"/>
                </a:cubicBezTo>
                <a:cubicBezTo>
                  <a:pt x="23310" y="2143"/>
                  <a:pt x="24541" y="934"/>
                  <a:pt x="25962" y="660"/>
                </a:cubicBezTo>
                <a:cubicBezTo>
                  <a:pt x="27526" y="358"/>
                  <a:pt x="29088" y="1230"/>
                  <a:pt x="30046" y="2941"/>
                </a:cubicBezTo>
                <a:cubicBezTo>
                  <a:pt x="31428" y="727"/>
                  <a:pt x="33714" y="0"/>
                  <a:pt x="35676" y="1150"/>
                </a:cubicBezTo>
                <a:cubicBezTo>
                  <a:pt x="37171" y="2026"/>
                  <a:pt x="38243" y="3860"/>
                  <a:pt x="38531" y="6036"/>
                </a:cubicBezTo>
                <a:cubicBezTo>
                  <a:pt x="40259" y="6678"/>
                  <a:pt x="41635" y="8458"/>
                  <a:pt x="42195" y="10778"/>
                </a:cubicBezTo>
                <a:cubicBezTo>
                  <a:pt x="42602" y="12462"/>
                  <a:pt x="42544" y="14291"/>
                  <a:pt x="42031" y="15920"/>
                </a:cubicBezTo>
                <a:cubicBezTo>
                  <a:pt x="43292" y="18154"/>
                  <a:pt x="43733" y="21050"/>
                  <a:pt x="43229" y="23782"/>
                </a:cubicBezTo>
                <a:cubicBezTo>
                  <a:pt x="42559" y="27414"/>
                  <a:pt x="40341" y="30134"/>
                  <a:pt x="37617" y="30664"/>
                </a:cubicBezTo>
                <a:cubicBezTo>
                  <a:pt x="37604" y="32931"/>
                  <a:pt x="36871" y="35081"/>
                  <a:pt x="35608" y="36561"/>
                </a:cubicBezTo>
                <a:cubicBezTo>
                  <a:pt x="33689" y="38810"/>
                  <a:pt x="30917" y="39099"/>
                  <a:pt x="28768" y="37275"/>
                </a:cubicBezTo>
                <a:cubicBezTo>
                  <a:pt x="28073" y="40408"/>
                  <a:pt x="26212" y="42803"/>
                  <a:pt x="23880" y="43566"/>
                </a:cubicBezTo>
                <a:cubicBezTo>
                  <a:pt x="21132" y="44465"/>
                  <a:pt x="18264" y="42933"/>
                  <a:pt x="16693" y="39726"/>
                </a:cubicBezTo>
                <a:cubicBezTo>
                  <a:pt x="12985" y="42770"/>
                  <a:pt x="8169" y="41059"/>
                  <a:pt x="6017" y="35932"/>
                </a:cubicBezTo>
                <a:cubicBezTo>
                  <a:pt x="3903" y="36269"/>
                  <a:pt x="1918" y="34484"/>
                  <a:pt x="1323" y="31710"/>
                </a:cubicBezTo>
                <a:cubicBezTo>
                  <a:pt x="892" y="29703"/>
                  <a:pt x="1273" y="27537"/>
                  <a:pt x="2326" y="26011"/>
                </a:cubicBezTo>
                <a:cubicBezTo>
                  <a:pt x="832" y="24814"/>
                  <a:pt x="0" y="22517"/>
                  <a:pt x="208" y="20164"/>
                </a:cubicBezTo>
                <a:cubicBezTo>
                  <a:pt x="452" y="17409"/>
                  <a:pt x="2058" y="15251"/>
                  <a:pt x="4076" y="14967"/>
                </a:cubicBezTo>
                <a:cubicBezTo>
                  <a:pt x="4088" y="14921"/>
                  <a:pt x="4101" y="14876"/>
                  <a:pt x="4113" y="14830"/>
                </a:cubicBezTo>
                <a:close/>
              </a:path>
              <a:path extrusionOk="0" fill="none" h="44465" w="43733">
                <a:moveTo>
                  <a:pt x="4906" y="26637"/>
                </a:moveTo>
                <a:cubicBezTo>
                  <a:pt x="4022" y="26731"/>
                  <a:pt x="3138" y="26453"/>
                  <a:pt x="2373" y="25840"/>
                </a:cubicBezTo>
                <a:moveTo>
                  <a:pt x="7141" y="35359"/>
                </a:moveTo>
                <a:cubicBezTo>
                  <a:pt x="6786" y="35552"/>
                  <a:pt x="6413" y="35680"/>
                  <a:pt x="6033" y="35740"/>
                </a:cubicBezTo>
                <a:moveTo>
                  <a:pt x="16691" y="39550"/>
                </a:moveTo>
                <a:cubicBezTo>
                  <a:pt x="16424" y="39004"/>
                  <a:pt x="16200" y="38421"/>
                  <a:pt x="16023" y="37810"/>
                </a:cubicBezTo>
                <a:moveTo>
                  <a:pt x="29040" y="35211"/>
                </a:moveTo>
                <a:cubicBezTo>
                  <a:pt x="29001" y="35858"/>
                  <a:pt x="28911" y="36498"/>
                  <a:pt x="28773" y="37120"/>
                </a:cubicBezTo>
                <a:moveTo>
                  <a:pt x="34342" y="23414"/>
                </a:moveTo>
                <a:cubicBezTo>
                  <a:pt x="36346" y="24742"/>
                  <a:pt x="37611" y="27518"/>
                  <a:pt x="37593" y="30550"/>
                </a:cubicBezTo>
                <a:moveTo>
                  <a:pt x="42011" y="15814"/>
                </a:moveTo>
                <a:cubicBezTo>
                  <a:pt x="41686" y="16846"/>
                  <a:pt x="41191" y="17762"/>
                  <a:pt x="40563" y="18490"/>
                </a:cubicBezTo>
                <a:moveTo>
                  <a:pt x="38537" y="5886"/>
                </a:moveTo>
                <a:cubicBezTo>
                  <a:pt x="38592" y="6303"/>
                  <a:pt x="38618" y="6726"/>
                  <a:pt x="38613" y="7150"/>
                </a:cubicBezTo>
                <a:moveTo>
                  <a:pt x="29291" y="4412"/>
                </a:moveTo>
                <a:cubicBezTo>
                  <a:pt x="29480" y="3829"/>
                  <a:pt x="29729" y="3286"/>
                  <a:pt x="30033" y="2800"/>
                </a:cubicBezTo>
                <a:moveTo>
                  <a:pt x="22354" y="5180"/>
                </a:moveTo>
                <a:cubicBezTo>
                  <a:pt x="22431" y="4698"/>
                  <a:pt x="22552" y="4231"/>
                  <a:pt x="22713" y="3790"/>
                </a:cubicBezTo>
                <a:moveTo>
                  <a:pt x="14213" y="5652"/>
                </a:moveTo>
                <a:cubicBezTo>
                  <a:pt x="14685" y="6028"/>
                  <a:pt x="15121" y="6481"/>
                  <a:pt x="15513" y="7000"/>
                </a:cubicBezTo>
                <a:moveTo>
                  <a:pt x="4340" y="16249"/>
                </a:moveTo>
                <a:cubicBezTo>
                  <a:pt x="4237" y="15785"/>
                  <a:pt x="4161" y="15311"/>
                  <a:pt x="4113" y="14830"/>
                </a:cubicBezTo>
              </a:path>
            </a:pathLst>
          </a:custGeom>
          <a:solidFill>
            <a:srgbClr val="0070C0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b="0" i="0" lang="ru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Що ми можемо описувати?</a:t>
            </a:r>
            <a:endParaRPr/>
          </a:p>
        </p:txBody>
      </p:sp>
      <p:sp>
        <p:nvSpPr>
          <p:cNvPr id="165" name="Shape 165"/>
          <p:cNvSpPr/>
          <p:nvPr/>
        </p:nvSpPr>
        <p:spPr>
          <a:xfrm>
            <a:off x="2357437" y="1393031"/>
            <a:ext cx="6786562" cy="1581150"/>
          </a:xfrm>
          <a:prstGeom prst="cloudCallout">
            <a:avLst>
              <a:gd fmla="val 6300" name="adj1"/>
              <a:gd fmla="val 24300" name="adj2"/>
            </a:avLst>
          </a:prstGeom>
          <a:solidFill>
            <a:srgbClr val="FFFF00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b="0" i="0" lang="ru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Де вам доводилось зустрічати описи?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b="0" i="0" lang="ru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 яких книгах, підручниках? </a:t>
            </a:r>
            <a:endParaRPr/>
          </a:p>
        </p:txBody>
      </p:sp>
      <p:sp>
        <p:nvSpPr>
          <p:cNvPr id="166" name="Shape 166"/>
          <p:cNvSpPr/>
          <p:nvPr/>
        </p:nvSpPr>
        <p:spPr>
          <a:xfrm>
            <a:off x="0" y="2625328"/>
            <a:ext cx="4714875" cy="1089421"/>
          </a:xfrm>
          <a:prstGeom prst="cloudCallout">
            <a:avLst>
              <a:gd fmla="val 6300" name="adj1"/>
              <a:gd fmla="val 24300" name="adj2"/>
            </a:avLst>
          </a:prstGeom>
          <a:solidFill>
            <a:srgbClr val="948A54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b="0" i="0" lang="ru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Які стилі мовлення вам відомі?</a:t>
            </a:r>
            <a:endParaRPr/>
          </a:p>
        </p:txBody>
      </p:sp>
      <p:sp>
        <p:nvSpPr>
          <p:cNvPr id="167" name="Shape 167"/>
          <p:cNvSpPr/>
          <p:nvPr/>
        </p:nvSpPr>
        <p:spPr>
          <a:xfrm>
            <a:off x="3786187" y="3053953"/>
            <a:ext cx="5357812" cy="1089421"/>
          </a:xfrm>
          <a:prstGeom prst="cloudCallout">
            <a:avLst>
              <a:gd fmla="val 6300" name="adj1"/>
              <a:gd fmla="val 24300" name="adj2"/>
            </a:avLst>
          </a:prstGeom>
          <a:solidFill>
            <a:srgbClr val="E46C0A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b="0" i="0" lang="ru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 яких стилях може виконуватися опис?</a:t>
            </a:r>
            <a:endParaRPr/>
          </a:p>
        </p:txBody>
      </p:sp>
      <p:sp>
        <p:nvSpPr>
          <p:cNvPr id="168" name="Shape 168"/>
          <p:cNvSpPr/>
          <p:nvPr/>
        </p:nvSpPr>
        <p:spPr>
          <a:xfrm>
            <a:off x="285750" y="3911203"/>
            <a:ext cx="8137525" cy="1089421"/>
          </a:xfrm>
          <a:prstGeom prst="cloudCallout">
            <a:avLst>
              <a:gd fmla="val 6300" name="adj1"/>
              <a:gd fmla="val 24300" name="adj2"/>
            </a:avLst>
          </a:prstGeom>
          <a:solidFill>
            <a:srgbClr val="F2DCD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b="0" i="0" lang="ru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До якого стилю відносимо прочитаний мною текст? 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ata:image/jpg;base64,/9j/4AAQSkZJRgABAQAAAQABAAD/2wBDAAkGBwgHBgkIBwgKCgkLDRYPDQwMDRsUFRAWIB0iIiAdHx8kKDQsJCYxJx8fLT0tMTU3Ojo6Iys/RD84QzQ5Ojf/2wBDAQoKCg0MDRoPDxo3JR8lNzc3Nzc3Nzc3Nzc3Nzc3Nzc3Nzc3Nzc3Nzc3Nzc3Nzc3Nzc3Nzc3Nzc3Nzc3Nzc3Nzf/wAARCABeAI0DASIAAhEBAxEB/8QAGgAAAgMBAQAAAAAAAAAAAAAAAAMBAgQFBv/EADMQAAICAQMDAgMHBAIDAAAAAAECAAMRBBIhBTFBEyJhgZEUMlFScaHwBhUjsTPxQsHh/8QAGQEBAAMBAQAAAAAAAAAAAAAAAAECAwQF/8QAHxEAAgICAwEBAQAAAAAAAAAAAAECEQMSITFRQXGR/9oADAMBAAIRAxEAPwBsmEmaFQhCEAIYkwgECTCEAgwzCEAgwxJhAIHEsGkSMQwW3CG6QBIPEgBuhuEgypMULGQhCSAkwAhiRYCEnEnbFiisJYjEqYsBIlXtSrbvONzbRnyYwn4RYorCEIASM4kyO8AN0qTLYEjAggqTIlsDMnAixRaAmE2O3djIDuOzEfOWojY6BJhkzD69n5oG1/zn6xqNjdnPmTkic/1W/OfrINpXLFyAO5zFDY6GfxMy6nWpWAKsO3n4CYdTrW9Bjp3W1+AFDZ4zz+05j00Vtsst2kHkMQP5/wBTLJxwjXHV3JHouk20a/rFS6/7KKFVseo/GcfH5fWZf7zV9qurKBUUtsO7OcZwP9RHRf6ir6ILhpK1sawKrM65Htz2wfjHajrH99pK3UJaaySoClShOeeD8D3zMLmnz0dGsJcqvyxi9QBQWOE2tnaitlj8+w+f0ja9ZVdqjTUcrsDA+c+R8pB1dOlqrps0OltKqF9XH3yAMnkZ/hlh1Kq8Olei01XdwyKMqACTz+gP6yIZZbUzTJgi4XFGgSTMq6usjJP05lxqKz5P0nXR54+Vi/Wr/OIerX+dfrJoWM4hkRPr1/nEn1EP/kv1kUTZj3Q3SsJoZkkwi7rkpUNawAM5up6k9h2aYYHljKymokqLZvfV01uVZvcB2AmW3UNcLQ9yVoOPT4JM5h2q2CRk/vKsUVtu0YPPE53kkzRRSN+maqm8WCxVAByT2mTqTJqNVZbUdytjB248fhKNYnccECKa3j2gc9sSqk7slv4LfeoB2kzuf0w401eosvyittwSOD3nJrINirf9zzxmdHXW0X6G1NKRuLDhu4GRLSnapkw4dnq+n6jUJ0zV9RSnTNR6VhXeSXXbxkcEEx9PQ+rdQpp6h62iRrdPW3JwQp+AXA5J+s8l0nq2n0OgTTW1liCTkEeTOnpeuYrZdBfZpDfhbHQgOgBByvf4j5zClZ0LIdy3+lOrneH1Gi9i7yMkbQc8/d+B+kxab+n+oah7atM+mY0Wmly1p5cZ4HHwP0nK13W/tl9+r1Opy7uAoB7LtA+HkHx85ztb1FK6dunsyzqezYOZdXEiWRNcpfw0XdRpqvek5ZlYqSvbImlLFdQyMGU9iJ5GoNaw4bdnPI7/AKTp6LVtpMqy5rJ9x8/rNoZfTkcfDu5kZmerVV2n2OCPiY7ePxE3TT6KnITqlw3sxySfau3gc/WMPU3ZP8ahT9ZyRbjjblsZIMumXQttwfhOJZJL6dko4muDRqdTY/3yzEeDEqb3YKinP5QO8z1vYbHLHJHcZxkDidTT6+rewvqZK9hKmtgDv8AjHbOYczKMU3y6FU6K660BhtAPuOczdqenVuiCnCMuRz3b9TM1XVF2hQiKxxkZY/vtiX6pc1do2UqzHaMWEkjxgbf9zNubdnQlgUa7F21NXZtsrbOflK3L7fbwF57TKb3sXAAJAxk9x5jNZqtRdXWh/wCGsEDaNqjJzj98S+z+nK0vhJ9RUBKMeOSOY2ipkAGrBrDqzJngnHb6nEy6PXaigFQ7ovHKscGRrtSb3Vr33k+BmTs2gXFw4KrwRxHIiNXhbAr9+fE55J9IOtRb8dvOf5xGaax2XcwIB8mU5RNjbH9PfzkBgMnjIibnNgVlztBGD/8AJ0Ev+z0Z+zmx9p/yHBUd+045sfZkIFr3bcZ5+kurYaSNtbFXXBHbOR4jGtNWPUTuOB3BHwPkRNaWMGdakIABJVgO/b/XaUa266s17QFGW5XyTzIpoG5L12khvkPEWL7L3Zy5/Ac4wPwmOrCWN7izDgqfE0LqxVxVQhHk57xbJilds7badCc4B3goq/E+TOhVo9PSuWHqe7Iz44A+kwPeVw2BuHPbxntNItLEL2DLunM7OqkF3TNM/vUdvHzlK+naRmIA3YPBJ7zU1h27m+PaK37mUkY2jx9JFsaozf2ak2NvtIBOBjjBkr0bT1ncXJUHcB8Y92wGPOTFaq4mhMjm3OMeAJO0n9I1j4Ibo2krtL+8gge3dxj+YjB0yn029RSKtvIBP7fTvG02k1KnOCmVJMa9z+lsQ7Tg8gfCQ7fbJUY+GerpFD2uSQqDaEUL28n6yydL0VqkuGGeQcYxIGttwRgcE+7POO0nTXZqVOSOxJi5ejWPhZdDoAllSKCrMGCjwcY/9f7kDp+lA+77S2cAY/neZjqDWrHH3VivtTreF5Jxu78SUpekNR8GX6ejcaGGAGX2DI75zgee8snRaFKqT7Qd2D4z/wBynqNcvrEDcG28y9jWMBmw5bviWt+jh9kW9GrNrHPsIxgfrMR0ezeCpdPL4+HaXbqF1bivOTnGSYu/WOrbctnOCfxMstirUSlXT19NizFDtyNy8MP1mZqFY5RzjA7iP+0NY4Wwk8k48RtVyJWqlM4Em2irSP/Z" id="173" name="Shape 173"/>
          <p:cNvSpPr txBox="1"/>
          <p:nvPr/>
        </p:nvSpPr>
        <p:spPr>
          <a:xfrm>
            <a:off x="63500" y="-335756"/>
            <a:ext cx="1285875" cy="642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data:image/jpg;base64,/9j/4AAQSkZJRgABAQAAAQABAAD/2wBDAAkGBwgHBgkIBwgKCgkLDRYPDQwMDRsUFRAWIB0iIiAdHx8kKDQsJCYxJx8fLT0tMTU3Ojo6Iys/RD84QzQ5Ojf/2wBDAQoKCg0MDRoPDxo3JR8lNzc3Nzc3Nzc3Nzc3Nzc3Nzc3Nzc3Nzc3Nzc3Nzc3Nzc3Nzc3Nzc3Nzc3Nzc3Nzc3Nzf/wAARCABeAI0DASIAAhEBAxEB/8QAGgAAAgMBAQAAAAAAAAAAAAAAAAMBAgQFBv/EADMQAAICAQMDAgMHBAIDAAAAAAECAAMRBBIhBTFBEyJhgZEUMlFScaHwBhUjsTPxQsHh/8QAGQEBAAMBAQAAAAAAAAAAAAAAAAECAwQF/8QAHxEAAgICAwEBAQAAAAAAAAAAAAECEQMSITFRQXGR/9oADAMBAAIRAxEAPwBsmEmaFQhCEAIYkwgECTCEAgwzCEAgwxJhAIHEsGkSMQwW3CG6QBIPEgBuhuEgypMULGQhCSAkwAhiRYCEnEnbFiisJYjEqYsBIlXtSrbvONzbRnyYwn4RYorCEIASM4kyO8AN0qTLYEjAggqTIlsDMnAixRaAmE2O3djIDuOzEfOWojY6BJhkzD69n5oG1/zn6xqNjdnPmTkic/1W/OfrINpXLFyAO5zFDY6GfxMy6nWpWAKsO3n4CYdTrW9Bjp3W1+AFDZ4zz+05j00Vtsst2kHkMQP5/wBTLJxwjXHV3JHouk20a/rFS6/7KKFVseo/GcfH5fWZf7zV9qurKBUUtsO7OcZwP9RHRf6ir6ILhpK1sawKrM65Htz2wfjHajrH99pK3UJaaySoClShOeeD8D3zMLmnz0dGsJcqvyxi9QBQWOE2tnaitlj8+w+f0ja9ZVdqjTUcrsDA+c+R8pB1dOlqrps0OltKqF9XH3yAMnkZ/hlh1Kq8Olei01XdwyKMqACTz+gP6yIZZbUzTJgi4XFGgSTMq6usjJP05lxqKz5P0nXR54+Vi/Wr/OIerX+dfrJoWM4hkRPr1/nEn1EP/kv1kUTZj3Q3SsJoZkkwi7rkpUNawAM5up6k9h2aYYHljKymokqLZvfV01uVZvcB2AmW3UNcLQ9yVoOPT4JM5h2q2CRk/vKsUVtu0YPPE53kkzRRSN+maqm8WCxVAByT2mTqTJqNVZbUdytjB248fhKNYnccECKa3j2gc9sSqk7slv4LfeoB2kzuf0w401eosvyittwSOD3nJrINirf9zzxmdHXW0X6G1NKRuLDhu4GRLSnapkw4dnq+n6jUJ0zV9RSnTNR6VhXeSXXbxkcEEx9PQ+rdQpp6h62iRrdPW3JwQp+AXA5J+s8l0nq2n0OgTTW1liCTkEeTOnpeuYrZdBfZpDfhbHQgOgBByvf4j5zClZ0LIdy3+lOrneH1Gi9i7yMkbQc8/d+B+kxab+n+oah7atM+mY0Wmly1p5cZ4HHwP0nK13W/tl9+r1Opy7uAoB7LtA+HkHx85ztb1FK6dunsyzqezYOZdXEiWRNcpfw0XdRpqvek5ZlYqSvbImlLFdQyMGU9iJ5GoNaw4bdnPI7/AKTp6LVtpMqy5rJ9x8/rNoZfTkcfDu5kZmerVV2n2OCPiY7ePxE3TT6KnITqlw3sxySfau3gc/WMPU3ZP8ahT9ZyRbjjblsZIMumXQttwfhOJZJL6dko4muDRqdTY/3yzEeDEqb3YKinP5QO8z1vYbHLHJHcZxkDidTT6+rewvqZK9hKmtgDv8AjHbOYczKMU3y6FU6K660BhtAPuOczdqenVuiCnCMuRz3b9TM1XVF2hQiKxxkZY/vtiX6pc1do2UqzHaMWEkjxgbf9zNubdnQlgUa7F21NXZtsrbOflK3L7fbwF57TKb3sXAAJAxk9x5jNZqtRdXWh/wCGsEDaNqjJzj98S+z+nK0vhJ9RUBKMeOSOY2ipkAGrBrDqzJngnHb6nEy6PXaigFQ7ovHKscGRrtSb3Vr33k+BmTs2gXFw4KrwRxHIiNXhbAr9+fE55J9IOtRb8dvOf5xGaax2XcwIB8mU5RNjbH9PfzkBgMnjIibnNgVlztBGD/8AJ0Ev+z0Z+zmx9p/yHBUd+045sfZkIFr3bcZ5+kurYaSNtbFXXBHbOR4jGtNWPUTuOB3BHwPkRNaWMGdakIABJVgO/b/XaUa266s17QFGW5XyTzIpoG5L12khvkPEWL7L3Zy5/Ac4wPwmOrCWN7izDgqfE0LqxVxVQhHk57xbJilds7badCc4B3goq/E+TOhVo9PSuWHqe7Iz44A+kwPeVw2BuHPbxntNItLEL2DLunM7OqkF3TNM/vUdvHzlK+naRmIA3YPBJ7zU1h27m+PaK37mUkY2jx9JFsaozf2ak2NvtIBOBjjBkr0bT1ncXJUHcB8Y92wGPOTFaq4mhMjm3OMeAJO0n9I1j4Ibo2krtL+8gge3dxj+YjB0yn029RSKtvIBP7fTvG02k1KnOCmVJMa9z+lsQ7Tg8gfCQ7fbJUY+GerpFD2uSQqDaEUL28n6yydL0VqkuGGeQcYxIGttwRgcE+7POO0nTXZqVOSOxJi5ejWPhZdDoAllSKCrMGCjwcY/9f7kDp+lA+77S2cAY/neZjqDWrHH3VivtTreF5Jxu78SUpekNR8GX6ejcaGGAGX2DI75zgee8snRaFKqT7Qd2D4z/wBynqNcvrEDcG28y9jWMBmw5bviWt+jh9kW9GrNrHPsIxgfrMR0ezeCpdPL4+HaXbqF1bivOTnGSYu/WOrbctnOCfxMstirUSlXT19NizFDtyNy8MP1mZqFY5RzjA7iP+0NY4Wwk8k48RtVyJWqlM4Em2irSP/Z" id="174" name="Shape 174"/>
          <p:cNvSpPr txBox="1"/>
          <p:nvPr/>
        </p:nvSpPr>
        <p:spPr>
          <a:xfrm>
            <a:off x="63500" y="-335756"/>
            <a:ext cx="1285875" cy="642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zamok_mukach.jpg" id="175" name="Shape 17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71625" y="160734"/>
            <a:ext cx="5684837" cy="283964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Shape 176"/>
          <p:cNvSpPr txBox="1"/>
          <p:nvPr/>
        </p:nvSpPr>
        <p:spPr>
          <a:xfrm>
            <a:off x="179387" y="2950369"/>
            <a:ext cx="8748712" cy="21466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62230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b="0" i="0" lang="ru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З-під самісіньких Руських Воріт витікає шумна бистра Латориця. Напуваючись джерельцями живою кришталевою водицею, в'юнко поспішає до чарівної долини, оповитої срібним серпанком та залитої гарячим сонцем.</a:t>
            </a:r>
            <a:endParaRPr/>
          </a:p>
          <a:p>
            <a:pPr indent="62230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b="0" i="0" lang="ru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Назви гідроніму Латориця та мікротопоніму Мукачів занесені мігрантами  русинами-гетами із Галилеї у Македонію, де вони заснували місто Мукач.  Звідти вони привезли їх у Карпати, а з ним і перші водяні млини етрусків. З місцевого збіжжя на берегах Латориці виготовляли їстівний білий порошок Мукача  - муку.  Мельників тут довго називали мукачами, а їхнє поселення – Мукачів.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odern">
  <a:themeElements>
    <a:clrScheme name="Custom 348">
      <a:dk1>
        <a:srgbClr val="000000"/>
      </a:dk1>
      <a:lt1>
        <a:srgbClr val="FFFFFF"/>
      </a:lt1>
      <a:dk2>
        <a:srgbClr val="191919"/>
      </a:dk2>
      <a:lt2>
        <a:srgbClr val="CCCCCC"/>
      </a:lt2>
      <a:accent1>
        <a:srgbClr val="7E5554"/>
      </a:accent1>
      <a:accent2>
        <a:srgbClr val="910A10"/>
      </a:accent2>
      <a:accent3>
        <a:srgbClr val="84294D"/>
      </a:accent3>
      <a:accent4>
        <a:srgbClr val="DA823B"/>
      </a:accent4>
      <a:accent5>
        <a:srgbClr val="625D3C"/>
      </a:accent5>
      <a:accent6>
        <a:srgbClr val="00384A"/>
      </a:accent6>
      <a:hlink>
        <a:srgbClr val="227A78"/>
      </a:hlink>
      <a:folHlink>
        <a:srgbClr val="39474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