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талья" initials="Н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33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5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418D2-1403-496F-BE8A-997BFB8ECD23}" type="datetimeFigureOut">
              <a:rPr lang="ru-RU" smtClean="0"/>
              <a:pPr/>
              <a:t>01.10.2014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550C-4BAF-4B97-8782-8E5C707FFD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51520" y="260648"/>
            <a:ext cx="8640960" cy="640871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" name="Picture 2" descr="ldw_af_ (84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7283960" cy="6200249"/>
          </a:xfrm>
          <a:prstGeom prst="rect">
            <a:avLst/>
          </a:prstGeom>
          <a:noFill/>
        </p:spPr>
      </p:pic>
      <p:pic>
        <p:nvPicPr>
          <p:cNvPr id="17" name="Picture 12" descr="ОСЕННИЙ ДЕКОР (80)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131840" cy="3186648"/>
          </a:xfrm>
          <a:prstGeom prst="rect">
            <a:avLst/>
          </a:prstGeom>
          <a:noFill/>
        </p:spPr>
      </p:pic>
      <p:pic>
        <p:nvPicPr>
          <p:cNvPr id="19" name="Picture 12" descr="ОСЕННИЙ ДЕКОР (80)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984756" y="-27404"/>
            <a:ext cx="3131840" cy="3186648"/>
          </a:xfrm>
          <a:prstGeom prst="rect">
            <a:avLst/>
          </a:prstGeom>
          <a:noFill/>
        </p:spPr>
      </p:pic>
      <p:pic>
        <p:nvPicPr>
          <p:cNvPr id="20" name="Picture 12" descr="ОСЕННИЙ ДЕКОР (80)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012160" y="3671352"/>
            <a:ext cx="3131840" cy="3186648"/>
          </a:xfrm>
          <a:prstGeom prst="rect">
            <a:avLst/>
          </a:prstGeom>
          <a:noFill/>
        </p:spPr>
      </p:pic>
      <p:pic>
        <p:nvPicPr>
          <p:cNvPr id="13" name="Picture 12" descr="ОСЕННИЙ ДЕКОР (80)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7404" y="3698756"/>
            <a:ext cx="3131840" cy="318664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418D2-1403-496F-BE8A-997BFB8ECD23}" type="datetimeFigureOut">
              <a:rPr lang="ru-RU" smtClean="0"/>
              <a:pPr/>
              <a:t>01.10.2014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550C-4BAF-4B97-8782-8E5C707FFD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251520" y="260648"/>
            <a:ext cx="8640960" cy="640871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130" name="Picture 10" descr="ОСЕННИЙ ДЕКОР (91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5157192"/>
            <a:ext cx="4762500" cy="1905000"/>
          </a:xfrm>
          <a:prstGeom prst="rect">
            <a:avLst/>
          </a:prstGeom>
          <a:noFill/>
        </p:spPr>
      </p:pic>
      <p:pic>
        <p:nvPicPr>
          <p:cNvPr id="12" name="Picture 2" descr="ldw_af_ (84)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0704109">
            <a:off x="611560" y="332656"/>
            <a:ext cx="7283960" cy="620024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418D2-1403-496F-BE8A-997BFB8ECD23}" type="datetimeFigureOut">
              <a:rPr lang="ru-RU" smtClean="0"/>
              <a:pPr/>
              <a:t>01.10.2014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550C-4BAF-4B97-8782-8E5C707FFD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Скругленный прямоугольник 5"/>
          <p:cNvSpPr/>
          <p:nvPr userDrawn="1"/>
        </p:nvSpPr>
        <p:spPr>
          <a:xfrm>
            <a:off x="251520" y="260648"/>
            <a:ext cx="8640960" cy="640871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Picture 12" descr="ОСЕННИЙ ДЕКОР (80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31840" cy="3186648"/>
          </a:xfrm>
          <a:prstGeom prst="rect">
            <a:avLst/>
          </a:prstGeom>
          <a:noFill/>
        </p:spPr>
      </p:pic>
      <p:pic>
        <p:nvPicPr>
          <p:cNvPr id="8" name="Picture 8" descr="ОСЕННИЙ ДЕКОР (80)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9411" y="3467537"/>
            <a:ext cx="3361053" cy="3419872"/>
          </a:xfrm>
          <a:prstGeom prst="rect">
            <a:avLst/>
          </a:prstGeom>
          <a:noFill/>
        </p:spPr>
      </p:pic>
      <p:pic>
        <p:nvPicPr>
          <p:cNvPr id="9" name="Picture 2" descr="ldw_af_ (84)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04664"/>
            <a:ext cx="7283960" cy="620024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418D2-1403-496F-BE8A-997BFB8ECD23}" type="datetimeFigureOut">
              <a:rPr lang="ru-RU" smtClean="0"/>
              <a:pPr/>
              <a:t>01.10.2014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D550C-4BAF-4B97-8782-8E5C707FF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bg1"/>
          </a:solidFill>
        </p:spPr>
        <p:txBody>
          <a:bodyPr>
            <a:prstTxWarp prst="textChevron">
              <a:avLst/>
            </a:prstTxWarp>
          </a:bodyPr>
          <a:lstStyle/>
          <a:p>
            <a:r>
              <a:rPr lang="ru-RU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Афоризми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 – </a:t>
            </a:r>
            <a:r>
              <a:rPr lang="ru-RU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різновиди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фразеологізмів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512168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tx2"/>
                </a:solidFill>
                <a:latin typeface="Arial Black" pitchFamily="34" charset="0"/>
              </a:rPr>
              <a:t>Підготував</a:t>
            </a:r>
            <a:r>
              <a:rPr lang="ru-RU" sz="2800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  <a:latin typeface="Arial Black" pitchFamily="34" charset="0"/>
              </a:rPr>
              <a:t>учень</a:t>
            </a:r>
            <a:r>
              <a:rPr lang="ru-RU" sz="2800" dirty="0" smtClean="0">
                <a:solidFill>
                  <a:schemeClr val="tx2"/>
                </a:solidFill>
                <a:latin typeface="Arial Black" pitchFamily="34" charset="0"/>
              </a:rPr>
              <a:t> 6 </a:t>
            </a:r>
            <a:r>
              <a:rPr lang="ru-RU" sz="2800" dirty="0" err="1" smtClean="0">
                <a:solidFill>
                  <a:schemeClr val="tx2"/>
                </a:solidFill>
                <a:latin typeface="Arial Black" pitchFamily="34" charset="0"/>
              </a:rPr>
              <a:t>класу</a:t>
            </a:r>
            <a:r>
              <a:rPr lang="ru-RU" sz="2800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</a:p>
          <a:p>
            <a:r>
              <a:rPr lang="ru-RU" sz="2800" dirty="0" err="1" smtClean="0">
                <a:solidFill>
                  <a:schemeClr val="tx2"/>
                </a:solidFill>
                <a:latin typeface="Arial Black" pitchFamily="34" charset="0"/>
              </a:rPr>
              <a:t>Гешур</a:t>
            </a:r>
            <a:r>
              <a:rPr lang="ru-RU" sz="2800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  <a:latin typeface="Arial Black" pitchFamily="34" charset="0"/>
              </a:rPr>
              <a:t>Костянтин</a:t>
            </a:r>
            <a:endParaRPr lang="ru-RU" sz="2800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1556792"/>
            <a:ext cx="65527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Афоризм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-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влучний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вислів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,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що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містить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узагальнену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 думку про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явище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дійсності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, 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побудован</a:t>
            </a:r>
            <a:r>
              <a:rPr lang="uk-UA" sz="3600" b="1" dirty="0" err="1" smtClean="0">
                <a:solidFill>
                  <a:schemeClr val="tx2"/>
                </a:solidFill>
                <a:latin typeface="Arial Black" pitchFamily="34" charset="0"/>
              </a:rPr>
              <a:t>ий</a:t>
            </a:r>
            <a:r>
              <a:rPr lang="uk-UA" sz="3600" b="1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 у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лаконічній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формі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, яка легко 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запам</a:t>
            </a:r>
            <a:r>
              <a:rPr lang="en-US" sz="3600" b="1" dirty="0" smtClean="0">
                <a:solidFill>
                  <a:schemeClr val="tx2"/>
                </a:solidFill>
                <a:latin typeface="Arial Black" pitchFamily="34" charset="0"/>
              </a:rPr>
              <a:t>’</a:t>
            </a:r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ятовується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Літературний афоризм як самостійний жанр виник</a:t>
            </a: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народних     </a:t>
            </a:r>
            <a:r>
              <a:rPr lang="uk-UA" sz="4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прислів</a:t>
            </a: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їв, але різниться від них фіксованим авторством. Першим його зразком вважаються »Афоризми».</a:t>
            </a:r>
            <a:b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Відомий він і в </a:t>
            </a:r>
            <a:r>
              <a:rPr lang="uk-UA" sz="4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києворуську</a:t>
            </a:r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добу, але особливого поширення набув у роки Ренесансу,смислової витонченості в епоху класицизму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908720"/>
            <a:ext cx="7560840" cy="44552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uk-UA" sz="3600" dirty="0" smtClean="0">
                <a:solidFill>
                  <a:schemeClr val="accent1"/>
                </a:solidFill>
                <a:latin typeface="Arial Black" pitchFamily="34" charset="0"/>
              </a:rPr>
              <a:t>Приклади афоризмів</a:t>
            </a:r>
          </a:p>
          <a:p>
            <a:endParaRPr lang="uk-UA" sz="3600" dirty="0" smtClean="0">
              <a:solidFill>
                <a:schemeClr val="accent1"/>
              </a:solidFill>
              <a:latin typeface="Arial Black" pitchFamily="34" charset="0"/>
            </a:endParaRPr>
          </a:p>
          <a:p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Заговори, щоб я тебе побачив.</a:t>
            </a:r>
          </a:p>
          <a:p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Важко в навчанні, легко в бою.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184576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Чимало висловів українських письменників, де використані розмаїті стилістичні фігури, перетворилися на крилаті, вживаються як афоризми: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 к отчизні де </a:t>
            </a:r>
            <a:r>
              <a:rPr lang="uk-UA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героїть</a:t>
            </a:r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там сила вража  не устоїть (І.Котляревський).</a:t>
            </a:r>
            <a:b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Борітеся</a:t>
            </a:r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–поборете</a:t>
            </a:r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(Т.Шевченко)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80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538661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людині, затям,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Лежить 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невідгадана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сила (О.Ольжич).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Цей афоризм означає, що кожна людина неповторна і особлива, має талант, який може розкритися будь-якої миті.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24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101</Words>
  <Application>Microsoft Office PowerPoint</Application>
  <PresentationFormat>Экран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Афоризми – різновиди фразеологізмів</vt:lpstr>
      <vt:lpstr>Презентация PowerPoint</vt:lpstr>
      <vt:lpstr>Літературний афоризм як самостійний жанр виник з народних     прислів’їв, але різниться від них фіксованим авторством. Першим його зразком вважаються »Афоризми». Відомий він і в києворуську добу, але особливого поширення набув у роки Ренесансу,смислової витонченості в епоху класицизму.</vt:lpstr>
      <vt:lpstr>Презентация PowerPoint</vt:lpstr>
      <vt:lpstr>Чимало висловів українських письменників, де використані розмаїті стилістичні фігури, перетворилися на крилаті, вживаються як афоризми:  Любов к отчизні де героїть, там сила вража  не устоїть (І.Котляревський).  Борітеся –поборете (Т.Шевченко).</vt:lpstr>
      <vt:lpstr>В людині, затям,      Лежить невідгадана сила (О.Ольжич).    Цей афоризм означає, що кожна людина неповторна і особлива, має талант, який може розкритися будь-якої миті.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шаблона</dc:title>
  <dc:creator>Наталья</dc:creator>
  <cp:lastModifiedBy>Firsr</cp:lastModifiedBy>
  <cp:revision>15</cp:revision>
  <dcterms:created xsi:type="dcterms:W3CDTF">2014-07-23T15:10:30Z</dcterms:created>
  <dcterms:modified xsi:type="dcterms:W3CDTF">2014-10-01T18:58:17Z</dcterms:modified>
</cp:coreProperties>
</file>