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2" r:id="rId8"/>
    <p:sldId id="264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D24D-28BC-4F28-B6C6-E8C656DDE1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D4B18-3A55-4B4D-8499-BF45D04C5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409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D24D-28BC-4F28-B6C6-E8C656DDE1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D4B18-3A55-4B4D-8499-BF45D04C5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135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D24D-28BC-4F28-B6C6-E8C656DDE1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D4B18-3A55-4B4D-8499-BF45D04C5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568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D24D-28BC-4F28-B6C6-E8C656DDE1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D4B18-3A55-4B4D-8499-BF45D04C5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692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D24D-28BC-4F28-B6C6-E8C656DDE1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D4B18-3A55-4B4D-8499-BF45D04C5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876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D24D-28BC-4F28-B6C6-E8C656DDE1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D4B18-3A55-4B4D-8499-BF45D04C5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448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D24D-28BC-4F28-B6C6-E8C656DDE1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D4B18-3A55-4B4D-8499-BF45D04C5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20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D24D-28BC-4F28-B6C6-E8C656DDE1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D4B18-3A55-4B4D-8499-BF45D04C5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087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D24D-28BC-4F28-B6C6-E8C656DDE1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D4B18-3A55-4B4D-8499-BF45D04C5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421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D24D-28BC-4F28-B6C6-E8C656DDE1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D4B18-3A55-4B4D-8499-BF45D04C5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893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DD24D-28BC-4F28-B6C6-E8C656DDE1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D4B18-3A55-4B4D-8499-BF45D04C5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28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DD24D-28BC-4F28-B6C6-E8C656DDE193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D4B18-3A55-4B4D-8499-BF45D04C5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718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30662"/>
            <a:ext cx="7772400" cy="14700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uk-UA" sz="3200" dirty="0" smtClean="0"/>
              <a:t>До уроку :</a:t>
            </a:r>
            <a:r>
              <a:rPr lang="uk-UA" sz="3200" b="1" dirty="0" smtClean="0">
                <a:solidFill>
                  <a:srgbClr val="161616"/>
                </a:solidFill>
                <a:effectLst/>
                <a:latin typeface="Arial Narrow"/>
                <a:ea typeface="Calibri"/>
                <a:cs typeface="Times New Roman"/>
              </a:rPr>
              <a:t>«ОСНОВНІ ВИДИ СКЛАДНОПІДРЯДНИХ РЕЧЕНЬ.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r>
              <a:rPr lang="uk-UA" sz="3200" b="1" dirty="0" smtClean="0">
                <a:solidFill>
                  <a:srgbClr val="161616"/>
                </a:solidFill>
                <a:effectLst/>
                <a:latin typeface="Arial Narrow"/>
                <a:ea typeface="Calibri"/>
                <a:cs typeface="Times New Roman"/>
              </a:rPr>
              <a:t> РОЗРІЗНЕННЯ СПОЛУЧНИКІВ</a:t>
            </a:r>
            <a:br>
              <a:rPr lang="uk-UA" sz="3200" b="1" dirty="0" smtClean="0">
                <a:solidFill>
                  <a:srgbClr val="161616"/>
                </a:solidFill>
                <a:effectLst/>
                <a:latin typeface="Arial Narrow"/>
                <a:ea typeface="Calibri"/>
                <a:cs typeface="Times New Roman"/>
              </a:rPr>
            </a:br>
            <a:r>
              <a:rPr lang="uk-UA" sz="3200" b="1" dirty="0" smtClean="0">
                <a:solidFill>
                  <a:srgbClr val="161616"/>
                </a:solidFill>
                <a:effectLst/>
                <a:latin typeface="Arial Narrow"/>
                <a:ea typeface="Calibri"/>
                <a:cs typeface="Times New Roman"/>
              </a:rPr>
              <a:t> І СПОЛУЧНИХ СЛІВ»</a:t>
            </a:r>
            <a:br>
              <a:rPr lang="uk-UA" sz="3200" b="1" dirty="0" smtClean="0">
                <a:solidFill>
                  <a:srgbClr val="161616"/>
                </a:solidFill>
                <a:effectLst/>
                <a:latin typeface="Arial Narrow"/>
                <a:ea typeface="Calibri"/>
                <a:cs typeface="Times New Roman"/>
              </a:rPr>
            </a:br>
            <a:r>
              <a:rPr lang="uk-UA" sz="3200" b="1" dirty="0" smtClean="0">
                <a:solidFill>
                  <a:srgbClr val="161616"/>
                </a:solidFill>
                <a:latin typeface="Arial Narrow"/>
                <a:ea typeface="Calibri"/>
                <a:cs typeface="Times New Roman"/>
              </a:rPr>
              <a:t>9 клас 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509120"/>
            <a:ext cx="5040560" cy="1752600"/>
          </a:xfrm>
        </p:spPr>
        <p:txBody>
          <a:bodyPr>
            <a:noAutofit/>
          </a:bodyPr>
          <a:lstStyle/>
          <a:p>
            <a:r>
              <a:rPr lang="uk-UA" sz="2000" dirty="0" smtClean="0">
                <a:solidFill>
                  <a:schemeClr val="tx1"/>
                </a:solidFill>
              </a:rPr>
              <a:t>Учитель Орленко В.Л. 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Комунальний заклад освіти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 «Середня загальноосвітня школа №56»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 м. Дніпра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098" name="Picture 2" descr="G:\Documents and Settings\NadiyaPC\Рабочий стол\до методичної роботи картинки\запрошуємо до обговоренн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17032"/>
            <a:ext cx="2478867" cy="17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67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/>
          <a:lstStyle/>
          <a:p>
            <a:r>
              <a:rPr lang="uk-UA" dirty="0" smtClean="0"/>
              <a:t>Розподільний диктант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2383772"/>
              </p:ext>
            </p:extLst>
          </p:nvPr>
        </p:nvGraphicFramePr>
        <p:xfrm>
          <a:off x="457200" y="1600200"/>
          <a:ext cx="8229600" cy="460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FFFF00"/>
                          </a:solidFill>
                        </a:rPr>
                        <a:t>Пишемо разом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FFFF00"/>
                          </a:solidFill>
                        </a:rPr>
                        <a:t>Пишемо через дефіс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r>
                        <a:rPr lang="uk-UA" dirty="0" smtClean="0"/>
                        <a:t>ІЛЬСЬКОГОСПОДАРСЬКИЙ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r>
                        <a:rPr lang="uk-UA" sz="1800" b="0" dirty="0" smtClean="0">
                          <a:solidFill>
                            <a:schemeClr val="tx1"/>
                          </a:solidFill>
                        </a:rPr>
                        <a:t>АНО-ВРАНЦІ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r>
                        <a:rPr lang="uk-UA" dirty="0" smtClean="0"/>
                        <a:t>АРООКИЙ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r>
                        <a:rPr lang="uk-UA" sz="1800" b="0" dirty="0" smtClean="0">
                          <a:solidFill>
                            <a:schemeClr val="tx1"/>
                          </a:solidFill>
                        </a:rPr>
                        <a:t>ЕКС-ЧЕМПІОН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r>
                        <a:rPr lang="uk-UA" dirty="0" smtClean="0"/>
                        <a:t>ІСОСТЕП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Ч</a:t>
                      </a:r>
                      <a:r>
                        <a:rPr lang="uk-UA" sz="1800" b="0" dirty="0" smtClean="0">
                          <a:solidFill>
                            <a:schemeClr val="tx1"/>
                          </a:solidFill>
                        </a:rPr>
                        <a:t>ЕРВОНО-СИНІЙ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r>
                        <a:rPr lang="uk-UA" dirty="0" smtClean="0"/>
                        <a:t>ЕРОПОРТ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r>
                        <a:rPr lang="uk-UA" sz="1800" b="0" dirty="0" smtClean="0">
                          <a:solidFill>
                            <a:schemeClr val="tx1"/>
                          </a:solidFill>
                        </a:rPr>
                        <a:t>ЕЛЕКТРОННО-ЯДЕРНИЙ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Д</a:t>
                      </a:r>
                      <a:r>
                        <a:rPr lang="uk-UA" dirty="0" smtClean="0"/>
                        <a:t>АЛЕКОСХІДНИЙ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r>
                        <a:rPr lang="uk-UA" sz="1800" b="0" dirty="0" smtClean="0">
                          <a:solidFill>
                            <a:schemeClr val="tx1"/>
                          </a:solidFill>
                        </a:rPr>
                        <a:t>ЕЖДАНИЙ-НЕГАДАНИЙ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r>
                        <a:rPr lang="uk-UA" dirty="0" smtClean="0"/>
                        <a:t>ОВОБУДОВА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r>
                        <a:rPr lang="uk-UA" sz="1800" b="0" dirty="0" smtClean="0">
                          <a:solidFill>
                            <a:schemeClr val="tx1"/>
                          </a:solidFill>
                        </a:rPr>
                        <a:t>ІЖНО-БЛАКИТНИЙ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r>
                        <a:rPr lang="uk-UA" dirty="0" smtClean="0"/>
                        <a:t>ЛЕКТРОМЕРЕЖА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400" b="1" dirty="0" smtClean="0">
                          <a:solidFill>
                            <a:srgbClr val="FF0000"/>
                          </a:solidFill>
                        </a:rPr>
                        <a:t>Я</a:t>
                      </a:r>
                      <a:r>
                        <a:rPr lang="uk-UA" sz="1800" b="0" dirty="0" smtClean="0">
                          <a:solidFill>
                            <a:schemeClr val="tx1"/>
                          </a:solidFill>
                        </a:rPr>
                        <a:t>СКРАВО-ЖОВТИЙ 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C00000"/>
                          </a:solidFill>
                        </a:rPr>
                        <a:t>СКЛАДНЕ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C00000"/>
                          </a:solidFill>
                        </a:rPr>
                        <a:t>РЕЧЕННЯ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3" descr="C:\Documents and Settings\Nadiya\Рабочий стол\УКР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32" y="116632"/>
            <a:ext cx="2808312" cy="148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82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3720" y="322988"/>
            <a:ext cx="7211144" cy="1143000"/>
          </a:xfrm>
        </p:spPr>
        <p:txBody>
          <a:bodyPr/>
          <a:lstStyle/>
          <a:p>
            <a:r>
              <a:rPr lang="uk-UA" dirty="0" smtClean="0"/>
              <a:t>БЛІЦ-ОПИТУВАННЯ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dirty="0" smtClean="0"/>
              <a:t>1.Синтаксис</a:t>
            </a:r>
          </a:p>
          <a:p>
            <a:pPr marL="0" indent="0">
              <a:buNone/>
            </a:pPr>
            <a:r>
              <a:rPr lang="uk-UA" dirty="0" smtClean="0"/>
              <a:t>2.Словосполучення і речення</a:t>
            </a:r>
          </a:p>
          <a:p>
            <a:pPr marL="0" indent="0">
              <a:buNone/>
            </a:pPr>
            <a:r>
              <a:rPr lang="uk-UA" dirty="0" smtClean="0"/>
              <a:t>3.Прості і складні 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C00000"/>
                </a:solidFill>
              </a:rPr>
              <a:t>4. </a:t>
            </a:r>
            <a:r>
              <a:rPr lang="uk-UA" b="1" dirty="0" smtClean="0">
                <a:solidFill>
                  <a:srgbClr val="C00000"/>
                </a:solidFill>
              </a:rPr>
              <a:t>?</a:t>
            </a:r>
            <a:endParaRPr lang="uk-UA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uk-UA" dirty="0" smtClean="0"/>
              <a:t>5.Сполучникові, безсполучникові, з різними типами зв</a:t>
            </a:r>
            <a:r>
              <a:rPr lang="en-US" dirty="0" smtClean="0"/>
              <a:t>’</a:t>
            </a:r>
            <a:r>
              <a:rPr lang="uk-UA" dirty="0" smtClean="0"/>
              <a:t>язку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C00000"/>
                </a:solidFill>
              </a:rPr>
              <a:t>6.</a:t>
            </a:r>
            <a:r>
              <a:rPr lang="uk-UA" b="1" dirty="0" smtClean="0"/>
              <a:t> </a:t>
            </a:r>
            <a:r>
              <a:rPr lang="uk-UA" b="1" dirty="0" smtClean="0">
                <a:solidFill>
                  <a:srgbClr val="C00000"/>
                </a:solidFill>
              </a:rPr>
              <a:t>?</a:t>
            </a:r>
            <a:endParaRPr lang="uk-UA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uk-UA" dirty="0" smtClean="0"/>
              <a:t>7. Складносурядні і складнопідрядні 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C00000"/>
                </a:solidFill>
              </a:rPr>
              <a:t>8</a:t>
            </a:r>
            <a:r>
              <a:rPr lang="uk-UA" b="1" dirty="0" smtClean="0">
                <a:solidFill>
                  <a:srgbClr val="C00000"/>
                </a:solidFill>
              </a:rPr>
              <a:t>. ?</a:t>
            </a:r>
            <a:endParaRPr lang="uk-UA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uk-UA" dirty="0" smtClean="0"/>
              <a:t>9.Головної і підрядної</a:t>
            </a:r>
          </a:p>
          <a:p>
            <a:pPr marL="0" indent="0">
              <a:buNone/>
            </a:pPr>
            <a:r>
              <a:rPr lang="uk-UA" dirty="0" smtClean="0"/>
              <a:t>10.За сполучником чи сполучниковим словом</a:t>
            </a:r>
          </a:p>
          <a:p>
            <a:pPr marL="0" indent="0">
              <a:buNone/>
            </a:pPr>
            <a:r>
              <a:rPr lang="uk-UA" dirty="0" smtClean="0"/>
              <a:t>11.Перед головною, розривати головну частину і після головної </a:t>
            </a:r>
            <a:endParaRPr lang="ru-RU" dirty="0"/>
          </a:p>
        </p:txBody>
      </p:sp>
      <p:pic>
        <p:nvPicPr>
          <p:cNvPr id="5122" name="Picture 2" descr="G:\Documents and Settings\NadiyaPC\Рабочий стол\до методичної роботи картинки\знак питання +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509" y="9432"/>
            <a:ext cx="2913112" cy="291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Documents and Settings\Nadiya\Рабочий стол\УКР 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32"/>
            <a:ext cx="2555776" cy="1617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64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3" y="274638"/>
            <a:ext cx="6629188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ЛІНГВІСТИЧНЕ ДОСЛІДЖЕННЯ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uk-UA" altLang="uk-UA" sz="2800" dirty="0">
                <a:solidFill>
                  <a:srgbClr val="000000"/>
                </a:solidFill>
              </a:rPr>
              <a:t>1. Човен </a:t>
            </a:r>
            <a:r>
              <a:rPr lang="uk-UA" altLang="uk-UA" sz="2800" dirty="0" smtClean="0">
                <a:solidFill>
                  <a:srgbClr val="000000"/>
                </a:solidFill>
              </a:rPr>
              <a:t>висувається з-під </a:t>
            </a:r>
            <a:r>
              <a:rPr lang="uk-UA" altLang="uk-UA" sz="2800" dirty="0">
                <a:solidFill>
                  <a:srgbClr val="000000"/>
                </a:solidFill>
              </a:rPr>
              <a:t>в..рболозу чорним клинцем і на воду сповзає дядькова тінь. 2. Дівчата пряли починки  в..шивали і гаптували сорочки на придане. 3 Де громи гр...міли смертю огняною  зливи прошуміли сивою стіною (</a:t>
            </a:r>
            <a:r>
              <a:rPr lang="uk-UA" altLang="uk-UA" sz="2800" i="1" dirty="0">
                <a:solidFill>
                  <a:srgbClr val="000000"/>
                </a:solidFill>
              </a:rPr>
              <a:t>А. Малишко</a:t>
            </a:r>
            <a:r>
              <a:rPr lang="uk-UA" altLang="uk-UA" sz="2800" dirty="0">
                <a:solidFill>
                  <a:srgbClr val="000000"/>
                </a:solidFill>
              </a:rPr>
              <a:t>)</a:t>
            </a:r>
            <a:r>
              <a:rPr lang="uk-UA" altLang="uk-UA" sz="2800" i="1" dirty="0">
                <a:solidFill>
                  <a:srgbClr val="000000"/>
                </a:solidFill>
              </a:rPr>
              <a:t>. </a:t>
            </a:r>
            <a:r>
              <a:rPr lang="uk-UA" altLang="uk-UA" sz="2800" dirty="0">
                <a:solidFill>
                  <a:srgbClr val="000000"/>
                </a:solidFill>
              </a:rPr>
              <a:t>4</a:t>
            </a:r>
            <a:r>
              <a:rPr lang="uk-UA" altLang="uk-UA" sz="2800" dirty="0" smtClean="0">
                <a:solidFill>
                  <a:srgbClr val="000000"/>
                </a:solidFill>
              </a:rPr>
              <a:t>. </a:t>
            </a:r>
            <a:r>
              <a:rPr lang="uk-UA" altLang="uk-UA" sz="2800" dirty="0">
                <a:solidFill>
                  <a:srgbClr val="000000"/>
                </a:solidFill>
              </a:rPr>
              <a:t>Щасливий майстер  що з тяжкої </a:t>
            </a:r>
            <a:r>
              <a:rPr lang="uk-UA" altLang="uk-UA" sz="2800" b="1" dirty="0">
                <a:solidFill>
                  <a:srgbClr val="000000"/>
                </a:solidFill>
              </a:rPr>
              <a:t>брили </a:t>
            </a:r>
            <a:r>
              <a:rPr lang="uk-UA" altLang="uk-UA" sz="2800" dirty="0">
                <a:solidFill>
                  <a:srgbClr val="000000"/>
                </a:solidFill>
              </a:rPr>
              <a:t>пр..красну постать висікає вміло на радість людям</a:t>
            </a:r>
            <a:r>
              <a:rPr lang="uk-UA" altLang="uk-UA" sz="2800" dirty="0" smtClean="0">
                <a:solidFill>
                  <a:srgbClr val="000000"/>
                </a:solidFill>
              </a:rPr>
              <a:t>. 5</a:t>
            </a:r>
            <a:r>
              <a:rPr lang="uk-UA" altLang="uk-UA" sz="2800" dirty="0">
                <a:solidFill>
                  <a:srgbClr val="000000"/>
                </a:solidFill>
              </a:rPr>
              <a:t>. </a:t>
            </a:r>
            <a:r>
              <a:rPr lang="uk-UA" altLang="uk-UA" sz="2800" dirty="0" smtClean="0">
                <a:solidFill>
                  <a:srgbClr val="000000"/>
                </a:solidFill>
              </a:rPr>
              <a:t>Я </a:t>
            </a:r>
            <a:r>
              <a:rPr lang="uk-UA" altLang="uk-UA" sz="2800" dirty="0">
                <a:solidFill>
                  <a:srgbClr val="000000"/>
                </a:solidFill>
              </a:rPr>
              <a:t>люблю  як у в..чірній час сопілка заспіває п..р..ливно       </a:t>
            </a:r>
            <a:r>
              <a:rPr lang="uk-UA" altLang="uk-UA" sz="2800" b="1" dirty="0">
                <a:solidFill>
                  <a:srgbClr val="000000"/>
                </a:solidFill>
              </a:rPr>
              <a:t> </a:t>
            </a:r>
            <a:r>
              <a:rPr lang="uk-UA" altLang="uk-UA" sz="2800" dirty="0">
                <a:solidFill>
                  <a:srgbClr val="000000"/>
                </a:solidFill>
              </a:rPr>
              <a:t>(</a:t>
            </a:r>
            <a:r>
              <a:rPr lang="uk-UA" altLang="uk-UA" sz="2800" i="1" dirty="0">
                <a:solidFill>
                  <a:srgbClr val="000000"/>
                </a:solidFill>
              </a:rPr>
              <a:t>М.  Рильський</a:t>
            </a:r>
            <a:r>
              <a:rPr lang="uk-UA" altLang="uk-UA" sz="2800" dirty="0">
                <a:solidFill>
                  <a:srgbClr val="000000"/>
                </a:solidFill>
              </a:rPr>
              <a:t>)</a:t>
            </a:r>
            <a:r>
              <a:rPr lang="uk-UA" altLang="uk-UA" sz="2800" i="1" dirty="0">
                <a:solidFill>
                  <a:srgbClr val="000000"/>
                </a:solidFill>
              </a:rPr>
              <a:t>.</a:t>
            </a:r>
            <a:endParaRPr lang="uk-UA" altLang="uk-UA" sz="2800" dirty="0">
              <a:solidFill>
                <a:srgbClr val="000000"/>
              </a:solidFill>
            </a:endParaRPr>
          </a:p>
          <a:p>
            <a:endParaRPr lang="ru-RU" dirty="0"/>
          </a:p>
        </p:txBody>
      </p:sp>
      <p:pic>
        <p:nvPicPr>
          <p:cNvPr id="4" name="Picture 3" descr="D:\Украинский язык 9 класс\крутяк\Пояснення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797152"/>
            <a:ext cx="2020677" cy="166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Documents and Settings\Nadiya\Рабочий стол\УКР 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72" y="0"/>
            <a:ext cx="2808312" cy="160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26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9264201"/>
              </p:ext>
            </p:extLst>
          </p:nvPr>
        </p:nvGraphicFramePr>
        <p:xfrm>
          <a:off x="323528" y="332656"/>
          <a:ext cx="8352928" cy="6261278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  <a:gridCol w="1512168"/>
                <a:gridCol w="2621197"/>
                <a:gridCol w="1714464"/>
                <a:gridCol w="1713011"/>
              </a:tblGrid>
              <a:tr h="559754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Види підрядних речень </a:t>
                      </a:r>
                      <a:endParaRPr lang="uk-UA" sz="1400" b="1" dirty="0" smtClean="0">
                        <a:solidFill>
                          <a:srgbClr val="161616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 </a:t>
                      </a: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значенням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Засоби зв’язку: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сполучники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сполучні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вказівні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слова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927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означальні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що, щоб, неначе,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ніби, як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який, котрий, чий, де, куди, та ін.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той, такий, весь, всякий, все, кожний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59754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з’ясувальні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що, як, щоб, ніби,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мов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хто, який, чий,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котрий, де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64102">
                <a:tc rowSpan="8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                                                  </a:t>
                      </a: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Обставинні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наслідку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так що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54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допусту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хоч, хоча, дарма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що, незважаючи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те що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умови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коли, коли б, якби,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якщо, як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причини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бо, тому що, від того що, через те що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мети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щоб, для того щоб,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 тим щоб, аби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для того, з тим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ступеня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 способу дії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щоб, ще як, чим-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тим, мов, наче, ніби, ніж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скільки, </a:t>
                      </a:r>
                      <a:r>
                        <a:rPr lang="uk-UA" sz="1400" b="1" dirty="0" smtClean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наскільки, </a:t>
                      </a: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як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так, такий,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 того, настільки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часу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як, як тільки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коли, поки,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доки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доти, тоді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2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місця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де, куди, звідки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161616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там, скрізь, туди, звідки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920" marR="359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67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7092280" cy="939283"/>
          </a:xfrm>
        </p:spPr>
        <p:txBody>
          <a:bodyPr/>
          <a:lstStyle/>
          <a:p>
            <a:r>
              <a:rPr lang="uk-UA" dirty="0" smtClean="0"/>
              <a:t>Музей просто неба</a:t>
            </a:r>
            <a:endParaRPr lang="ru-RU" dirty="0"/>
          </a:p>
        </p:txBody>
      </p:sp>
      <p:pic>
        <p:nvPicPr>
          <p:cNvPr id="2050" name="Picture 2" descr="C:\Documents and Settings\Nadiya\Рабочий стол\вітря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69" y="1412776"/>
            <a:ext cx="435164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Nadiya\Рабочий стол\вулиц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52936"/>
            <a:ext cx="426720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4048" y="908720"/>
            <a:ext cx="3250704" cy="1728192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 smtClean="0"/>
              <a:t>музей </a:t>
            </a:r>
            <a:r>
              <a:rPr lang="ru-RU" dirty="0" err="1" smtClean="0"/>
              <a:t>народної</a:t>
            </a:r>
            <a:r>
              <a:rPr lang="ru-RU" dirty="0" smtClean="0"/>
              <a:t> </a:t>
            </a:r>
            <a:r>
              <a:rPr lang="ru-RU" dirty="0" err="1" smtClean="0"/>
              <a:t>архітектури</a:t>
            </a:r>
            <a:r>
              <a:rPr lang="ru-RU" dirty="0" smtClean="0"/>
              <a:t> та </a:t>
            </a:r>
            <a:r>
              <a:rPr lang="ru-RU" dirty="0" err="1" smtClean="0"/>
              <a:t>побуту</a:t>
            </a:r>
            <a:r>
              <a:rPr lang="ru-RU" dirty="0" smtClean="0"/>
              <a:t> </a:t>
            </a:r>
            <a:r>
              <a:rPr lang="ru-RU" dirty="0" err="1"/>
              <a:t>У</a:t>
            </a:r>
            <a:r>
              <a:rPr lang="ru-RU" dirty="0" err="1" smtClean="0"/>
              <a:t>країни</a:t>
            </a:r>
            <a:endParaRPr lang="ru-RU" dirty="0"/>
          </a:p>
        </p:txBody>
      </p:sp>
      <p:pic>
        <p:nvPicPr>
          <p:cNvPr id="6" name="Picture 3" descr="C:\Documents and Settings\Nadiya\Рабочий стол\УКР 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72" y="0"/>
            <a:ext cx="2808312" cy="160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38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uk-UA" dirty="0"/>
              <a:t>До речення  </a:t>
            </a:r>
            <a:r>
              <a:rPr lang="uk-UA" b="1" dirty="0"/>
              <a:t>Вийшло сонце…</a:t>
            </a:r>
            <a:r>
              <a:rPr lang="uk-UA" dirty="0"/>
              <a:t> додайте всі можливі варіанти і з’ясуйте вид.</a:t>
            </a:r>
          </a:p>
          <a:p>
            <a:pPr>
              <a:defRPr/>
            </a:pPr>
            <a:r>
              <a:rPr lang="uk-UA" dirty="0"/>
              <a:t>    А) усе навколо золотом засяяло.</a:t>
            </a:r>
          </a:p>
          <a:p>
            <a:pPr>
              <a:defRPr/>
            </a:pPr>
            <a:r>
              <a:rPr lang="uk-UA" dirty="0"/>
              <a:t>    Б) коли ми під’їжджали до моря.</a:t>
            </a:r>
          </a:p>
          <a:p>
            <a:pPr>
              <a:defRPr/>
            </a:pPr>
            <a:r>
              <a:rPr lang="uk-UA" dirty="0"/>
              <a:t>    В) якого ми так давно-давно чекали.</a:t>
            </a:r>
          </a:p>
          <a:p>
            <a:pPr>
              <a:defRPr/>
            </a:pPr>
            <a:r>
              <a:rPr lang="uk-UA" dirty="0"/>
              <a:t>    Г) і залило все своїм золотим промінням.</a:t>
            </a:r>
          </a:p>
          <a:p>
            <a:pPr>
              <a:defRPr/>
            </a:pPr>
            <a:r>
              <a:rPr lang="uk-UA" dirty="0"/>
              <a:t>    Д) що довго ховалося за сизими хмарами.</a:t>
            </a:r>
          </a:p>
          <a:p>
            <a:pPr>
              <a:defRPr/>
            </a:pP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ДОСЛІЖЕННЯ-КОНСТРУЮВАННЯ</a:t>
            </a:r>
            <a:endParaRPr lang="ru-RU" dirty="0"/>
          </a:p>
        </p:txBody>
      </p:sp>
      <p:pic>
        <p:nvPicPr>
          <p:cNvPr id="6" name="Picture 3" descr="j0101856"/>
          <p:cNvPicPr preferRelativeResize="0">
            <a:picLocks noChangeArrowheads="1" noChangeShapeType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33" y="188640"/>
            <a:ext cx="2071687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31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Nadiya\Рабочий стол\МОВА УК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32" y="620688"/>
            <a:ext cx="8219448" cy="561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06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«Зима в Карпатах» С.Шишко </a:t>
            </a:r>
            <a:endParaRPr lang="ru-RU" dirty="0"/>
          </a:p>
        </p:txBody>
      </p:sp>
      <p:pic>
        <p:nvPicPr>
          <p:cNvPr id="3075" name="Picture 3" descr="C:\Documents and Settings\Nadiya\Рабочий стол\шишко зим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352928" cy="545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7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448</Words>
  <Application>Microsoft Office PowerPoint</Application>
  <PresentationFormat>Экран (4:3)</PresentationFormat>
  <Paragraphs>108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До уроку :«ОСНОВНІ ВИДИ СКЛАДНОПІДРЯДНИХ РЕЧЕНЬ.  РОЗРІЗНЕННЯ СПОЛУЧНИКІВ  І СПОЛУЧНИХ СЛІВ» 9 клас  </vt:lpstr>
      <vt:lpstr>Розподільний диктант</vt:lpstr>
      <vt:lpstr>БЛІЦ-ОПИТУВАННЯ</vt:lpstr>
      <vt:lpstr>ЛІНГВІСТИЧНЕ ДОСЛІДЖЕННЯ </vt:lpstr>
      <vt:lpstr>Презентация PowerPoint</vt:lpstr>
      <vt:lpstr>Музей просто неба</vt:lpstr>
      <vt:lpstr>ДОСЛІЖЕННЯ-КОНСТРУЮВАННЯ</vt:lpstr>
      <vt:lpstr>Презентация PowerPoint</vt:lpstr>
      <vt:lpstr>«Зима в Карпатах» С.Шишко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 уроку</dc:title>
  <dc:creator>Nadiya</dc:creator>
  <cp:lastModifiedBy>Nadiya</cp:lastModifiedBy>
  <cp:revision>14</cp:revision>
  <dcterms:created xsi:type="dcterms:W3CDTF">2019-01-17T06:32:16Z</dcterms:created>
  <dcterms:modified xsi:type="dcterms:W3CDTF">2019-01-23T13:22:42Z</dcterms:modified>
</cp:coreProperties>
</file>