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6" r:id="rId4"/>
    <p:sldId id="275" r:id="rId5"/>
    <p:sldId id="258" r:id="rId6"/>
    <p:sldId id="259" r:id="rId7"/>
    <p:sldId id="263" r:id="rId8"/>
    <p:sldId id="260" r:id="rId9"/>
    <p:sldId id="261" r:id="rId10"/>
    <p:sldId id="268" r:id="rId11"/>
    <p:sldId id="262" r:id="rId12"/>
    <p:sldId id="265" r:id="rId13"/>
    <p:sldId id="264" r:id="rId14"/>
    <p:sldId id="269" r:id="rId15"/>
    <p:sldId id="270" r:id="rId16"/>
    <p:sldId id="271" r:id="rId17"/>
    <p:sldId id="272" r:id="rId18"/>
    <p:sldId id="266" r:id="rId19"/>
    <p:sldId id="267" r:id="rId20"/>
    <p:sldId id="273" r:id="rId21"/>
    <p:sldId id="274" r:id="rId22"/>
    <p:sldId id="277" r:id="rId23"/>
    <p:sldId id="281" r:id="rId24"/>
    <p:sldId id="282" r:id="rId25"/>
    <p:sldId id="278" r:id="rId26"/>
    <p:sldId id="279" r:id="rId2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9" d="100"/>
          <a:sy n="49" d="100"/>
        </p:scale>
        <p:origin x="-108" y="-2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3048000" y="3124200"/>
            <a:ext cx="82296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048000" y="5003322"/>
            <a:ext cx="82296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3828" y="1110597"/>
            <a:ext cx="2286000" cy="508000"/>
          </a:xfrm>
        </p:spPr>
        <p:txBody>
          <a:bodyPr/>
          <a:lstStyle/>
          <a:p>
            <a:fld id="{3425B5E0-AE81-4E80-9E7C-328D568CBA35}" type="datetimeFigureOut">
              <a:rPr lang="ru-RU" smtClean="0"/>
              <a:t>11.02.2020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5959" y="4117661"/>
            <a:ext cx="3657600" cy="512064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1215180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746176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2218944" y="5788152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2540000" y="4495800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767392" y="4928702"/>
            <a:ext cx="812800" cy="517524"/>
          </a:xfrm>
        </p:spPr>
        <p:txBody>
          <a:bodyPr/>
          <a:lstStyle/>
          <a:p>
            <a:fld id="{2E809EA1-77A6-4810-8477-CE8C7881324D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99568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425B5E0-AE81-4E80-9E7C-328D568CBA35}" type="datetimeFigureOut">
              <a:rPr lang="ru-RU" smtClean="0"/>
              <a:t>11.02.2020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E809EA1-77A6-4810-8477-CE8C7881324D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0" y="2895600"/>
            <a:ext cx="82296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48000" y="5010150"/>
            <a:ext cx="82296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2008" y="1106932"/>
            <a:ext cx="2286000" cy="508000"/>
          </a:xfrm>
        </p:spPr>
        <p:txBody>
          <a:bodyPr/>
          <a:lstStyle/>
          <a:p>
            <a:fld id="{3425B5E0-AE81-4E80-9E7C-328D568CBA35}" type="datetimeFigureOut">
              <a:rPr lang="ru-RU" smtClean="0"/>
              <a:t>11.02.2020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6208" y="4114800"/>
            <a:ext cx="3657600" cy="512064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766272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2218944" y="5791200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2505387" y="4479888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12130592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787488" y="4928702"/>
            <a:ext cx="812800" cy="517524"/>
          </a:xfrm>
        </p:spPr>
        <p:txBody>
          <a:bodyPr/>
          <a:lstStyle/>
          <a:p>
            <a:fld id="{2E809EA1-77A6-4810-8477-CE8C7881324D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5B5E0-AE81-4E80-9E7C-328D568CBA35}" type="datetimeFigureOut">
              <a:rPr lang="ru-RU" smtClean="0"/>
              <a:t>11.02.2020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09EA1-77A6-4810-8477-CE8C7881324D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5693664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0584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5B5E0-AE81-4E80-9E7C-328D568CBA35}" type="datetimeFigureOut">
              <a:rPr lang="ru-RU" smtClean="0"/>
              <a:t>11.02.2020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09EA1-77A6-4810-8477-CE8C7881324D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6096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58293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6096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57912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425B5E0-AE81-4E80-9E7C-328D568CBA35}" type="datetimeFigureOut">
              <a:rPr lang="ru-RU" smtClean="0"/>
              <a:t>11.02.2020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E809EA1-77A6-4810-8477-CE8C7881324D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5B5E0-AE81-4E80-9E7C-328D568CBA35}" type="datetimeFigureOut">
              <a:rPr lang="ru-RU" smtClean="0"/>
              <a:t>11.02.2020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09EA1-77A6-4810-8477-CE8C7881324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5547360" y="3124200"/>
            <a:ext cx="6309360" cy="6096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083040" y="274320"/>
            <a:ext cx="2036064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406400" y="274320"/>
            <a:ext cx="75184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425B5E0-AE81-4E80-9E7C-328D568CBA35}" type="datetimeFigureOut">
              <a:rPr lang="ru-RU" smtClean="0"/>
              <a:t>11.02.2020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E809EA1-77A6-4810-8477-CE8C7881324D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5518404" y="3124200"/>
            <a:ext cx="6309360" cy="6096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82296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021064" y="264795"/>
            <a:ext cx="2032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425B5E0-AE81-4E80-9E7C-328D568CBA35}" type="datetimeFigureOut">
              <a:rPr lang="ru-RU" smtClean="0"/>
              <a:t>11.02.2020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E809EA1-77A6-4810-8477-CE8C7881324D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5B5E0-AE81-4E80-9E7C-328D568CBA35}" type="datetimeFigureOut">
              <a:rPr lang="ru-RU" smtClean="0"/>
              <a:t>11.02.2020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09EA1-77A6-4810-8477-CE8C7881324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2352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5B5E0-AE81-4E80-9E7C-328D568CBA35}" type="datetimeFigureOut">
              <a:rPr lang="ru-RU" smtClean="0"/>
              <a:t>11.02.2020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09EA1-77A6-4810-8477-CE8C7881324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609600" y="274638"/>
            <a:ext cx="99568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99568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10454640" y="1017843"/>
            <a:ext cx="2011680" cy="512064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3425B5E0-AE81-4E80-9E7C-328D568CBA35}" type="datetimeFigureOut">
              <a:rPr lang="ru-RU" smtClean="0"/>
              <a:t>11.02.2020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9853648" y="3676280"/>
            <a:ext cx="3200400" cy="48768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016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0838688" y="5734050"/>
            <a:ext cx="8128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E809EA1-77A6-4810-8477-CE8C7881324D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964873" y="1177636"/>
            <a:ext cx="8312727" cy="1801092"/>
          </a:xfrm>
        </p:spPr>
        <p:txBody>
          <a:bodyPr>
            <a:normAutofit/>
          </a:bodyPr>
          <a:lstStyle/>
          <a:p>
            <a:pPr algn="ctr"/>
            <a:r>
              <a:rPr lang="ru-RU" smtClean="0"/>
              <a:t>Презентація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«Хмари </a:t>
            </a:r>
            <a:r>
              <a:rPr lang="ru-RU" dirty="0" err="1" smtClean="0"/>
              <a:t>слів</a:t>
            </a:r>
            <a:r>
              <a:rPr lang="ru-RU" dirty="0" smtClean="0"/>
              <a:t> на уроках </a:t>
            </a:r>
            <a:r>
              <a:rPr lang="ru-RU" dirty="0" err="1" smtClean="0"/>
              <a:t>української</a:t>
            </a:r>
            <a:r>
              <a:rPr lang="ru-RU" dirty="0" smtClean="0"/>
              <a:t> </a:t>
            </a:r>
            <a:r>
              <a:rPr lang="ru-RU" dirty="0" err="1" smtClean="0"/>
              <a:t>мови</a:t>
            </a:r>
            <a:r>
              <a:rPr lang="ru-RU" dirty="0" smtClean="0"/>
              <a:t> за </a:t>
            </a:r>
            <a:r>
              <a:rPr lang="ru-RU" dirty="0" err="1" smtClean="0"/>
              <a:t>новим</a:t>
            </a:r>
            <a:r>
              <a:rPr lang="ru-RU" dirty="0" smtClean="0"/>
              <a:t> </a:t>
            </a:r>
            <a:r>
              <a:rPr lang="ru-RU" dirty="0" err="1" smtClean="0"/>
              <a:t>правописом</a:t>
            </a:r>
            <a:r>
              <a:rPr lang="ru-RU" dirty="0" smtClean="0"/>
              <a:t> 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245926" y="3602038"/>
            <a:ext cx="3422073" cy="2036762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ru-RU" dirty="0" err="1" smtClean="0"/>
              <a:t>Вчитель</a:t>
            </a:r>
            <a:r>
              <a:rPr lang="ru-RU" dirty="0" smtClean="0"/>
              <a:t> </a:t>
            </a:r>
            <a:r>
              <a:rPr lang="ru-RU" dirty="0" err="1" smtClean="0"/>
              <a:t>української</a:t>
            </a:r>
            <a:r>
              <a:rPr lang="ru-RU" dirty="0" smtClean="0"/>
              <a:t> </a:t>
            </a:r>
            <a:r>
              <a:rPr lang="ru-RU" dirty="0" err="1" smtClean="0"/>
              <a:t>мови</a:t>
            </a:r>
            <a:r>
              <a:rPr lang="ru-RU" dirty="0"/>
              <a:t> </a:t>
            </a:r>
            <a:r>
              <a:rPr lang="ru-RU" dirty="0" smtClean="0"/>
              <a:t>та </a:t>
            </a:r>
            <a:r>
              <a:rPr lang="ru-RU" dirty="0" err="1" smtClean="0"/>
              <a:t>літератури</a:t>
            </a:r>
            <a:r>
              <a:rPr lang="ru-RU" dirty="0" smtClean="0"/>
              <a:t> </a:t>
            </a:r>
          </a:p>
          <a:p>
            <a:pPr>
              <a:lnSpc>
                <a:spcPct val="100000"/>
              </a:lnSpc>
            </a:pPr>
            <a:r>
              <a:rPr lang="ru-RU" dirty="0" err="1" smtClean="0"/>
              <a:t>Надеждівського</a:t>
            </a:r>
            <a:r>
              <a:rPr lang="ru-RU" dirty="0" smtClean="0"/>
              <a:t> ЗПЗСО</a:t>
            </a:r>
          </a:p>
          <a:p>
            <a:pPr>
              <a:lnSpc>
                <a:spcPct val="100000"/>
              </a:lnSpc>
            </a:pPr>
            <a:r>
              <a:rPr lang="ru-RU" dirty="0" err="1" smtClean="0"/>
              <a:t>Марочканич</a:t>
            </a:r>
            <a:r>
              <a:rPr lang="ru-RU" dirty="0" smtClean="0"/>
              <a:t> Ганна </a:t>
            </a:r>
            <a:r>
              <a:rPr lang="ru-RU" dirty="0" err="1" smtClean="0"/>
              <a:t>Олексіївна</a:t>
            </a:r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4997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4800" b="1" dirty="0" smtClean="0">
                <a:solidFill>
                  <a:srgbClr val="FF0000"/>
                </a:solidFill>
              </a:rPr>
              <a:t>Новий правопис</a:t>
            </a:r>
            <a:r>
              <a:rPr lang="uk-UA" sz="4800" dirty="0" smtClean="0">
                <a:solidFill>
                  <a:srgbClr val="FF0000"/>
                </a:solidFill>
              </a:rPr>
              <a:t>.   </a:t>
            </a:r>
            <a:r>
              <a:rPr lang="uk-UA" sz="4800" b="1" dirty="0" err="1" smtClean="0">
                <a:solidFill>
                  <a:srgbClr val="FF0000"/>
                </a:solidFill>
              </a:rPr>
              <a:t>Запам</a:t>
            </a:r>
            <a:r>
              <a:rPr lang="en-US" sz="4800" b="1" dirty="0" smtClean="0">
                <a:solidFill>
                  <a:srgbClr val="FF0000"/>
                </a:solidFill>
              </a:rPr>
              <a:t>’</a:t>
            </a:r>
            <a:r>
              <a:rPr lang="uk-UA" sz="4800" b="1" dirty="0" err="1" smtClean="0">
                <a:solidFill>
                  <a:srgbClr val="FF0000"/>
                </a:solidFill>
              </a:rPr>
              <a:t>ятай</a:t>
            </a:r>
            <a:r>
              <a:rPr lang="uk-UA" sz="4800" b="1" dirty="0" smtClean="0">
                <a:solidFill>
                  <a:srgbClr val="FF0000"/>
                </a:solidFill>
              </a:rPr>
              <a:t>! </a:t>
            </a:r>
            <a:br>
              <a:rPr lang="uk-UA" sz="4800" b="1" dirty="0" smtClean="0">
                <a:solidFill>
                  <a:srgbClr val="FF0000"/>
                </a:solidFill>
              </a:rPr>
            </a:br>
            <a:r>
              <a:rPr lang="uk-UA" sz="4800" b="1" dirty="0" smtClean="0">
                <a:solidFill>
                  <a:srgbClr val="FF0000"/>
                </a:solidFill>
              </a:rPr>
              <a:t> </a:t>
            </a:r>
            <a:r>
              <a:rPr lang="uk-UA" sz="4800" b="1" dirty="0"/>
              <a:t>(</a:t>
            </a:r>
            <a:r>
              <a:rPr lang="uk-UA" sz="4800" dirty="0" smtClean="0"/>
              <a:t>без подвоєння приголосних)</a:t>
            </a:r>
            <a:endParaRPr lang="ru-RU" sz="48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291" y="1690688"/>
            <a:ext cx="7121236" cy="4848186"/>
          </a:xfrm>
        </p:spPr>
      </p:pic>
    </p:spTree>
    <p:extLst>
      <p:ext uri="{BB962C8B-B14F-4D97-AF65-F5344CB8AC3E}">
        <p14:creationId xmlns:p14="http://schemas.microsoft.com/office/powerpoint/2010/main" val="1138793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>
                <a:solidFill>
                  <a:srgbClr val="FF0000"/>
                </a:solidFill>
              </a:rPr>
              <a:t>          Буква </a:t>
            </a:r>
            <a:r>
              <a:rPr lang="uk-UA" sz="7200" dirty="0" smtClean="0"/>
              <a:t> </a:t>
            </a:r>
            <a:r>
              <a:rPr lang="uk-UA" sz="7200" b="1" dirty="0" smtClean="0"/>
              <a:t>и </a:t>
            </a:r>
            <a:r>
              <a:rPr lang="uk-UA" b="1" dirty="0" smtClean="0">
                <a:solidFill>
                  <a:srgbClr val="FF0000"/>
                </a:solidFill>
              </a:rPr>
              <a:t>на початку слова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327" y="1496292"/>
            <a:ext cx="7481454" cy="5361708"/>
          </a:xfrm>
        </p:spPr>
      </p:pic>
    </p:spTree>
    <p:extLst>
      <p:ext uri="{BB962C8B-B14F-4D97-AF65-F5344CB8AC3E}">
        <p14:creationId xmlns:p14="http://schemas.microsoft.com/office/powerpoint/2010/main" val="1805635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8690" y="365126"/>
            <a:ext cx="9705109" cy="840220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 smtClean="0">
                <a:solidFill>
                  <a:srgbClr val="FF0000"/>
                </a:solidFill>
              </a:rPr>
              <a:t>Закінчення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smtClean="0"/>
              <a:t>ИЙ </a:t>
            </a:r>
            <a:r>
              <a:rPr lang="ru-RU" dirty="0" smtClean="0">
                <a:solidFill>
                  <a:srgbClr val="FF0000"/>
                </a:solidFill>
              </a:rPr>
              <a:t>в </a:t>
            </a:r>
            <a:r>
              <a:rPr lang="ru-RU" dirty="0" err="1" smtClean="0">
                <a:solidFill>
                  <a:srgbClr val="FF0000"/>
                </a:solidFill>
              </a:rPr>
              <a:t>російських</a:t>
            </a:r>
            <a:r>
              <a:rPr lang="ru-RU" dirty="0" smtClean="0">
                <a:solidFill>
                  <a:srgbClr val="FF0000"/>
                </a:solidFill>
              </a:rPr>
              <a:t>  </a:t>
            </a:r>
            <a:r>
              <a:rPr lang="ru-RU" dirty="0" err="1" smtClean="0">
                <a:solidFill>
                  <a:srgbClr val="FF0000"/>
                </a:solidFill>
              </a:rPr>
              <a:t>прізвищах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2036" y="1062890"/>
            <a:ext cx="8742219" cy="5492979"/>
          </a:xfrm>
        </p:spPr>
      </p:pic>
    </p:spTree>
    <p:extLst>
      <p:ext uri="{BB962C8B-B14F-4D97-AF65-F5344CB8AC3E}">
        <p14:creationId xmlns:p14="http://schemas.microsoft.com/office/powerpoint/2010/main" val="2886842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>
                <a:solidFill>
                  <a:srgbClr val="FF0000"/>
                </a:solidFill>
              </a:rPr>
              <a:t>Написання разом </a:t>
            </a:r>
            <a:r>
              <a:rPr lang="uk-UA" b="1" dirty="0" smtClean="0"/>
              <a:t>(</a:t>
            </a:r>
            <a:r>
              <a:rPr lang="uk-UA" b="1" dirty="0" err="1" smtClean="0"/>
              <a:t>архі-</a:t>
            </a:r>
            <a:r>
              <a:rPr lang="uk-UA" b="1" dirty="0" smtClean="0"/>
              <a:t>,</a:t>
            </a:r>
            <a:r>
              <a:rPr lang="uk-UA" b="1" dirty="0" err="1" smtClean="0"/>
              <a:t>мікро-</a:t>
            </a:r>
            <a:r>
              <a:rPr lang="uk-UA" b="1" dirty="0" smtClean="0"/>
              <a:t>,</a:t>
            </a:r>
            <a:r>
              <a:rPr lang="uk-UA" b="1" dirty="0" err="1" smtClean="0"/>
              <a:t>міні-</a:t>
            </a:r>
            <a:r>
              <a:rPr lang="uk-UA" b="1" dirty="0" smtClean="0"/>
              <a:t>,</a:t>
            </a:r>
            <a:r>
              <a:rPr lang="uk-UA" b="1" dirty="0" err="1" smtClean="0"/>
              <a:t>віце-</a:t>
            </a:r>
            <a:r>
              <a:rPr lang="uk-UA" b="1" dirty="0" smtClean="0"/>
              <a:t>,</a:t>
            </a:r>
            <a:r>
              <a:rPr lang="uk-UA" b="1" dirty="0" err="1" smtClean="0"/>
              <a:t>екс-</a:t>
            </a:r>
            <a:r>
              <a:rPr lang="uk-UA" b="1" dirty="0" smtClean="0"/>
              <a:t>)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046018" y="1690688"/>
            <a:ext cx="10515600" cy="4351338"/>
          </a:xfrm>
        </p:spPr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9456" y="1690688"/>
            <a:ext cx="5403272" cy="5167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9046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6600" b="1" dirty="0" smtClean="0"/>
              <a:t>           </a:t>
            </a:r>
            <a:r>
              <a:rPr lang="uk-UA" sz="6600" b="1" dirty="0" err="1" smtClean="0">
                <a:solidFill>
                  <a:srgbClr val="FF0000"/>
                </a:solidFill>
              </a:rPr>
              <a:t>Фемінітиви</a:t>
            </a:r>
            <a:endParaRPr lang="ru-RU" sz="6600" b="1" dirty="0">
              <a:solidFill>
                <a:srgbClr val="FF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444" y="1357744"/>
            <a:ext cx="9022077" cy="5500255"/>
          </a:xfrm>
        </p:spPr>
      </p:pic>
    </p:spTree>
    <p:extLst>
      <p:ext uri="{BB962C8B-B14F-4D97-AF65-F5344CB8AC3E}">
        <p14:creationId xmlns:p14="http://schemas.microsoft.com/office/powerpoint/2010/main" val="625399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/>
              <a:t> </a:t>
            </a:r>
            <a:r>
              <a:rPr lang="uk-UA" dirty="0" smtClean="0"/>
              <a:t>     </a:t>
            </a:r>
            <a:r>
              <a:rPr lang="uk-UA" sz="6000" b="1" dirty="0" smtClean="0">
                <a:solidFill>
                  <a:srgbClr val="FF0000"/>
                </a:solidFill>
              </a:rPr>
              <a:t>Написання слів з </a:t>
            </a:r>
            <a:r>
              <a:rPr lang="uk-UA" sz="8900" b="1" dirty="0" smtClean="0"/>
              <a:t>пів</a:t>
            </a:r>
            <a:r>
              <a:rPr lang="uk-UA" sz="6000" b="1" dirty="0" smtClean="0"/>
              <a:t> </a:t>
            </a:r>
            <a:r>
              <a:rPr lang="uk-UA" sz="6000" b="1" dirty="0" smtClean="0">
                <a:solidFill>
                  <a:srgbClr val="FF0000"/>
                </a:solidFill>
              </a:rPr>
              <a:t>окремо</a:t>
            </a:r>
            <a:endParaRPr lang="ru-RU" sz="6000" b="1" dirty="0">
              <a:solidFill>
                <a:srgbClr val="FF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4582" y="1302327"/>
            <a:ext cx="6885709" cy="5375564"/>
          </a:xfrm>
        </p:spPr>
      </p:pic>
    </p:spTree>
    <p:extLst>
      <p:ext uri="{BB962C8B-B14F-4D97-AF65-F5344CB8AC3E}">
        <p14:creationId xmlns:p14="http://schemas.microsoft.com/office/powerpoint/2010/main" val="1768105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5382491" cy="2322657"/>
          </a:xfrm>
        </p:spPr>
        <p:txBody>
          <a:bodyPr>
            <a:normAutofit fontScale="90000"/>
          </a:bodyPr>
          <a:lstStyle/>
          <a:p>
            <a:r>
              <a:rPr lang="uk-UA" sz="6000" b="1" dirty="0" smtClean="0"/>
              <a:t> </a:t>
            </a:r>
            <a:r>
              <a:rPr lang="uk-UA" sz="6000" b="1" dirty="0" smtClean="0">
                <a:solidFill>
                  <a:srgbClr val="FF0000"/>
                </a:solidFill>
              </a:rPr>
              <a:t>Написання</a:t>
            </a:r>
            <a:br>
              <a:rPr lang="uk-UA" sz="6000" b="1" dirty="0" smtClean="0">
                <a:solidFill>
                  <a:srgbClr val="FF0000"/>
                </a:solidFill>
              </a:rPr>
            </a:br>
            <a:r>
              <a:rPr lang="uk-UA" sz="6000" b="1" dirty="0" smtClean="0">
                <a:solidFill>
                  <a:srgbClr val="FF0000"/>
                </a:solidFill>
              </a:rPr>
              <a:t> слів з</a:t>
            </a:r>
            <a:br>
              <a:rPr lang="uk-UA" sz="6000" b="1" dirty="0" smtClean="0">
                <a:solidFill>
                  <a:srgbClr val="FF0000"/>
                </a:solidFill>
              </a:rPr>
            </a:br>
            <a:r>
              <a:rPr lang="uk-UA" sz="6000" b="1" dirty="0" smtClean="0">
                <a:solidFill>
                  <a:srgbClr val="FF0000"/>
                </a:solidFill>
              </a:rPr>
              <a:t> </a:t>
            </a:r>
            <a:r>
              <a:rPr lang="uk-UA" sz="7300" b="1" dirty="0" smtClean="0"/>
              <a:t>пів </a:t>
            </a:r>
            <a:r>
              <a:rPr lang="uk-UA" sz="6000" b="1" dirty="0" smtClean="0">
                <a:solidFill>
                  <a:srgbClr val="FF0000"/>
                </a:solidFill>
              </a:rPr>
              <a:t>разом </a:t>
            </a:r>
            <a:endParaRPr lang="ru-RU" sz="6000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914400" y="2770909"/>
            <a:ext cx="10439400" cy="3406054"/>
          </a:xfrm>
        </p:spPr>
        <p:txBody>
          <a:bodyPr/>
          <a:lstStyle/>
          <a:p>
            <a:pPr marL="0" indent="0">
              <a:buNone/>
            </a:pPr>
            <a:endParaRPr lang="uk-UA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7172" y="166254"/>
            <a:ext cx="6558464" cy="6442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275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79764" y="340086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uk-UA" sz="6000" b="1" dirty="0" smtClean="0">
                <a:solidFill>
                  <a:srgbClr val="FF0000"/>
                </a:solidFill>
              </a:rPr>
              <a:t>     Без варіантів.  Йотування</a:t>
            </a:r>
            <a:endParaRPr lang="ru-RU" sz="6000" b="1" dirty="0">
              <a:solidFill>
                <a:srgbClr val="FF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9475" y="1665649"/>
            <a:ext cx="9270113" cy="4921539"/>
          </a:xfrm>
        </p:spPr>
      </p:pic>
    </p:spTree>
    <p:extLst>
      <p:ext uri="{BB962C8B-B14F-4D97-AF65-F5344CB8AC3E}">
        <p14:creationId xmlns:p14="http://schemas.microsoft.com/office/powerpoint/2010/main" val="3552943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          Орфографічна варіантність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1310" y="1551709"/>
            <a:ext cx="7051964" cy="5472546"/>
          </a:xfrm>
        </p:spPr>
      </p:pic>
    </p:spTree>
    <p:extLst>
      <p:ext uri="{BB962C8B-B14F-4D97-AF65-F5344CB8AC3E}">
        <p14:creationId xmlns:p14="http://schemas.microsoft.com/office/powerpoint/2010/main" val="2040284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       </a:t>
            </a:r>
            <a:r>
              <a:rPr lang="uk-UA" sz="6000" b="1" dirty="0" smtClean="0"/>
              <a:t> </a:t>
            </a:r>
            <a:r>
              <a:rPr lang="uk-UA" sz="6000" b="1" dirty="0" smtClean="0">
                <a:solidFill>
                  <a:srgbClr val="FF0000"/>
                </a:solidFill>
              </a:rPr>
              <a:t>Дифтонги </a:t>
            </a:r>
            <a:r>
              <a:rPr lang="uk-UA" sz="7200" b="1" dirty="0" err="1" smtClean="0"/>
              <a:t>ау</a:t>
            </a:r>
            <a:r>
              <a:rPr lang="uk-UA" sz="7200" b="1" dirty="0" smtClean="0"/>
              <a:t>- </a:t>
            </a:r>
            <a:r>
              <a:rPr lang="uk-UA" sz="7200" b="1" dirty="0" err="1" smtClean="0"/>
              <a:t>ав</a:t>
            </a:r>
            <a:endParaRPr lang="ru-RU" sz="7200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679" y="1482436"/>
            <a:ext cx="9813946" cy="5375564"/>
          </a:xfrm>
        </p:spPr>
      </p:pic>
    </p:spTree>
    <p:extLst>
      <p:ext uri="{BB962C8B-B14F-4D97-AF65-F5344CB8AC3E}">
        <p14:creationId xmlns:p14="http://schemas.microsoft.com/office/powerpoint/2010/main" val="1392003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3509" y="268144"/>
            <a:ext cx="10515600" cy="1325563"/>
          </a:xfrm>
        </p:spPr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</a:rPr>
              <a:t>Варіантні форми родового відмінка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164" y="1496291"/>
            <a:ext cx="8839199" cy="5354845"/>
          </a:xfrm>
        </p:spPr>
      </p:pic>
    </p:spTree>
    <p:extLst>
      <p:ext uri="{BB962C8B-B14F-4D97-AF65-F5344CB8AC3E}">
        <p14:creationId xmlns:p14="http://schemas.microsoft.com/office/powerpoint/2010/main" val="2585595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3219" y="1600200"/>
            <a:ext cx="4489562" cy="4873625"/>
          </a:xfrm>
        </p:spPr>
      </p:pic>
    </p:spTree>
    <p:extLst>
      <p:ext uri="{BB962C8B-B14F-4D97-AF65-F5344CB8AC3E}">
        <p14:creationId xmlns:p14="http://schemas.microsoft.com/office/powerpoint/2010/main" val="3053658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51709" y="365125"/>
            <a:ext cx="9802091" cy="937202"/>
          </a:xfrm>
        </p:spPr>
        <p:txBody>
          <a:bodyPr/>
          <a:lstStyle/>
          <a:p>
            <a:r>
              <a:rPr lang="uk-UA" dirty="0" smtClean="0"/>
              <a:t>     Тренувальні вправи.     </a:t>
            </a:r>
            <a:r>
              <a:rPr lang="uk-UA" dirty="0" smtClean="0">
                <a:solidFill>
                  <a:srgbClr val="FF0000"/>
                </a:solidFill>
              </a:rPr>
              <a:t>Відгадай тему уроку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9855" y="1454727"/>
            <a:ext cx="7024254" cy="5264728"/>
          </a:xfrm>
        </p:spPr>
      </p:pic>
    </p:spTree>
    <p:extLst>
      <p:ext uri="{BB962C8B-B14F-4D97-AF65-F5344CB8AC3E}">
        <p14:creationId xmlns:p14="http://schemas.microsoft.com/office/powerpoint/2010/main" val="1234914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             </a:t>
            </a:r>
            <a:r>
              <a:rPr lang="uk-UA" b="1" dirty="0" smtClean="0">
                <a:solidFill>
                  <a:srgbClr val="FF0000"/>
                </a:solidFill>
              </a:rPr>
              <a:t>Що об</a:t>
            </a:r>
            <a:r>
              <a:rPr lang="en-US" b="1" dirty="0" smtClean="0">
                <a:solidFill>
                  <a:srgbClr val="FF0000"/>
                </a:solidFill>
              </a:rPr>
              <a:t>’</a:t>
            </a:r>
            <a:r>
              <a:rPr lang="uk-UA" b="1" dirty="0" err="1" smtClean="0">
                <a:solidFill>
                  <a:srgbClr val="FF0000"/>
                </a:solidFill>
              </a:rPr>
              <a:t>єднує</a:t>
            </a:r>
            <a:r>
              <a:rPr lang="uk-UA" b="1" dirty="0" smtClean="0">
                <a:solidFill>
                  <a:srgbClr val="FF0000"/>
                </a:solidFill>
              </a:rPr>
              <a:t> ці слова?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3383" y="1454727"/>
            <a:ext cx="7994072" cy="5129791"/>
          </a:xfrm>
        </p:spPr>
      </p:pic>
    </p:spTree>
    <p:extLst>
      <p:ext uri="{BB962C8B-B14F-4D97-AF65-F5344CB8AC3E}">
        <p14:creationId xmlns:p14="http://schemas.microsoft.com/office/powerpoint/2010/main" val="3486643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FF0000"/>
                </a:solidFill>
              </a:rPr>
              <a:t>До іншомовних слів доберіть синоніми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3273" y="1828801"/>
            <a:ext cx="8603671" cy="5043796"/>
          </a:xfrm>
        </p:spPr>
      </p:pic>
    </p:spTree>
    <p:extLst>
      <p:ext uri="{BB962C8B-B14F-4D97-AF65-F5344CB8AC3E}">
        <p14:creationId xmlns:p14="http://schemas.microsoft.com/office/powerpoint/2010/main" val="3606228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772" y="235527"/>
            <a:ext cx="10455409" cy="6206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1417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6400" y="-133639"/>
            <a:ext cx="10515600" cy="1325563"/>
          </a:xfrm>
        </p:spPr>
        <p:txBody>
          <a:bodyPr/>
          <a:lstStyle/>
          <a:p>
            <a:r>
              <a:rPr lang="uk-UA" dirty="0" smtClean="0"/>
              <a:t>          </a:t>
            </a:r>
            <a:r>
              <a:rPr lang="uk-UA" b="1" dirty="0" smtClean="0">
                <a:solidFill>
                  <a:srgbClr val="FF0000"/>
                </a:solidFill>
              </a:rPr>
              <a:t>Прочитайте вислів і поясніть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5164" y="1233488"/>
            <a:ext cx="7259782" cy="5319711"/>
          </a:xfrm>
        </p:spPr>
      </p:pic>
    </p:spTree>
    <p:extLst>
      <p:ext uri="{BB962C8B-B14F-4D97-AF65-F5344CB8AC3E}">
        <p14:creationId xmlns:p14="http://schemas.microsoft.com/office/powerpoint/2010/main" val="2757251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>
                <a:solidFill>
                  <a:srgbClr val="FF0000"/>
                </a:solidFill>
              </a:rPr>
              <a:t>За опорними словами скласти розповідь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7964" y="1509480"/>
            <a:ext cx="7786254" cy="5348520"/>
          </a:xfrm>
        </p:spPr>
      </p:pic>
    </p:spTree>
    <p:extLst>
      <p:ext uri="{BB962C8B-B14F-4D97-AF65-F5344CB8AC3E}">
        <p14:creationId xmlns:p14="http://schemas.microsoft.com/office/powerpoint/2010/main" val="3102160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93272" y="274638"/>
            <a:ext cx="8973127" cy="847580"/>
          </a:xfrm>
        </p:spPr>
        <p:txBody>
          <a:bodyPr/>
          <a:lstStyle/>
          <a:p>
            <a:r>
              <a:rPr lang="uk-UA" dirty="0" smtClean="0"/>
              <a:t>          </a:t>
            </a:r>
            <a:r>
              <a:rPr lang="uk-UA" b="1" dirty="0" smtClean="0">
                <a:solidFill>
                  <a:srgbClr val="FF0000"/>
                </a:solidFill>
              </a:rPr>
              <a:t>Поясніть написання слів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982" y="1233054"/>
            <a:ext cx="7592291" cy="5624945"/>
          </a:xfrm>
        </p:spPr>
      </p:pic>
    </p:spTree>
    <p:extLst>
      <p:ext uri="{BB962C8B-B14F-4D97-AF65-F5344CB8AC3E}">
        <p14:creationId xmlns:p14="http://schemas.microsoft.com/office/powerpoint/2010/main" val="1311178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1" y="365125"/>
            <a:ext cx="10162308" cy="6104947"/>
          </a:xfrm>
        </p:spPr>
      </p:pic>
    </p:spTree>
    <p:extLst>
      <p:ext uri="{BB962C8B-B14F-4D97-AF65-F5344CB8AC3E}">
        <p14:creationId xmlns:p14="http://schemas.microsoft.com/office/powerpoint/2010/main" val="2868858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56508" y="365125"/>
            <a:ext cx="9497291" cy="1061893"/>
          </a:xfrm>
        </p:spPr>
        <p:txBody>
          <a:bodyPr/>
          <a:lstStyle/>
          <a:p>
            <a:r>
              <a:rPr lang="uk-UA" dirty="0" smtClean="0"/>
              <a:t>           </a:t>
            </a:r>
            <a:r>
              <a:rPr lang="uk-UA" sz="4800" b="1" dirty="0" smtClean="0">
                <a:solidFill>
                  <a:srgbClr val="FF0000"/>
                </a:solidFill>
              </a:rPr>
              <a:t>Наголошуй правильно!</a:t>
            </a:r>
            <a:endParaRPr lang="ru-RU" sz="4800" b="1" dirty="0">
              <a:solidFill>
                <a:srgbClr val="FF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4187" y="1745674"/>
            <a:ext cx="8095558" cy="5112326"/>
          </a:xfrm>
        </p:spPr>
      </p:pic>
    </p:spTree>
    <p:extLst>
      <p:ext uri="{BB962C8B-B14F-4D97-AF65-F5344CB8AC3E}">
        <p14:creationId xmlns:p14="http://schemas.microsoft.com/office/powerpoint/2010/main" val="3960663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4836" y="61912"/>
            <a:ext cx="8340437" cy="6734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1297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0364" y="65328"/>
            <a:ext cx="7897089" cy="666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976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0338" y="3026982"/>
            <a:ext cx="114300" cy="62034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3782" y="246856"/>
            <a:ext cx="8506691" cy="6631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235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582" y="230306"/>
            <a:ext cx="8880763" cy="6627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848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179</TotalTime>
  <Words>107</Words>
  <Application>Microsoft Office PowerPoint</Application>
  <PresentationFormat>Произвольный</PresentationFormat>
  <Paragraphs>22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Эркер</vt:lpstr>
      <vt:lpstr>Презентація  «Хмари слів на уроках української мови за новим правописом »</vt:lpstr>
      <vt:lpstr>Новий правопис.   Запам’ятай!   (без подвоєння приголосних)</vt:lpstr>
      <vt:lpstr>          Буква  и на початку слова</vt:lpstr>
      <vt:lpstr> Закінчення ИЙ в російських  прізвищах</vt:lpstr>
      <vt:lpstr>Написання разом (архі-,мікро-,міні-,віце-,екс-)</vt:lpstr>
      <vt:lpstr>           Фемінітиви</vt:lpstr>
      <vt:lpstr>      Написання слів з пів окремо</vt:lpstr>
      <vt:lpstr> Написання  слів з  пів разом </vt:lpstr>
      <vt:lpstr>     Без варіантів.  Йотування</vt:lpstr>
      <vt:lpstr>          Орфографічна варіантність</vt:lpstr>
      <vt:lpstr>        Дифтонги ау- ав</vt:lpstr>
      <vt:lpstr>Варіантні форми родового відмінка</vt:lpstr>
      <vt:lpstr>Презентация PowerPoint</vt:lpstr>
      <vt:lpstr>     Тренувальні вправи.     Відгадай тему уроку</vt:lpstr>
      <vt:lpstr>             Що об’єднує ці слова?</vt:lpstr>
      <vt:lpstr>До іншомовних слів доберіть синоніми</vt:lpstr>
      <vt:lpstr>Презентация PowerPoint</vt:lpstr>
      <vt:lpstr>          Прочитайте вислів і поясніть</vt:lpstr>
      <vt:lpstr>За опорними словами скласти розповідь</vt:lpstr>
      <vt:lpstr>          Поясніть написання слів</vt:lpstr>
      <vt:lpstr>Презентация PowerPoint</vt:lpstr>
      <vt:lpstr>           Наголошуй правильно!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Ramzes</dc:creator>
  <cp:lastModifiedBy>User</cp:lastModifiedBy>
  <cp:revision>23</cp:revision>
  <dcterms:created xsi:type="dcterms:W3CDTF">2020-01-28T14:34:46Z</dcterms:created>
  <dcterms:modified xsi:type="dcterms:W3CDTF">2020-02-11T15:23:43Z</dcterms:modified>
</cp:coreProperties>
</file>