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7" r:id="rId5"/>
    <p:sldId id="266" r:id="rId6"/>
    <p:sldId id="268" r:id="rId7"/>
    <p:sldId id="265" r:id="rId8"/>
    <p:sldId id="264" r:id="rId9"/>
    <p:sldId id="270" r:id="rId10"/>
    <p:sldId id="262" r:id="rId11"/>
    <p:sldId id="269" r:id="rId12"/>
    <p:sldId id="260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94660"/>
  </p:normalViewPr>
  <p:slideViewPr>
    <p:cSldViewPr>
      <p:cViewPr varScale="1">
        <p:scale>
          <a:sx n="70" d="100"/>
          <a:sy n="70" d="100"/>
        </p:scale>
        <p:origin x="136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6EEE9-906F-4F98-BBD8-7CBD50C9CDCA}" type="datetimeFigureOut">
              <a:rPr lang="ru-RU" smtClean="0"/>
              <a:t>06.04.2020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BD2-6C47-4F59-8D88-099872106AC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6502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6EEE9-906F-4F98-BBD8-7CBD50C9CDCA}" type="datetimeFigureOut">
              <a:rPr lang="ru-RU" smtClean="0"/>
              <a:t>06.04.2020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BD2-6C47-4F59-8D88-099872106AC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0941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6EEE9-906F-4F98-BBD8-7CBD50C9CDCA}" type="datetimeFigureOut">
              <a:rPr lang="ru-RU" smtClean="0"/>
              <a:t>06.04.2020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BD2-6C47-4F59-8D88-099872106AC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427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323528" y="1484784"/>
            <a:ext cx="8712968" cy="4752528"/>
          </a:xfrm>
          <a:prstGeom prst="rect">
            <a:avLst/>
          </a:prstGeom>
          <a:solidFill>
            <a:schemeClr val="bg1">
              <a:lumMod val="95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6EEE9-906F-4F98-BBD8-7CBD50C9CDCA}" type="datetimeFigureOut">
              <a:rPr lang="ru-RU" smtClean="0"/>
              <a:t>06.04.2020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BD2-6C47-4F59-8D88-099872106AC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23528" y="44624"/>
            <a:ext cx="8712968" cy="1359768"/>
          </a:xfrm>
          <a:prstGeom prst="rect">
            <a:avLst/>
          </a:prstGeom>
          <a:solidFill>
            <a:schemeClr val="bg1">
              <a:lumMod val="95000"/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077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6EEE9-906F-4F98-BBD8-7CBD50C9CDCA}" type="datetimeFigureOut">
              <a:rPr lang="ru-RU" smtClean="0"/>
              <a:t>06.04.2020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BD2-6C47-4F59-8D88-099872106AC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159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6EEE9-906F-4F98-BBD8-7CBD50C9CDCA}" type="datetimeFigureOut">
              <a:rPr lang="ru-RU" smtClean="0"/>
              <a:t>06.04.2020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BD2-6C47-4F59-8D88-099872106AC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26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6EEE9-906F-4F98-BBD8-7CBD50C9CDCA}" type="datetimeFigureOut">
              <a:rPr lang="ru-RU" smtClean="0"/>
              <a:t>06.04.2020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BD2-6C47-4F59-8D88-099872106AC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8819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6EEE9-906F-4F98-BBD8-7CBD50C9CDCA}" type="datetimeFigureOut">
              <a:rPr lang="ru-RU" smtClean="0"/>
              <a:t>06.04.2020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BD2-6C47-4F59-8D88-099872106AC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468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6EEE9-906F-4F98-BBD8-7CBD50C9CDCA}" type="datetimeFigureOut">
              <a:rPr lang="ru-RU" smtClean="0"/>
              <a:t>06.04.2020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BD2-6C47-4F59-8D88-099872106AC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679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6EEE9-906F-4F98-BBD8-7CBD50C9CDCA}" type="datetimeFigureOut">
              <a:rPr lang="ru-RU" smtClean="0"/>
              <a:t>06.04.2020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BD2-6C47-4F59-8D88-099872106AC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7631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6EEE9-906F-4F98-BBD8-7CBD50C9CDCA}" type="datetimeFigureOut">
              <a:rPr lang="ru-RU" smtClean="0"/>
              <a:t>06.04.2020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20BD2-6C47-4F59-8D88-099872106AC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9558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6EEE9-906F-4F98-BBD8-7CBD50C9CDCA}" type="datetimeFigureOut">
              <a:rPr lang="ru-RU" smtClean="0"/>
              <a:t>06.04.2020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20BD2-6C47-4F59-8D88-099872106AC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5937417" y="6486775"/>
            <a:ext cx="32065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http://presentation-creation.ru/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38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KUO8Q05r0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УРОК УКРАЇНСЬКОЇ МОВИ</a:t>
            </a:r>
            <a:endParaRPr lang="ru-RU" i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9 клас</a:t>
            </a:r>
            <a:endParaRPr lang="ru-RU" sz="40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3817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Синтаксичний тренінг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000" i="1" dirty="0">
                <a:latin typeface="Arial Black" panose="020B0A04020102020204" pitchFamily="34" charset="0"/>
              </a:rPr>
              <a:t> </a:t>
            </a:r>
            <a:r>
              <a:rPr lang="uk-UA" sz="2000" i="1" dirty="0" smtClean="0">
                <a:latin typeface="Arial Black" panose="020B0A04020102020204" pitchFamily="34" charset="0"/>
              </a:rPr>
              <a:t>  </a:t>
            </a:r>
            <a:r>
              <a:rPr lang="ru-RU" sz="2200" i="1" dirty="0" smtClean="0">
                <a:latin typeface="Arial Black" panose="020B0A04020102020204" pitchFamily="34" charset="0"/>
              </a:rPr>
              <a:t>Хтось </a:t>
            </a:r>
            <a:r>
              <a:rPr lang="ru-RU" sz="2200" i="1" dirty="0">
                <a:latin typeface="Arial Black" panose="020B0A04020102020204" pitchFamily="34" charset="0"/>
              </a:rPr>
              <a:t>не уявляє свого життя без читання </a:t>
            </a:r>
            <a:r>
              <a:rPr lang="ru-RU" sz="2200" i="1" dirty="0" smtClean="0">
                <a:latin typeface="Arial Black" panose="020B0A04020102020204" pitchFamily="34" charset="0"/>
              </a:rPr>
              <a:t>книжок </a:t>
            </a:r>
            <a:r>
              <a:rPr lang="ru-RU" sz="2200" i="1" dirty="0">
                <a:latin typeface="Arial Black" panose="020B0A04020102020204" pitchFamily="34" charset="0"/>
              </a:rPr>
              <a:t>для </a:t>
            </a:r>
            <a:r>
              <a:rPr lang="ru-RU" sz="2200" i="1" dirty="0" smtClean="0">
                <a:latin typeface="Arial Black" panose="020B0A04020102020204" pitchFamily="34" charset="0"/>
              </a:rPr>
              <a:t>когось </a:t>
            </a:r>
            <a:r>
              <a:rPr lang="ru-RU" sz="2200" i="1" dirty="0">
                <a:latin typeface="Arial Black" panose="020B0A04020102020204" pitchFamily="34" charset="0"/>
              </a:rPr>
              <a:t>обов'язковою умовою є можливість здобувати нові </a:t>
            </a:r>
            <a:r>
              <a:rPr lang="ru-RU" sz="2200" i="1" dirty="0" smtClean="0">
                <a:latin typeface="Arial Black" panose="020B0A04020102020204" pitchFamily="34" charset="0"/>
              </a:rPr>
              <a:t>знання </a:t>
            </a:r>
            <a:r>
              <a:rPr lang="ru-RU" sz="2200" i="1" dirty="0">
                <a:latin typeface="Arial Black" panose="020B0A04020102020204" pitchFamily="34" charset="0"/>
              </a:rPr>
              <a:t>для когось </a:t>
            </a:r>
            <a:r>
              <a:rPr lang="ru-RU" sz="2200" i="1" dirty="0" smtClean="0">
                <a:latin typeface="Arial Black" panose="020B0A04020102020204" pitchFamily="34" charset="0"/>
              </a:rPr>
              <a:t> </a:t>
            </a:r>
            <a:r>
              <a:rPr lang="ru-RU" sz="2200" i="1" dirty="0">
                <a:latin typeface="Arial Black" panose="020B0A04020102020204" pitchFamily="34" charset="0"/>
              </a:rPr>
              <a:t>творчість. Ми не уявляємо себе щасливими без спілкування з </a:t>
            </a:r>
            <a:r>
              <a:rPr lang="ru-RU" sz="2200" i="1" dirty="0" smtClean="0">
                <a:latin typeface="Arial Black" panose="020B0A04020102020204" pitchFamily="34" charset="0"/>
              </a:rPr>
              <a:t>рідними друзями</a:t>
            </a:r>
            <a:r>
              <a:rPr lang="ru-RU" sz="2200" i="1" dirty="0">
                <a:latin typeface="Arial Black" panose="020B0A04020102020204" pitchFamily="34" charset="0"/>
              </a:rPr>
              <a:t> </a:t>
            </a:r>
            <a:r>
              <a:rPr lang="ru-RU" sz="2200" i="1" dirty="0" smtClean="0">
                <a:latin typeface="Arial Black" panose="020B0A04020102020204" pitchFamily="34" charset="0"/>
              </a:rPr>
              <a:t> </a:t>
            </a:r>
            <a:r>
              <a:rPr lang="ru-RU" sz="2200" i="1" dirty="0">
                <a:latin typeface="Arial Black" panose="020B0A04020102020204" pitchFamily="34" charset="0"/>
              </a:rPr>
              <a:t>без душевного </a:t>
            </a:r>
            <a:r>
              <a:rPr lang="ru-RU" sz="2200" i="1" dirty="0" smtClean="0">
                <a:latin typeface="Arial Black" panose="020B0A04020102020204" pitchFamily="34" charset="0"/>
              </a:rPr>
              <a:t>тепла </a:t>
            </a:r>
            <a:r>
              <a:rPr lang="ru-RU" sz="2200" i="1" dirty="0">
                <a:latin typeface="Arial Black" panose="020B0A04020102020204" pitchFamily="34" charset="0"/>
              </a:rPr>
              <a:t>яке дарує відчуття радості. Ці та багато інших потреб називають духовними потребами людини «Не хлібом єдиним житиме людина» - навчає </a:t>
            </a:r>
            <a:r>
              <a:rPr lang="ru-RU" sz="2200" i="1" dirty="0" smtClean="0">
                <a:latin typeface="Arial Black" panose="020B0A04020102020204" pitchFamily="34" charset="0"/>
              </a:rPr>
              <a:t>Біблія і </a:t>
            </a:r>
            <a:r>
              <a:rPr lang="ru-RU" sz="2200" i="1" dirty="0">
                <a:latin typeface="Arial Black" panose="020B0A04020102020204" pitchFamily="34" charset="0"/>
              </a:rPr>
              <a:t>ми повсякчас </a:t>
            </a:r>
            <a:r>
              <a:rPr lang="ru-RU" sz="2200" i="1" dirty="0" smtClean="0">
                <a:latin typeface="Arial Black" panose="020B0A04020102020204" pitchFamily="34" charset="0"/>
              </a:rPr>
              <a:t>переконуємося </a:t>
            </a:r>
            <a:r>
              <a:rPr lang="ru-RU" sz="2200" i="1" dirty="0">
                <a:latin typeface="Arial Black" panose="020B0A04020102020204" pitchFamily="34" charset="0"/>
              </a:rPr>
              <a:t>що духовна жага може бути </a:t>
            </a:r>
            <a:r>
              <a:rPr lang="ru-RU" sz="2200" i="1" dirty="0" smtClean="0">
                <a:latin typeface="Arial Black" panose="020B0A04020102020204" pitchFamily="34" charset="0"/>
              </a:rPr>
              <a:t>дошкульнішою </a:t>
            </a:r>
            <a:r>
              <a:rPr lang="ru-RU" sz="2200" i="1" dirty="0">
                <a:latin typeface="Arial Black" panose="020B0A04020102020204" pitchFamily="34" charset="0"/>
              </a:rPr>
              <a:t>ніж голод чи спрага. </a:t>
            </a:r>
            <a:endParaRPr lang="ru-RU" sz="2200" dirty="0"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uk-UA" sz="2200" i="1" dirty="0">
                <a:latin typeface="Arial Black" panose="020B0A04020102020204" pitchFamily="34" charset="0"/>
              </a:rPr>
              <a:t>   </a:t>
            </a:r>
            <a:r>
              <a:rPr lang="ru-RU" sz="2200" i="1" dirty="0">
                <a:latin typeface="Arial Black" panose="020B0A04020102020204" pitchFamily="34" charset="0"/>
              </a:rPr>
              <a:t>Внутрішній </a:t>
            </a:r>
            <a:r>
              <a:rPr lang="ru-RU" sz="2200" i="1" dirty="0" smtClean="0">
                <a:latin typeface="Arial Black" panose="020B0A04020102020204" pitchFamily="34" charset="0"/>
              </a:rPr>
              <a:t>світ це все що пов'язане з людською душею а саме почуття думки бажання прагнення </a:t>
            </a:r>
            <a:r>
              <a:rPr lang="ru-RU" sz="2200" i="1" dirty="0">
                <a:latin typeface="Arial Black" panose="020B0A04020102020204" pitchFamily="34" charset="0"/>
              </a:rPr>
              <a:t>інтереси досвід тощо. </a:t>
            </a:r>
            <a:endParaRPr lang="ru-RU" sz="2200" dirty="0"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uk-UA" sz="2200" dirty="0">
                <a:latin typeface="Arial Black" panose="020B0A04020102020204" pitchFamily="34" charset="0"/>
              </a:rPr>
              <a:t> </a:t>
            </a:r>
            <a:endParaRPr lang="ru-RU" sz="2200" dirty="0">
              <a:latin typeface="Arial Black" panose="020B0A040201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http://presentation-creation.ru/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2586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Перегляньте відео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RKUO8Q05r04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23528" y="1475656"/>
            <a:ext cx="8712968" cy="473601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7636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https://www.youtube.com/watch?v=RKUO8Q05r04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80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Домашнє завдання</a:t>
            </a: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hidden">
          <a:xfrm>
            <a:off x="0" y="1752600"/>
            <a:ext cx="4343400" cy="1524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50000">
                <a:schemeClr val="accent1">
                  <a:alpha val="5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" name="Freeform 3"/>
          <p:cNvSpPr>
            <a:spLocks/>
          </p:cNvSpPr>
          <p:nvPr/>
        </p:nvSpPr>
        <p:spPr bwMode="gray">
          <a:xfrm>
            <a:off x="1458913" y="2943433"/>
            <a:ext cx="7386638" cy="2287588"/>
          </a:xfrm>
          <a:custGeom>
            <a:avLst/>
            <a:gdLst/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0" t="0" r="r" b="b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ru-RU" dirty="0"/>
          </a:p>
        </p:txBody>
      </p:sp>
      <p:pic>
        <p:nvPicPr>
          <p:cNvPr id="5" name="Picture 4" descr="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8463" y="2773363"/>
            <a:ext cx="1131887" cy="989012"/>
          </a:xfrm>
          <a:prstGeom prst="rect">
            <a:avLst/>
          </a:prstGeom>
          <a:noFill/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295400" y="5437188"/>
            <a:ext cx="1670050" cy="290512"/>
            <a:chOff x="406" y="980"/>
            <a:chExt cx="2330" cy="294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68A1C"/>
                </a:gs>
                <a:gs pos="50000">
                  <a:srgbClr val="B68A1C">
                    <a:gamma/>
                    <a:tint val="72941"/>
                    <a:invGamma/>
                  </a:srgbClr>
                </a:gs>
                <a:gs pos="100000">
                  <a:srgbClr val="B68A1C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10" name="Text Box 18"/>
          <p:cNvSpPr txBox="1">
            <a:spLocks noChangeArrowheads="1"/>
          </p:cNvSpPr>
          <p:nvPr/>
        </p:nvSpPr>
        <p:spPr bwMode="white">
          <a:xfrm>
            <a:off x="1458913" y="5416550"/>
            <a:ext cx="13604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FFFFFF"/>
                </a:solidFill>
                <a:latin typeface="Calibri" pitchFamily="34" charset="0"/>
              </a:rPr>
              <a:t>УСНО</a:t>
            </a:r>
            <a:endParaRPr lang="en-US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black">
          <a:xfrm>
            <a:off x="533400" y="1828800"/>
            <a:ext cx="3859213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800" b="1" i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Виконуємо вчасно!</a:t>
            </a:r>
            <a:endParaRPr lang="en-US" sz="2800" b="1" i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gray">
          <a:xfrm>
            <a:off x="179512" y="5759450"/>
            <a:ext cx="2816101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sz="2000" b="1" dirty="0" smtClean="0"/>
              <a:t>стор</a:t>
            </a:r>
            <a:r>
              <a:rPr lang="uk-UA" sz="2000" b="1" dirty="0"/>
              <a:t>. 49 «Перевірте себе», дати відповіді на питання </a:t>
            </a:r>
            <a:r>
              <a:rPr lang="uk-UA" sz="2000" b="1" dirty="0" smtClean="0"/>
              <a:t>;</a:t>
            </a:r>
            <a:endParaRPr lang="ru-RU" sz="2000" b="1" dirty="0"/>
          </a:p>
          <a:p>
            <a:endParaRPr lang="en-US" sz="1600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black">
          <a:xfrm>
            <a:off x="3319463" y="5111750"/>
            <a:ext cx="1635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dirty="0">
                <a:latin typeface="Arial Black" panose="020B0A04020102020204" pitchFamily="34" charset="0"/>
              </a:rPr>
              <a:t>стор. 49  вправа 83 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black">
          <a:xfrm>
            <a:off x="5170488" y="4348163"/>
            <a:ext cx="163353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Виконуємо тести на освітньому порталі «На урок»</a:t>
            </a:r>
            <a:endParaRPr lang="en-US" dirty="0">
              <a:latin typeface="Arial Black" panose="020B0A04020102020204" pitchFamily="34" charset="0"/>
            </a:endParaRPr>
          </a:p>
        </p:txBody>
      </p: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3262313" y="4699000"/>
            <a:ext cx="1670050" cy="288925"/>
            <a:chOff x="406" y="980"/>
            <a:chExt cx="2330" cy="294"/>
          </a:xfrm>
        </p:grpSpPr>
        <p:sp>
          <p:nvSpPr>
            <p:cNvPr id="17" name="AutoShape 16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68A1C"/>
                </a:gs>
                <a:gs pos="50000">
                  <a:srgbClr val="B68A1C">
                    <a:gamma/>
                    <a:tint val="72941"/>
                    <a:invGamma/>
                  </a:srgbClr>
                </a:gs>
                <a:gs pos="100000">
                  <a:srgbClr val="B68A1C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8" name="AutoShape 17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9" name="AutoShape 18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20" name="Text Box 18"/>
          <p:cNvSpPr txBox="1">
            <a:spLocks noChangeArrowheads="1"/>
          </p:cNvSpPr>
          <p:nvPr/>
        </p:nvSpPr>
        <p:spPr bwMode="white">
          <a:xfrm>
            <a:off x="3435350" y="4668838"/>
            <a:ext cx="13636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 dirty="0" smtClean="0">
                <a:solidFill>
                  <a:srgbClr val="FFFFFF"/>
                </a:solidFill>
                <a:latin typeface="Calibri" pitchFamily="34" charset="0"/>
              </a:rPr>
              <a:t>Виконуємо</a:t>
            </a:r>
            <a:endParaRPr lang="en-US" b="1" dirty="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5137150" y="3948113"/>
            <a:ext cx="1670050" cy="290512"/>
            <a:chOff x="406" y="980"/>
            <a:chExt cx="2330" cy="294"/>
          </a:xfrm>
        </p:grpSpPr>
        <p:sp>
          <p:nvSpPr>
            <p:cNvPr id="22" name="AutoShape 21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68A1C"/>
                </a:gs>
                <a:gs pos="50000">
                  <a:srgbClr val="B68A1C">
                    <a:gamma/>
                    <a:tint val="72941"/>
                    <a:invGamma/>
                  </a:srgbClr>
                </a:gs>
                <a:gs pos="100000">
                  <a:srgbClr val="B68A1C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3" name="AutoShape 22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4" name="AutoShape 23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25" name="Text Box 18"/>
          <p:cNvSpPr txBox="1">
            <a:spLocks noChangeArrowheads="1"/>
          </p:cNvSpPr>
          <p:nvPr/>
        </p:nvSpPr>
        <p:spPr bwMode="white">
          <a:xfrm>
            <a:off x="5254625" y="3917950"/>
            <a:ext cx="141605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FFFFFF"/>
                </a:solidFill>
                <a:latin typeface="Calibri" pitchFamily="34" charset="0"/>
              </a:rPr>
              <a:t>Виконуємо</a:t>
            </a:r>
            <a:endParaRPr lang="en-US" b="1" dirty="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7092950" y="3217863"/>
            <a:ext cx="1670050" cy="290512"/>
            <a:chOff x="406" y="980"/>
            <a:chExt cx="2330" cy="294"/>
          </a:xfrm>
        </p:grpSpPr>
        <p:sp>
          <p:nvSpPr>
            <p:cNvPr id="27" name="AutoShape 26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68A1C"/>
                </a:gs>
                <a:gs pos="50000">
                  <a:srgbClr val="B68A1C">
                    <a:gamma/>
                    <a:tint val="72941"/>
                    <a:invGamma/>
                  </a:srgbClr>
                </a:gs>
                <a:gs pos="100000">
                  <a:srgbClr val="B68A1C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8" name="AutoShape 27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9" name="AutoShape 28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30" name="Text Box 18"/>
          <p:cNvSpPr txBox="1">
            <a:spLocks noChangeArrowheads="1"/>
          </p:cNvSpPr>
          <p:nvPr/>
        </p:nvSpPr>
        <p:spPr bwMode="white">
          <a:xfrm>
            <a:off x="7177088" y="3198813"/>
            <a:ext cx="167849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1400" b="1" dirty="0" smtClean="0">
                <a:solidFill>
                  <a:srgbClr val="FFFFFF"/>
                </a:solidFill>
                <a:latin typeface="Calibri" pitchFamily="34" charset="0"/>
              </a:rPr>
              <a:t>Збагачуємо знання</a:t>
            </a:r>
            <a:endParaRPr lang="en-US" sz="14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263" y="3611562"/>
            <a:ext cx="985436" cy="80064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627" y="4132910"/>
            <a:ext cx="1283717" cy="77023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778" y="1828800"/>
            <a:ext cx="1416500" cy="98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407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7702" y="-44549"/>
            <a:ext cx="4723563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ЖИТТЯ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2771800" y="1885474"/>
            <a:ext cx="2832100" cy="2376488"/>
            <a:chOff x="357" y="1193"/>
            <a:chExt cx="1784" cy="1497"/>
          </a:xfrm>
        </p:grpSpPr>
        <p:sp>
          <p:nvSpPr>
            <p:cNvPr id="5" name="Freeform 26"/>
            <p:cNvSpPr>
              <a:spLocks/>
            </p:cNvSpPr>
            <p:nvPr/>
          </p:nvSpPr>
          <p:spPr bwMode="gray">
            <a:xfrm flipH="1">
              <a:off x="1156" y="2240"/>
              <a:ext cx="841" cy="432"/>
            </a:xfrm>
            <a:custGeom>
              <a:avLst/>
              <a:gdLst/>
              <a:ahLst/>
              <a:cxnLst>
                <a:cxn ang="0">
                  <a:pos x="0" y="166"/>
                </a:cxn>
                <a:cxn ang="0">
                  <a:pos x="58" y="173"/>
                </a:cxn>
                <a:cxn ang="0">
                  <a:pos x="297" y="32"/>
                </a:cxn>
                <a:cxn ang="0">
                  <a:pos x="289" y="8"/>
                </a:cxn>
                <a:cxn ang="0">
                  <a:pos x="223" y="26"/>
                </a:cxn>
                <a:cxn ang="0">
                  <a:pos x="0" y="166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333333">
                    <a:gamma/>
                    <a:shade val="0"/>
                    <a:invGamma/>
                    <a:alpha val="0"/>
                  </a:srgbClr>
                </a:gs>
                <a:gs pos="100000">
                  <a:srgbClr val="33333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" name="Freeform 27"/>
            <p:cNvSpPr>
              <a:spLocks/>
            </p:cNvSpPr>
            <p:nvPr/>
          </p:nvSpPr>
          <p:spPr bwMode="gray">
            <a:xfrm>
              <a:off x="663" y="2133"/>
              <a:ext cx="882" cy="418"/>
            </a:xfrm>
            <a:custGeom>
              <a:avLst/>
              <a:gdLst/>
              <a:ahLst/>
              <a:cxnLst>
                <a:cxn ang="0">
                  <a:pos x="882" y="374"/>
                </a:cxn>
                <a:cxn ang="0">
                  <a:pos x="719" y="425"/>
                </a:cxn>
                <a:cxn ang="0">
                  <a:pos x="88" y="93"/>
                </a:cxn>
                <a:cxn ang="0">
                  <a:pos x="188" y="3"/>
                </a:cxn>
                <a:cxn ang="0">
                  <a:pos x="343" y="73"/>
                </a:cxn>
                <a:cxn ang="0">
                  <a:pos x="882" y="374"/>
                </a:cxn>
              </a:cxnLst>
              <a:rect l="0" t="0" r="r" b="b"/>
              <a:pathLst>
                <a:path w="882" h="425">
                  <a:moveTo>
                    <a:pt x="882" y="374"/>
                  </a:moveTo>
                  <a:lnTo>
                    <a:pt x="719" y="425"/>
                  </a:lnTo>
                  <a:lnTo>
                    <a:pt x="88" y="93"/>
                  </a:lnTo>
                  <a:cubicBezTo>
                    <a:pt x="0" y="23"/>
                    <a:pt x="145" y="5"/>
                    <a:pt x="188" y="3"/>
                  </a:cubicBezTo>
                  <a:cubicBezTo>
                    <a:pt x="218" y="0"/>
                    <a:pt x="221" y="8"/>
                    <a:pt x="343" y="73"/>
                  </a:cubicBezTo>
                  <a:lnTo>
                    <a:pt x="882" y="374"/>
                  </a:lnTo>
                  <a:close/>
                </a:path>
              </a:pathLst>
            </a:custGeom>
            <a:gradFill rotWithShape="1">
              <a:gsLst>
                <a:gs pos="0">
                  <a:srgbClr val="333333">
                    <a:gamma/>
                    <a:shade val="0"/>
                    <a:invGamma/>
                    <a:alpha val="0"/>
                  </a:srgbClr>
                </a:gs>
                <a:gs pos="100000">
                  <a:srgbClr val="33333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" name="Freeform 28"/>
            <p:cNvSpPr>
              <a:spLocks/>
            </p:cNvSpPr>
            <p:nvPr/>
          </p:nvSpPr>
          <p:spPr bwMode="gray">
            <a:xfrm>
              <a:off x="357" y="2336"/>
              <a:ext cx="748" cy="354"/>
            </a:xfrm>
            <a:custGeom>
              <a:avLst/>
              <a:gdLst/>
              <a:ahLst/>
              <a:cxnLst>
                <a:cxn ang="0">
                  <a:pos x="748" y="320"/>
                </a:cxn>
                <a:cxn ang="0">
                  <a:pos x="604" y="354"/>
                </a:cxn>
                <a:cxn ang="0">
                  <a:pos x="63" y="84"/>
                </a:cxn>
                <a:cxn ang="0">
                  <a:pos x="221" y="39"/>
                </a:cxn>
                <a:cxn ang="0">
                  <a:pos x="748" y="320"/>
                </a:cxn>
              </a:cxnLst>
              <a:rect l="0" t="0" r="r" b="b"/>
              <a:pathLst>
                <a:path w="748" h="354">
                  <a:moveTo>
                    <a:pt x="748" y="320"/>
                  </a:moveTo>
                  <a:lnTo>
                    <a:pt x="604" y="354"/>
                  </a:lnTo>
                  <a:lnTo>
                    <a:pt x="63" y="84"/>
                  </a:lnTo>
                  <a:cubicBezTo>
                    <a:pt x="0" y="31"/>
                    <a:pt x="107" y="0"/>
                    <a:pt x="221" y="39"/>
                  </a:cubicBezTo>
                  <a:lnTo>
                    <a:pt x="748" y="320"/>
                  </a:lnTo>
                  <a:close/>
                </a:path>
              </a:pathLst>
            </a:custGeom>
            <a:gradFill rotWithShape="1">
              <a:gsLst>
                <a:gs pos="0">
                  <a:srgbClr val="333333">
                    <a:gamma/>
                    <a:shade val="0"/>
                    <a:invGamma/>
                    <a:alpha val="0"/>
                  </a:srgbClr>
                </a:gs>
                <a:gs pos="100000">
                  <a:srgbClr val="33333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grpSp>
          <p:nvGrpSpPr>
            <p:cNvPr id="8" name="Group 29"/>
            <p:cNvGrpSpPr>
              <a:grpSpLocks/>
            </p:cNvGrpSpPr>
            <p:nvPr/>
          </p:nvGrpSpPr>
          <p:grpSpPr bwMode="auto">
            <a:xfrm>
              <a:off x="827" y="1193"/>
              <a:ext cx="1314" cy="1490"/>
              <a:chOff x="313" y="2400"/>
              <a:chExt cx="1349" cy="1534"/>
            </a:xfrm>
          </p:grpSpPr>
          <p:sp>
            <p:nvSpPr>
              <p:cNvPr id="9" name="Freeform 30"/>
              <p:cNvSpPr>
                <a:spLocks/>
              </p:cNvSpPr>
              <p:nvPr/>
            </p:nvSpPr>
            <p:spPr bwMode="gray">
              <a:xfrm flipH="1">
                <a:off x="1229" y="2814"/>
                <a:ext cx="433" cy="1097"/>
              </a:xfrm>
              <a:custGeom>
                <a:avLst/>
                <a:gdLst/>
                <a:ahLst/>
                <a:cxnLst>
                  <a:cxn ang="0">
                    <a:pos x="103" y="101"/>
                  </a:cxn>
                  <a:cxn ang="0">
                    <a:pos x="74" y="50"/>
                  </a:cxn>
                  <a:cxn ang="0">
                    <a:pos x="121" y="1"/>
                  </a:cxn>
                  <a:cxn ang="0">
                    <a:pos x="171" y="52"/>
                  </a:cxn>
                  <a:cxn ang="0">
                    <a:pos x="135" y="101"/>
                  </a:cxn>
                  <a:cxn ang="0">
                    <a:pos x="134" y="124"/>
                  </a:cxn>
                  <a:cxn ang="0">
                    <a:pos x="209" y="145"/>
                  </a:cxn>
                  <a:cxn ang="0">
                    <a:pos x="221" y="204"/>
                  </a:cxn>
                  <a:cxn ang="0">
                    <a:pos x="218" y="321"/>
                  </a:cxn>
                  <a:cxn ang="0">
                    <a:pos x="209" y="365"/>
                  </a:cxn>
                  <a:cxn ang="0">
                    <a:pos x="196" y="308"/>
                  </a:cxn>
                  <a:cxn ang="0">
                    <a:pos x="187" y="202"/>
                  </a:cxn>
                  <a:cxn ang="0">
                    <a:pos x="170" y="321"/>
                  </a:cxn>
                  <a:cxn ang="0">
                    <a:pos x="144" y="569"/>
                  </a:cxn>
                  <a:cxn ang="0">
                    <a:pos x="78" y="565"/>
                  </a:cxn>
                  <a:cxn ang="0">
                    <a:pos x="50" y="325"/>
                  </a:cxn>
                  <a:cxn ang="0">
                    <a:pos x="33" y="208"/>
                  </a:cxn>
                  <a:cxn ang="0">
                    <a:pos x="25" y="310"/>
                  </a:cxn>
                  <a:cxn ang="0">
                    <a:pos x="12" y="365"/>
                  </a:cxn>
                  <a:cxn ang="0">
                    <a:pos x="1" y="305"/>
                  </a:cxn>
                  <a:cxn ang="0">
                    <a:pos x="7" y="184"/>
                  </a:cxn>
                  <a:cxn ang="0">
                    <a:pos x="23" y="140"/>
                  </a:cxn>
                  <a:cxn ang="0">
                    <a:pos x="102" y="124"/>
                  </a:cxn>
                  <a:cxn ang="0">
                    <a:pos x="103" y="101"/>
                  </a:cxn>
                </a:cxnLst>
                <a:rect l="0" t="0" r="r" b="b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EAEAEA">
                      <a:gamma/>
                      <a:shade val="82353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  <a:scene3d>
                <a:camera prst="legacyPerspectiveTopLeft">
                  <a:rot lat="0" lon="20099999" rev="0"/>
                </a:camera>
                <a:lightRig rig="legacyFlat3" dir="t"/>
              </a:scene3d>
              <a:sp3d extrusionH="36500" prstMaterial="legacyPlastic">
                <a:bevelT w="13500" h="13500" prst="angle"/>
                <a:bevelB w="13500" h="13500" prst="angle"/>
                <a:extrusionClr>
                  <a:srgbClr val="5F5F5F"/>
                </a:extrusionClr>
              </a:sp3d>
            </p:spPr>
            <p:txBody>
              <a:bodyPr>
                <a:flatTx/>
              </a:bodyPr>
              <a:lstStyle/>
              <a:p>
                <a:endParaRPr lang="ru-RU" dirty="0"/>
              </a:p>
            </p:txBody>
          </p:sp>
          <p:sp>
            <p:nvSpPr>
              <p:cNvPr id="10" name="Freeform 31"/>
              <p:cNvSpPr>
                <a:spLocks/>
              </p:cNvSpPr>
              <p:nvPr/>
            </p:nvSpPr>
            <p:spPr bwMode="gray">
              <a:xfrm flipH="1">
                <a:off x="700" y="2400"/>
                <a:ext cx="545" cy="1380"/>
              </a:xfrm>
              <a:custGeom>
                <a:avLst/>
                <a:gdLst/>
                <a:ahLst/>
                <a:cxnLst>
                  <a:cxn ang="0">
                    <a:pos x="103" y="101"/>
                  </a:cxn>
                  <a:cxn ang="0">
                    <a:pos x="74" y="50"/>
                  </a:cxn>
                  <a:cxn ang="0">
                    <a:pos x="121" y="1"/>
                  </a:cxn>
                  <a:cxn ang="0">
                    <a:pos x="171" y="52"/>
                  </a:cxn>
                  <a:cxn ang="0">
                    <a:pos x="135" y="101"/>
                  </a:cxn>
                  <a:cxn ang="0">
                    <a:pos x="134" y="124"/>
                  </a:cxn>
                  <a:cxn ang="0">
                    <a:pos x="209" y="145"/>
                  </a:cxn>
                  <a:cxn ang="0">
                    <a:pos x="221" y="204"/>
                  </a:cxn>
                  <a:cxn ang="0">
                    <a:pos x="218" y="321"/>
                  </a:cxn>
                  <a:cxn ang="0">
                    <a:pos x="209" y="365"/>
                  </a:cxn>
                  <a:cxn ang="0">
                    <a:pos x="196" y="308"/>
                  </a:cxn>
                  <a:cxn ang="0">
                    <a:pos x="187" y="202"/>
                  </a:cxn>
                  <a:cxn ang="0">
                    <a:pos x="170" y="321"/>
                  </a:cxn>
                  <a:cxn ang="0">
                    <a:pos x="144" y="569"/>
                  </a:cxn>
                  <a:cxn ang="0">
                    <a:pos x="78" y="565"/>
                  </a:cxn>
                  <a:cxn ang="0">
                    <a:pos x="50" y="325"/>
                  </a:cxn>
                  <a:cxn ang="0">
                    <a:pos x="33" y="208"/>
                  </a:cxn>
                  <a:cxn ang="0">
                    <a:pos x="25" y="310"/>
                  </a:cxn>
                  <a:cxn ang="0">
                    <a:pos x="12" y="365"/>
                  </a:cxn>
                  <a:cxn ang="0">
                    <a:pos x="1" y="305"/>
                  </a:cxn>
                  <a:cxn ang="0">
                    <a:pos x="7" y="184"/>
                  </a:cxn>
                  <a:cxn ang="0">
                    <a:pos x="23" y="140"/>
                  </a:cxn>
                  <a:cxn ang="0">
                    <a:pos x="102" y="124"/>
                  </a:cxn>
                  <a:cxn ang="0">
                    <a:pos x="103" y="101"/>
                  </a:cxn>
                </a:cxnLst>
                <a:rect l="0" t="0" r="r" b="b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EAEAEA">
                      <a:gamma/>
                      <a:shade val="89020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  <a:scene3d>
                <a:camera prst="legacyPerspectiveTopLeft">
                  <a:rot lat="0" lon="19799999" rev="0"/>
                </a:camera>
                <a:lightRig rig="legacyFlat3" dir="t"/>
              </a:scene3d>
              <a:sp3d extrusionH="36500" prstMaterial="legacyPlastic">
                <a:bevelT w="13500" h="13500" prst="angle"/>
                <a:bevelB w="13500" h="13500" prst="angle"/>
                <a:extrusionClr>
                  <a:srgbClr val="5F5F5F"/>
                </a:extrusionClr>
              </a:sp3d>
            </p:spPr>
            <p:txBody>
              <a:bodyPr>
                <a:flatTx/>
              </a:bodyPr>
              <a:lstStyle/>
              <a:p>
                <a:endParaRPr lang="ru-RU" dirty="0"/>
              </a:p>
            </p:txBody>
          </p:sp>
          <p:sp>
            <p:nvSpPr>
              <p:cNvPr id="11" name="Freeform 32"/>
              <p:cNvSpPr>
                <a:spLocks/>
              </p:cNvSpPr>
              <p:nvPr/>
            </p:nvSpPr>
            <p:spPr bwMode="gray">
              <a:xfrm flipH="1">
                <a:off x="313" y="2837"/>
                <a:ext cx="433" cy="1097"/>
              </a:xfrm>
              <a:custGeom>
                <a:avLst/>
                <a:gdLst/>
                <a:ahLst/>
                <a:cxnLst>
                  <a:cxn ang="0">
                    <a:pos x="103" y="101"/>
                  </a:cxn>
                  <a:cxn ang="0">
                    <a:pos x="74" y="50"/>
                  </a:cxn>
                  <a:cxn ang="0">
                    <a:pos x="121" y="1"/>
                  </a:cxn>
                  <a:cxn ang="0">
                    <a:pos x="171" y="52"/>
                  </a:cxn>
                  <a:cxn ang="0">
                    <a:pos x="135" y="101"/>
                  </a:cxn>
                  <a:cxn ang="0">
                    <a:pos x="134" y="124"/>
                  </a:cxn>
                  <a:cxn ang="0">
                    <a:pos x="209" y="145"/>
                  </a:cxn>
                  <a:cxn ang="0">
                    <a:pos x="221" y="204"/>
                  </a:cxn>
                  <a:cxn ang="0">
                    <a:pos x="218" y="321"/>
                  </a:cxn>
                  <a:cxn ang="0">
                    <a:pos x="209" y="365"/>
                  </a:cxn>
                  <a:cxn ang="0">
                    <a:pos x="196" y="308"/>
                  </a:cxn>
                  <a:cxn ang="0">
                    <a:pos x="187" y="202"/>
                  </a:cxn>
                  <a:cxn ang="0">
                    <a:pos x="170" y="321"/>
                  </a:cxn>
                  <a:cxn ang="0">
                    <a:pos x="144" y="569"/>
                  </a:cxn>
                  <a:cxn ang="0">
                    <a:pos x="78" y="565"/>
                  </a:cxn>
                  <a:cxn ang="0">
                    <a:pos x="50" y="325"/>
                  </a:cxn>
                  <a:cxn ang="0">
                    <a:pos x="33" y="208"/>
                  </a:cxn>
                  <a:cxn ang="0">
                    <a:pos x="25" y="310"/>
                  </a:cxn>
                  <a:cxn ang="0">
                    <a:pos x="12" y="365"/>
                  </a:cxn>
                  <a:cxn ang="0">
                    <a:pos x="1" y="305"/>
                  </a:cxn>
                  <a:cxn ang="0">
                    <a:pos x="7" y="184"/>
                  </a:cxn>
                  <a:cxn ang="0">
                    <a:pos x="23" y="140"/>
                  </a:cxn>
                  <a:cxn ang="0">
                    <a:pos x="102" y="124"/>
                  </a:cxn>
                  <a:cxn ang="0">
                    <a:pos x="103" y="101"/>
                  </a:cxn>
                </a:cxnLst>
                <a:rect l="0" t="0" r="r" b="b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EAEAEA">
                      <a:gamma/>
                      <a:shade val="85882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  <a:scene3d>
                <a:camera prst="legacyPerspectiveTopLeft">
                  <a:rot lat="0" lon="20099999" rev="0"/>
                </a:camera>
                <a:lightRig rig="legacyFlat3" dir="t"/>
              </a:scene3d>
              <a:sp3d extrusionH="36500" prstMaterial="legacyPlastic">
                <a:bevelT w="13500" h="13500" prst="angle"/>
                <a:bevelB w="13500" h="13500" prst="angle"/>
                <a:extrusionClr>
                  <a:srgbClr val="5F5F5F"/>
                </a:extrusionClr>
              </a:sp3d>
            </p:spPr>
            <p:txBody>
              <a:bodyPr>
                <a:flatTx/>
              </a:bodyPr>
              <a:lstStyle/>
              <a:p>
                <a:endParaRPr lang="ru-RU" dirty="0"/>
              </a:p>
            </p:txBody>
          </p:sp>
        </p:grpSp>
      </p:grpSp>
      <p:sp>
        <p:nvSpPr>
          <p:cNvPr id="38" name="Прямоугольник 37"/>
          <p:cNvSpPr/>
          <p:nvPr/>
        </p:nvSpPr>
        <p:spPr>
          <a:xfrm>
            <a:off x="3446318" y="619349"/>
            <a:ext cx="29978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Ж</a:t>
            </a:r>
            <a:r>
              <a:rPr lang="ru-RU" sz="4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</a:t>
            </a:r>
            <a:r>
              <a:rPr lang="ru-RU" sz="4400" b="1" i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ТТ </a:t>
            </a:r>
            <a:r>
              <a:rPr lang="ru-RU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Я</a:t>
            </a:r>
            <a:endParaRPr lang="ru-RU" sz="4400" dirty="0">
              <a:latin typeface="Arial Black" panose="020B0A040201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23528" y="1516142"/>
            <a:ext cx="22910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ІСНУВАННЯ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524328" y="1516141"/>
            <a:ext cx="13163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БУТТЯ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919080" y="2696508"/>
            <a:ext cx="14314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позитив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05089" y="2407722"/>
            <a:ext cx="775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сенс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15414" y="2031484"/>
            <a:ext cx="1310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повітря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15897" y="2932410"/>
            <a:ext cx="9941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земля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025165" y="2293938"/>
            <a:ext cx="1363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початок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321255" y="2658547"/>
            <a:ext cx="9816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пульс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942395" y="3209409"/>
            <a:ext cx="14301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насолода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141266" y="4574659"/>
            <a:ext cx="13086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новизна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259819" y="5238234"/>
            <a:ext cx="1648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атмосфера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68486" y="5422900"/>
            <a:ext cx="14691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оптимізм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53299" y="4700072"/>
            <a:ext cx="1757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цивілізація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238025" y="4374634"/>
            <a:ext cx="13222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пригоди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221601" y="4185722"/>
            <a:ext cx="9545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зміни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927112" y="5289034"/>
            <a:ext cx="10647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якість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245198" y="3811072"/>
            <a:ext cx="17415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новий день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866423" y="1706047"/>
            <a:ext cx="8330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події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80422" y="4047222"/>
            <a:ext cx="16498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натхнення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002025" y="3485505"/>
            <a:ext cx="2171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випробування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877194" y="1580634"/>
            <a:ext cx="13468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легкість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417703" y="5276334"/>
            <a:ext cx="10286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емоції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9844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9" grpId="0"/>
      <p:bldP spid="44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7" grpId="0"/>
      <p:bldP spid="58" grpId="0"/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55576" y="4941168"/>
            <a:ext cx="7488832" cy="792087"/>
          </a:xfrm>
        </p:spPr>
        <p:txBody>
          <a:bodyPr>
            <a:noAutofit/>
          </a:bodyPr>
          <a:lstStyle/>
          <a:p>
            <a:pPr algn="r"/>
            <a:r>
              <a:rPr lang="ru-RU" sz="2800" i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А ми живі, нам треба поспішати </a:t>
            </a:r>
            <a:r>
              <a:rPr lang="ru-RU" sz="2800" i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2800" i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i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Зробити </a:t>
            </a:r>
            <a:r>
              <a:rPr lang="ru-RU" sz="2800" i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щось, лишити по собі</a:t>
            </a:r>
          </a:p>
        </p:txBody>
      </p:sp>
      <p:pic>
        <p:nvPicPr>
          <p:cNvPr id="13" name="Рисунок 1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" r="891"/>
          <a:stretch>
            <a:fillRect/>
          </a:stretch>
        </p:blipFill>
        <p:spPr/>
      </p:pic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4355976" y="6093296"/>
            <a:ext cx="4176464" cy="648072"/>
          </a:xfrm>
        </p:spPr>
        <p:txBody>
          <a:bodyPr>
            <a:normAutofit/>
          </a:bodyPr>
          <a:lstStyle/>
          <a:p>
            <a:pPr algn="r"/>
            <a:r>
              <a:rPr lang="uk-UA" sz="2400" i="1" dirty="0" smtClean="0">
                <a:latin typeface="Arial Black" panose="020B0A04020102020204" pitchFamily="34" charset="0"/>
              </a:rPr>
              <a:t>Ліна Костенко</a:t>
            </a:r>
            <a:endParaRPr lang="ru-RU" sz="2400" i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234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Визначити  граматичні основи в </a:t>
            </a:r>
            <a:r>
              <a:rPr lang="uk-UA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реченнях</a:t>
            </a:r>
            <a:endParaRPr lang="ru-RU" sz="3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2449513" y="2386013"/>
            <a:ext cx="455612" cy="381000"/>
          </a:xfrm>
          <a:prstGeom prst="downArrow">
            <a:avLst>
              <a:gd name="adj1" fmla="val 58889"/>
              <a:gd name="adj2" fmla="val 60000"/>
            </a:avLst>
          </a:prstGeom>
          <a:solidFill>
            <a:schemeClr val="folHlink"/>
          </a:soli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2462213" y="3692525"/>
            <a:ext cx="455612" cy="381000"/>
          </a:xfrm>
          <a:prstGeom prst="downArrow">
            <a:avLst>
              <a:gd name="adj1" fmla="val 58889"/>
              <a:gd name="adj2" fmla="val 60000"/>
            </a:avLst>
          </a:prstGeom>
          <a:solidFill>
            <a:schemeClr val="accent2"/>
          </a:soli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gray">
          <a:xfrm>
            <a:off x="2449513" y="4976813"/>
            <a:ext cx="455612" cy="381000"/>
          </a:xfrm>
          <a:prstGeom prst="downArrow">
            <a:avLst>
              <a:gd name="adj1" fmla="val 58889"/>
              <a:gd name="adj2" fmla="val 60000"/>
            </a:avLst>
          </a:prstGeom>
          <a:solidFill>
            <a:schemeClr val="hlink"/>
          </a:soli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15" name="Group 7"/>
          <p:cNvGrpSpPr>
            <a:grpSpLocks/>
          </p:cNvGrpSpPr>
          <p:nvPr/>
        </p:nvGrpSpPr>
        <p:grpSpPr bwMode="auto">
          <a:xfrm>
            <a:off x="631825" y="5432425"/>
            <a:ext cx="4051300" cy="914400"/>
            <a:chOff x="2728" y="1008"/>
            <a:chExt cx="2552" cy="576"/>
          </a:xfrm>
        </p:grpSpPr>
        <p:sp>
          <p:nvSpPr>
            <p:cNvPr id="16" name="Rectangle 8"/>
            <p:cNvSpPr>
              <a:spLocks noChangeArrowheads="1"/>
            </p:cNvSpPr>
            <p:nvPr/>
          </p:nvSpPr>
          <p:spPr bwMode="gray">
            <a:xfrm>
              <a:off x="2728" y="1008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gray">
            <a:xfrm>
              <a:off x="2735" y="1014"/>
              <a:ext cx="2536" cy="26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gray">
            <a:xfrm>
              <a:off x="2736" y="1264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61176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20" name="Group 12"/>
          <p:cNvGrpSpPr>
            <a:grpSpLocks/>
          </p:cNvGrpSpPr>
          <p:nvPr/>
        </p:nvGrpSpPr>
        <p:grpSpPr bwMode="auto">
          <a:xfrm>
            <a:off x="642938" y="2820988"/>
            <a:ext cx="4051300" cy="914400"/>
            <a:chOff x="2736" y="1803"/>
            <a:chExt cx="2552" cy="576"/>
          </a:xfrm>
        </p:grpSpPr>
        <p:sp>
          <p:nvSpPr>
            <p:cNvPr id="21" name="Rectangle 13"/>
            <p:cNvSpPr>
              <a:spLocks noChangeArrowheads="1"/>
            </p:cNvSpPr>
            <p:nvPr/>
          </p:nvSpPr>
          <p:spPr bwMode="gray">
            <a:xfrm>
              <a:off x="2736" y="1803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2" name="Rectangle 14"/>
            <p:cNvSpPr>
              <a:spLocks noChangeArrowheads="1"/>
            </p:cNvSpPr>
            <p:nvPr/>
          </p:nvSpPr>
          <p:spPr bwMode="gray">
            <a:xfrm>
              <a:off x="2743" y="1809"/>
              <a:ext cx="2536" cy="26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3" name="Rectangle 15"/>
            <p:cNvSpPr>
              <a:spLocks noChangeArrowheads="1"/>
            </p:cNvSpPr>
            <p:nvPr/>
          </p:nvSpPr>
          <p:spPr bwMode="gray">
            <a:xfrm>
              <a:off x="2744" y="2059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61176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25" name="Group 17"/>
          <p:cNvGrpSpPr>
            <a:grpSpLocks/>
          </p:cNvGrpSpPr>
          <p:nvPr/>
        </p:nvGrpSpPr>
        <p:grpSpPr bwMode="auto">
          <a:xfrm>
            <a:off x="630238" y="4105275"/>
            <a:ext cx="4051300" cy="914400"/>
            <a:chOff x="2728" y="2640"/>
            <a:chExt cx="2552" cy="576"/>
          </a:xfrm>
        </p:grpSpPr>
        <p:sp>
          <p:nvSpPr>
            <p:cNvPr id="26" name="Rectangle 18"/>
            <p:cNvSpPr>
              <a:spLocks noChangeArrowheads="1"/>
            </p:cNvSpPr>
            <p:nvPr/>
          </p:nvSpPr>
          <p:spPr bwMode="gray">
            <a:xfrm>
              <a:off x="2728" y="2640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gray">
            <a:xfrm>
              <a:off x="2742" y="2646"/>
              <a:ext cx="2529" cy="26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gray">
            <a:xfrm>
              <a:off x="2736" y="2896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61176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30" name="Text Box 22"/>
          <p:cNvSpPr txBox="1">
            <a:spLocks noChangeArrowheads="1"/>
          </p:cNvSpPr>
          <p:nvPr/>
        </p:nvSpPr>
        <p:spPr bwMode="white">
          <a:xfrm>
            <a:off x="650875" y="5440363"/>
            <a:ext cx="4281165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Життя – це те, що з тобою відбувається, поки ти будуєш плани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</a:t>
            </a:r>
            <a:endParaRPr lang="en-US" sz="22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gray">
          <a:xfrm>
            <a:off x="650875" y="2814638"/>
            <a:ext cx="384911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Життя іде і все без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коректур.</a:t>
            </a:r>
            <a:endParaRPr lang="en-US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2" name="Text Box 24"/>
          <p:cNvSpPr txBox="1">
            <a:spLocks noChangeArrowheads="1"/>
          </p:cNvSpPr>
          <p:nvPr/>
        </p:nvSpPr>
        <p:spPr bwMode="gray">
          <a:xfrm>
            <a:off x="650875" y="4083050"/>
            <a:ext cx="396959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Життя - це квітка, а любов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– нектар.</a:t>
            </a:r>
            <a:endParaRPr lang="en-US" sz="22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3" name="Rectangle 34"/>
          <p:cNvSpPr>
            <a:spLocks noChangeArrowheads="1"/>
          </p:cNvSpPr>
          <p:nvPr/>
        </p:nvSpPr>
        <p:spPr bwMode="ltGray">
          <a:xfrm>
            <a:off x="630238" y="1474788"/>
            <a:ext cx="4051300" cy="9144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4" name="Rectangle 35"/>
          <p:cNvSpPr>
            <a:spLocks noChangeArrowheads="1"/>
          </p:cNvSpPr>
          <p:nvPr/>
        </p:nvSpPr>
        <p:spPr bwMode="ltGray">
          <a:xfrm>
            <a:off x="650875" y="1484313"/>
            <a:ext cx="4016375" cy="415925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ltGray">
          <a:xfrm>
            <a:off x="642938" y="1881188"/>
            <a:ext cx="4024312" cy="49847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61176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6" name="Text Box 37"/>
          <p:cNvSpPr txBox="1">
            <a:spLocks noChangeArrowheads="1"/>
          </p:cNvSpPr>
          <p:nvPr/>
        </p:nvSpPr>
        <p:spPr bwMode="gray">
          <a:xfrm>
            <a:off x="1011238" y="1935163"/>
            <a:ext cx="3289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Щасливе життя. </a:t>
            </a:r>
            <a:endParaRPr lang="en-US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gray">
          <a:xfrm>
            <a:off x="1267074" y="1447800"/>
            <a:ext cx="287287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Життя… </a:t>
            </a:r>
            <a:endParaRPr lang="en-US" sz="2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507265"/>
            <a:ext cx="4143465" cy="2751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30610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Тема уроку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i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Складні речення без сполучників, з сурядним та підрядним </a:t>
            </a:r>
            <a:r>
              <a:rPr lang="uk-UA" sz="4400" b="1" i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зв’язком</a:t>
            </a:r>
            <a:endParaRPr lang="ru-RU" sz="4400" b="1" i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97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Робота з </a:t>
            </a:r>
            <a:r>
              <a:rPr lang="uk-UA" dirty="0">
                <a:solidFill>
                  <a:srgbClr val="002060"/>
                </a:solidFill>
                <a:latin typeface="Arial Black" panose="020B0A04020102020204" pitchFamily="34" charset="0"/>
              </a:rPr>
              <a:t>п</a:t>
            </a:r>
            <a:r>
              <a:rPr lang="uk-UA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ідручником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7638"/>
            <a:ext cx="8640960" cy="4565104"/>
          </a:xfrm>
        </p:spPr>
        <p:txBody>
          <a:bodyPr>
            <a:noAutofit/>
          </a:bodyPr>
          <a:lstStyle/>
          <a:p>
            <a:pPr algn="just" fontAlgn="base"/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Що передає комунікативну завершеність речення в усному мовленні? 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 algn="just" fontAlgn="base"/>
            <a:r>
              <a:rPr lang="uk-UA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А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 писемному мовленні? 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 algn="just" fontAlgn="base"/>
            <a:r>
              <a:rPr lang="uk-UA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За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метою висловлювання як розподіляються речення? </a:t>
            </a:r>
            <a:endParaRPr lang="uk-UA" sz="24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 algn="just" fontAlgn="base"/>
            <a:r>
              <a:rPr lang="uk-UA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Які речення називаються сполучниковими?</a:t>
            </a:r>
            <a:endParaRPr lang="ru-RU" sz="24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 algn="just" fontAlgn="base"/>
            <a:r>
              <a:rPr lang="uk-UA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Які речення називаються безсполучниковими? </a:t>
            </a:r>
          </a:p>
          <a:p>
            <a:pPr algn="just" fontAlgn="base"/>
            <a:r>
              <a:rPr lang="uk-UA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які види розподіляються складні сполучникові речення?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 algn="just" fontAlgn="base"/>
            <a:r>
              <a:rPr lang="uk-UA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Що </a:t>
            </a:r>
            <a:r>
              <a:rPr lang="uk-UA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відіграє важливу роль у структурі складного речення? 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51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965373"/>
              </p:ext>
            </p:extLst>
          </p:nvPr>
        </p:nvGraphicFramePr>
        <p:xfrm>
          <a:off x="107504" y="7699"/>
          <a:ext cx="8928992" cy="6749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4464496"/>
              </a:tblGrid>
              <a:tr h="12673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uk-UA" sz="2400" i="1" dirty="0">
                          <a:solidFill>
                            <a:srgbClr val="7030A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А. Важити життям.</a:t>
                      </a:r>
                      <a:endParaRPr lang="ru-RU" sz="2400" i="1" dirty="0">
                        <a:solidFill>
                          <a:srgbClr val="7030A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uk-UA" sz="20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Створювати умови, можливості для розвитку, розквіту чогось.</a:t>
                      </a:r>
                    </a:p>
                  </a:txBody>
                  <a:tcPr marL="68580" marR="68580" marT="0" marB="0"/>
                </a:tc>
              </a:tr>
              <a:tr h="12673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uk-UA" sz="2400" i="1" dirty="0">
                          <a:solidFill>
                            <a:srgbClr val="7030A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Б. Вступати в життя.</a:t>
                      </a:r>
                      <a:endParaRPr lang="ru-RU" sz="2400" i="1" dirty="0">
                        <a:solidFill>
                          <a:srgbClr val="7030A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uk-UA" sz="2000" dirty="0" smtClean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2.Починати </a:t>
                      </a:r>
                      <a:r>
                        <a:rPr lang="uk-UA" sz="20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діяти самостійно.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165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uk-UA" sz="2400" i="1" dirty="0">
                          <a:solidFill>
                            <a:srgbClr val="7030A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В. Дати життя.</a:t>
                      </a:r>
                      <a:endParaRPr lang="ru-RU" sz="2400" i="1" dirty="0">
                        <a:solidFill>
                          <a:srgbClr val="7030A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uk-UA" sz="20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Наражати кого-небудь на смертельну небезпеку.</a:t>
                      </a:r>
                    </a:p>
                  </a:txBody>
                  <a:tcPr marL="68580" marR="68580" marT="0" marB="0"/>
                </a:tc>
              </a:tr>
              <a:tr h="12673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uk-UA" sz="2400" i="1" dirty="0">
                          <a:solidFill>
                            <a:srgbClr val="7030A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uk-UA" sz="2400" i="1" dirty="0" smtClean="0">
                          <a:solidFill>
                            <a:srgbClr val="7030A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Хапатися за життя.</a:t>
                      </a:r>
                      <a:endParaRPr lang="ru-RU" sz="2400" i="1" dirty="0">
                        <a:solidFill>
                          <a:srgbClr val="7030A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uk-UA" sz="20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Загинути, борючись за кого-, що-небудь, захищаючи когось, 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щось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673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uk-UA" sz="2400" i="1" dirty="0">
                          <a:solidFill>
                            <a:srgbClr val="7030A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Д. Покласти </a:t>
                      </a:r>
                      <a:r>
                        <a:rPr lang="uk-UA" sz="2400" i="1" dirty="0" smtClean="0">
                          <a:solidFill>
                            <a:srgbClr val="7030A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життя.</a:t>
                      </a:r>
                      <a:endParaRPr lang="ru-RU" sz="2400" i="1" dirty="0">
                        <a:solidFill>
                          <a:srgbClr val="7030A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uk-UA" sz="20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ru-RU" sz="2000" kern="1200" dirty="0" smtClean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Виявляти велике бажання жити, незважаючи ні на що; намагатися, прагнути вижити, докладаючи великих зусиль</a:t>
                      </a:r>
                      <a:r>
                        <a:rPr lang="uk-UA" sz="2000" kern="1200" dirty="0" smtClean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.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497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Відповіді 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44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А – 3; </a:t>
            </a:r>
            <a:endParaRPr lang="uk-UA" sz="4400" b="1" i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uk-UA" sz="44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Б </a:t>
            </a:r>
            <a:r>
              <a:rPr lang="uk-UA" sz="44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2; </a:t>
            </a:r>
            <a:endParaRPr lang="uk-UA" sz="4400" b="1" i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uk-UA" sz="44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В </a:t>
            </a:r>
            <a:r>
              <a:rPr lang="uk-UA" sz="44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- 1</a:t>
            </a:r>
            <a:r>
              <a:rPr lang="uk-UA" sz="44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;</a:t>
            </a:r>
          </a:p>
          <a:p>
            <a:pPr marL="0" indent="0">
              <a:buNone/>
            </a:pPr>
            <a:r>
              <a:rPr lang="uk-UA" sz="44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Г </a:t>
            </a:r>
            <a:r>
              <a:rPr lang="uk-UA" sz="44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5; </a:t>
            </a:r>
            <a:endParaRPr lang="uk-UA" sz="4400" b="1" i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uk-UA" sz="44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Д </a:t>
            </a:r>
            <a:r>
              <a:rPr lang="uk-UA" sz="44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4.</a:t>
            </a:r>
            <a:endParaRPr lang="ru-RU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270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Робота в парах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«Збери розбите скельце»</a:t>
            </a:r>
            <a:endParaRPr lang="ru-RU" sz="4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80333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bea6cdc58ad4642ec88a37d71c74f75fc9b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raduzniy-gorod</Template>
  <TotalTime>475</TotalTime>
  <Words>401</Words>
  <Application>Microsoft Office PowerPoint</Application>
  <PresentationFormat>Экран (4:3)</PresentationFormat>
  <Paragraphs>78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Times New Roman</vt:lpstr>
      <vt:lpstr>Тема Office</vt:lpstr>
      <vt:lpstr>УРОК УКРАЇНСЬКОЇ МОВИ</vt:lpstr>
      <vt:lpstr>ЖИТТЯ</vt:lpstr>
      <vt:lpstr>А ми живі, нам треба поспішати  Зробити щось, лишити по собі</vt:lpstr>
      <vt:lpstr>Визначити  граматичні основи в реченнях</vt:lpstr>
      <vt:lpstr>Тема уроку</vt:lpstr>
      <vt:lpstr>Робота з підручником</vt:lpstr>
      <vt:lpstr>Презентация PowerPoint</vt:lpstr>
      <vt:lpstr>Відповіді </vt:lpstr>
      <vt:lpstr>Робота в парах</vt:lpstr>
      <vt:lpstr>Синтаксичний тренінг</vt:lpstr>
      <vt:lpstr>Перегляньте відео</vt:lpstr>
      <vt:lpstr>Домашнє завдання</vt:lpstr>
    </vt:vector>
  </TitlesOfParts>
  <Company>SPecialiST RePack</Company>
  <LinksUpToDate>false</LinksUpToDate>
  <SharedDoc>false</SharedDoc>
  <HyperlinkBase>http://presentation-creation.ru/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УКРАЇНСЬКОЇ МОВИ</dc:title>
  <dc:creator>Виктория Деркач</dc:creator>
  <cp:lastModifiedBy>Виктория Деркач</cp:lastModifiedBy>
  <cp:revision>19</cp:revision>
  <dcterms:created xsi:type="dcterms:W3CDTF">2020-04-04T14:26:14Z</dcterms:created>
  <dcterms:modified xsi:type="dcterms:W3CDTF">2020-04-06T11:17:40Z</dcterms:modified>
</cp:coreProperties>
</file>