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3" r:id="rId3"/>
    <p:sldId id="271" r:id="rId4"/>
    <p:sldId id="277" r:id="rId5"/>
    <p:sldId id="288" r:id="rId6"/>
    <p:sldId id="295" r:id="rId7"/>
    <p:sldId id="296" r:id="rId8"/>
    <p:sldId id="297" r:id="rId9"/>
    <p:sldId id="28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3" r:id="rId25"/>
    <p:sldId id="312" r:id="rId26"/>
    <p:sldId id="314" r:id="rId27"/>
    <p:sldId id="315" r:id="rId28"/>
    <p:sldId id="321" r:id="rId29"/>
    <p:sldId id="320" r:id="rId30"/>
    <p:sldId id="316" r:id="rId31"/>
    <p:sldId id="317" r:id="rId32"/>
    <p:sldId id="267" r:id="rId33"/>
    <p:sldId id="318" r:id="rId34"/>
    <p:sldId id="31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6666FF"/>
    <a:srgbClr val="CC6600"/>
    <a:srgbClr val="FF00FF"/>
    <a:srgbClr val="0000FF"/>
    <a:srgbClr val="00CC99"/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elimenko\Desktop\&#1091;&#1088;&#1086;&#1082;\&#1047;&#1080;&#1084;&#1086;&#1085;&#1100;&#1082;&#1072;%20&#1074;&#1110;&#1090;&#1072;&#1108;%20&#1085;&#1072;&#1089;!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elimenko\Desktop\&#1091;&#1088;&#1086;&#1082;\&#1057;&#1090;&#1091;&#1076;&#1110;&#1103;%20_%20&#1042;&#1086;&#1076;&#1086;&#1075;&#1088;&#1072;&#1081;%20_%20-%20_%20&#1050;&#1086;&#1083;&#1103;&#1076;&#1072;%20_%20-%20&#1041;&#1091;&#1082;&#1086;&#1074;&#1077;&#1083;&#1100;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elimenko\Desktop\&#1091;&#1088;&#1086;&#1082;\&#1030;%20&#1074;%20&#1074;&#1072;&#1089;,%20&#1110;%20&#1074;%20&#1085;&#1072;&#1089;%20&#1093;&#1072;&#1081;%20&#1073;&#1091;&#1076;&#1077;%20&#1075;&#1072;&#1088;&#1072;&#1079;&#1076;.mp4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338" y="214290"/>
            <a:ext cx="879905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4509120"/>
            <a:ext cx="8550176" cy="1877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Тема </a:t>
            </a:r>
            <a:r>
              <a:rPr lang="uk-UA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уроку</a:t>
            </a:r>
          </a:p>
          <a:p>
            <a:pPr algn="ctr"/>
            <a:r>
              <a:rPr lang="uk-UA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Подорож країною </a:t>
            </a: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Синтаксису та Пунктуації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Belimenko\Desktop\картинки\images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40959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2276872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Щасливчики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1700808"/>
            <a:ext cx="26438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Розумники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4221088"/>
            <a:ext cx="2429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err="1" smtClean="0">
                <a:solidFill>
                  <a:srgbClr val="002060"/>
                </a:solidFill>
              </a:rPr>
              <a:t>Кмітливці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8176" y="3244334"/>
            <a:ext cx="2647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err="1" smtClean="0"/>
              <a:t>блозі</a:t>
            </a:r>
            <a:r>
              <a:rPr lang="uk-UA" dirty="0" smtClean="0"/>
              <a:t> «Диво калинове»</a:t>
            </a:r>
            <a:endParaRPr lang="ru-RU" dirty="0"/>
          </a:p>
        </p:txBody>
      </p:sp>
      <p:pic>
        <p:nvPicPr>
          <p:cNvPr id="55298" name="Picture 2" descr="C:\Users\Belimenko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48880" y="404664"/>
            <a:ext cx="15240000" cy="15401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Belimenko\Desktop\Безымянный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88840" y="0"/>
            <a:ext cx="15240000" cy="15401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Belimenko\Desktop\картинки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4096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27984" y="1556792"/>
            <a:ext cx="3383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«Навчаючи  -  учусь»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4355976" y="2189475"/>
            <a:ext cx="30598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Розповідь екскурсовода 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499992" y="2852936"/>
            <a:ext cx="3456384" cy="196977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5613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uk-UA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Сенкан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uk-UA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Речення</a:t>
            </a:r>
            <a:endParaRPr kumimoji="0" lang="ru-RU" sz="1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Просте, складне.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Розповідає, запитує, наказує. 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Із речень складається текст.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Спілкування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56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4644008" y="4350876"/>
            <a:ext cx="28083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Робота біля дошки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uk-UA" sz="20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(синтаксичний розбір речення)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Belimenko\Desktop\картинки\загружено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50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91880" y="404664"/>
            <a:ext cx="21691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Мовний</a:t>
            </a:r>
            <a:r>
              <a:rPr lang="uk-UA" b="1" dirty="0" smtClean="0">
                <a:solidFill>
                  <a:srgbClr val="FF0000"/>
                </a:solidFill>
              </a:rPr>
              <a:t> аукціон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059832" y="332656"/>
            <a:ext cx="31683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«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Гронування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         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9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8372" name="Group 4"/>
          <p:cNvGrpSpPr>
            <a:grpSpLocks noChangeAspect="1"/>
          </p:cNvGrpSpPr>
          <p:nvPr/>
        </p:nvGrpSpPr>
        <p:grpSpPr bwMode="auto">
          <a:xfrm>
            <a:off x="0" y="1268760"/>
            <a:ext cx="8532440" cy="3528392"/>
            <a:chOff x="2350" y="3390"/>
            <a:chExt cx="7200" cy="3692"/>
          </a:xfrm>
        </p:grpSpPr>
        <p:sp>
          <p:nvSpPr>
            <p:cNvPr id="58393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350" y="3390"/>
              <a:ext cx="7200" cy="369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92" name="Rectangle 24"/>
            <p:cNvSpPr>
              <a:spLocks noChangeArrowheads="1"/>
            </p:cNvSpPr>
            <p:nvPr/>
          </p:nvSpPr>
          <p:spPr bwMode="auto">
            <a:xfrm>
              <a:off x="4711" y="3630"/>
              <a:ext cx="2242" cy="4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ОДНОРІДНІ ЧЛЕНИ РЕЧЕННЯ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91" name="Rectangle 23"/>
            <p:cNvSpPr>
              <a:spLocks noChangeArrowheads="1"/>
            </p:cNvSpPr>
            <p:nvPr/>
          </p:nvSpPr>
          <p:spPr bwMode="auto">
            <a:xfrm>
              <a:off x="2501" y="4370"/>
              <a:ext cx="2007" cy="4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ВІДПОВІДАЮТЬ НА ОДНЕ Й ТЕ Ж ПИТАННЯ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90" name="Rectangle 22"/>
            <p:cNvSpPr>
              <a:spLocks noChangeArrowheads="1"/>
            </p:cNvSpPr>
            <p:nvPr/>
          </p:nvSpPr>
          <p:spPr bwMode="auto">
            <a:xfrm>
              <a:off x="4711" y="4350"/>
              <a:ext cx="2360" cy="4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ВІДНОСЯТЬСЯ ДО ОДНОГО Й ТОГО Ж СЛОВА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9" name="Rectangle 21"/>
            <p:cNvSpPr>
              <a:spLocks noChangeArrowheads="1"/>
            </p:cNvSpPr>
            <p:nvPr/>
          </p:nvSpPr>
          <p:spPr bwMode="auto">
            <a:xfrm>
              <a:off x="7241" y="4433"/>
              <a:ext cx="2125" cy="6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ВИМОВЛЯЮТЬСЯ З ІНТОНАЦІЄЮ ПЕРЕЛІЧУВАННЯ</a:t>
              </a:r>
              <a:endParaRPr kumimoji="0" lang="uk-UA" sz="7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8" name="Rectangle 20"/>
            <p:cNvSpPr>
              <a:spLocks noChangeArrowheads="1"/>
            </p:cNvSpPr>
            <p:nvPr/>
          </p:nvSpPr>
          <p:spPr bwMode="auto">
            <a:xfrm>
              <a:off x="4711" y="5430"/>
              <a:ext cx="2360" cy="4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Є ОДНИМ ЧЛЕНОМ РЕЧЕННЯ</a:t>
              </a:r>
              <a:endPara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7" name="Rectangle 19"/>
            <p:cNvSpPr>
              <a:spLocks noChangeArrowheads="1"/>
            </p:cNvSpPr>
            <p:nvPr/>
          </p:nvSpPr>
          <p:spPr bwMode="auto">
            <a:xfrm>
              <a:off x="2586" y="6390"/>
              <a:ext cx="1889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ПІДМЕТИ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6" name="Rectangle 18"/>
            <p:cNvSpPr>
              <a:spLocks noChangeArrowheads="1"/>
            </p:cNvSpPr>
            <p:nvPr/>
          </p:nvSpPr>
          <p:spPr bwMode="auto">
            <a:xfrm>
              <a:off x="4711" y="6390"/>
              <a:ext cx="23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ПРИСУДКИ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5" name="Rectangle 17"/>
            <p:cNvSpPr>
              <a:spLocks noChangeArrowheads="1"/>
            </p:cNvSpPr>
            <p:nvPr/>
          </p:nvSpPr>
          <p:spPr bwMode="auto">
            <a:xfrm>
              <a:off x="7307" y="6390"/>
              <a:ext cx="1889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ДРУГОРЯДНІ ЧЛЕНИ</a:t>
              </a:r>
              <a:endParaRPr kumimoji="0" lang="uk-UA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4" name="Line 16"/>
            <p:cNvSpPr>
              <a:spLocks noChangeShapeType="1"/>
            </p:cNvSpPr>
            <p:nvPr/>
          </p:nvSpPr>
          <p:spPr bwMode="auto">
            <a:xfrm>
              <a:off x="5773" y="4110"/>
              <a:ext cx="0" cy="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83" name="Line 15"/>
            <p:cNvSpPr>
              <a:spLocks noChangeShapeType="1"/>
            </p:cNvSpPr>
            <p:nvPr/>
          </p:nvSpPr>
          <p:spPr bwMode="auto">
            <a:xfrm flipH="1">
              <a:off x="3766" y="4110"/>
              <a:ext cx="1181" cy="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82" name="Line 14"/>
            <p:cNvSpPr>
              <a:spLocks noChangeShapeType="1"/>
            </p:cNvSpPr>
            <p:nvPr/>
          </p:nvSpPr>
          <p:spPr bwMode="auto">
            <a:xfrm>
              <a:off x="6599" y="4110"/>
              <a:ext cx="1417" cy="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81" name="Line 13"/>
            <p:cNvSpPr>
              <a:spLocks noChangeShapeType="1"/>
            </p:cNvSpPr>
            <p:nvPr/>
          </p:nvSpPr>
          <p:spPr bwMode="auto">
            <a:xfrm>
              <a:off x="5891" y="4830"/>
              <a:ext cx="0" cy="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80" name="Line 12"/>
            <p:cNvSpPr>
              <a:spLocks noChangeShapeType="1"/>
            </p:cNvSpPr>
            <p:nvPr/>
          </p:nvSpPr>
          <p:spPr bwMode="auto">
            <a:xfrm>
              <a:off x="5891" y="6030"/>
              <a:ext cx="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9" name="Line 11"/>
            <p:cNvSpPr>
              <a:spLocks noChangeShapeType="1"/>
            </p:cNvSpPr>
            <p:nvPr/>
          </p:nvSpPr>
          <p:spPr bwMode="auto">
            <a:xfrm flipH="1">
              <a:off x="4002" y="6030"/>
              <a:ext cx="1063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8" name="Line 10"/>
            <p:cNvSpPr>
              <a:spLocks noChangeShapeType="1"/>
            </p:cNvSpPr>
            <p:nvPr/>
          </p:nvSpPr>
          <p:spPr bwMode="auto">
            <a:xfrm>
              <a:off x="6717" y="6030"/>
              <a:ext cx="1063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7" name="Line 9"/>
            <p:cNvSpPr>
              <a:spLocks noChangeShapeType="1"/>
            </p:cNvSpPr>
            <p:nvPr/>
          </p:nvSpPr>
          <p:spPr bwMode="auto">
            <a:xfrm>
              <a:off x="7307" y="5070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6" name="Line 8"/>
            <p:cNvSpPr>
              <a:spLocks noChangeShapeType="1"/>
            </p:cNvSpPr>
            <p:nvPr/>
          </p:nvSpPr>
          <p:spPr bwMode="auto">
            <a:xfrm>
              <a:off x="7307" y="4950"/>
              <a:ext cx="21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5" name="Line 7"/>
            <p:cNvSpPr>
              <a:spLocks noChangeShapeType="1"/>
            </p:cNvSpPr>
            <p:nvPr/>
          </p:nvSpPr>
          <p:spPr bwMode="auto">
            <a:xfrm flipV="1">
              <a:off x="5891" y="5910"/>
              <a:ext cx="0" cy="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4" name="Line 6"/>
            <p:cNvSpPr>
              <a:spLocks noChangeShapeType="1"/>
            </p:cNvSpPr>
            <p:nvPr/>
          </p:nvSpPr>
          <p:spPr bwMode="auto">
            <a:xfrm flipV="1">
              <a:off x="5065" y="5910"/>
              <a:ext cx="354" cy="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373" name="Line 5"/>
            <p:cNvSpPr>
              <a:spLocks noChangeShapeType="1"/>
            </p:cNvSpPr>
            <p:nvPr/>
          </p:nvSpPr>
          <p:spPr bwMode="auto">
            <a:xfrm flipH="1" flipV="1">
              <a:off x="6363" y="5910"/>
              <a:ext cx="354" cy="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8403" name="Rectangle 35"/>
          <p:cNvSpPr>
            <a:spLocks noChangeArrowheads="1"/>
          </p:cNvSpPr>
          <p:nvPr/>
        </p:nvSpPr>
        <p:spPr bwMode="auto">
          <a:xfrm>
            <a:off x="3923928" y="4509120"/>
            <a:ext cx="27363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lang="uk-UA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Розділові знаки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 і О,  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і О                            </a:t>
            </a:r>
            <a:endParaRPr lang="ru-RU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 й 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О,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і 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О,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 (але) О   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УС: О,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 О,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 О – УС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Belimenko\Desktop\картинки\загружено (17)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9512" y="62046"/>
            <a:ext cx="8712967" cy="6977316"/>
          </a:xfrm>
          <a:prstGeom prst="rect">
            <a:avLst/>
          </a:prstGeo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331640" y="548680"/>
            <a:ext cx="59046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Кола Вена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Звертання           Вставні слова   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9395" name="Object 3"/>
          <p:cNvGraphicFramePr>
            <a:graphicFrameLocks noChangeAspect="1"/>
          </p:cNvGraphicFramePr>
          <p:nvPr/>
        </p:nvGraphicFramePr>
        <p:xfrm>
          <a:off x="323528" y="1601416"/>
          <a:ext cx="8352928" cy="5256584"/>
        </p:xfrm>
        <a:graphic>
          <a:graphicData uri="http://schemas.openxmlformats.org/presentationml/2006/ole">
            <p:oleObj spid="_x0000_s59395" name="Document" r:id="rId4" imgW="6816130" imgH="48475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Belimenko\Desktop\картинки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79" cy="6857999"/>
          </a:xfrm>
          <a:prstGeom prst="rect">
            <a:avLst/>
          </a:prstGeom>
          <a:noFill/>
        </p:spPr>
      </p:pic>
      <p:sp>
        <p:nvSpPr>
          <p:cNvPr id="60433" name="Oval 17"/>
          <p:cNvSpPr>
            <a:spLocks noChangeArrowheads="1"/>
          </p:cNvSpPr>
          <p:nvPr/>
        </p:nvSpPr>
        <p:spPr bwMode="auto">
          <a:xfrm>
            <a:off x="3563888" y="404664"/>
            <a:ext cx="1885950" cy="885825"/>
          </a:xfrm>
          <a:prstGeom prst="ellipse">
            <a:avLst/>
          </a:prstGeom>
          <a:gradFill rotWithShape="0">
            <a:gsLst>
              <a:gs pos="0">
                <a:srgbClr val="4BACC6"/>
              </a:gs>
              <a:gs pos="100000">
                <a:srgbClr val="308298"/>
              </a:gs>
            </a:gsLst>
            <a:path path="shape">
              <a:fillToRect l="50000" t="50000" r="50000" b="50000"/>
            </a:path>
          </a:gradFill>
          <a:ln w="0">
            <a:noFill/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Складне речення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32" name="Oval 16"/>
          <p:cNvSpPr>
            <a:spLocks noChangeArrowheads="1"/>
          </p:cNvSpPr>
          <p:nvPr/>
        </p:nvSpPr>
        <p:spPr bwMode="auto">
          <a:xfrm>
            <a:off x="4644008" y="1268760"/>
            <a:ext cx="2592288" cy="864096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Сполучниковий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31" name="Oval 15"/>
          <p:cNvSpPr>
            <a:spLocks noChangeArrowheads="1"/>
          </p:cNvSpPr>
          <p:nvPr/>
        </p:nvSpPr>
        <p:spPr bwMode="auto">
          <a:xfrm>
            <a:off x="1259632" y="1412776"/>
            <a:ext cx="2592288" cy="654050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Безсполучниковий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30" name="AutoShape 14"/>
          <p:cNvSpPr>
            <a:spLocks noChangeShapeType="1"/>
          </p:cNvSpPr>
          <p:nvPr/>
        </p:nvSpPr>
        <p:spPr bwMode="auto">
          <a:xfrm flipH="1">
            <a:off x="2987824" y="1052736"/>
            <a:ext cx="647700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9" name="AutoShape 13"/>
          <p:cNvSpPr>
            <a:spLocks noChangeShapeType="1"/>
          </p:cNvSpPr>
          <p:nvPr/>
        </p:nvSpPr>
        <p:spPr bwMode="auto">
          <a:xfrm>
            <a:off x="5220072" y="1052736"/>
            <a:ext cx="647700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8" name="AutoShape 12"/>
          <p:cNvSpPr>
            <a:spLocks noChangeArrowheads="1"/>
          </p:cNvSpPr>
          <p:nvPr/>
        </p:nvSpPr>
        <p:spPr bwMode="auto">
          <a:xfrm>
            <a:off x="3275856" y="1988840"/>
            <a:ext cx="1368152" cy="1296144"/>
          </a:xfrm>
          <a:prstGeom prst="triangle">
            <a:avLst>
              <a:gd name="adj" fmla="val 50000"/>
            </a:avLst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Залеж-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ні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AutoShape 11"/>
          <p:cNvSpPr>
            <a:spLocks noChangeArrowheads="1"/>
          </p:cNvSpPr>
          <p:nvPr/>
        </p:nvSpPr>
        <p:spPr bwMode="auto">
          <a:xfrm>
            <a:off x="5796136" y="2060848"/>
            <a:ext cx="1296144" cy="1512168"/>
          </a:xfrm>
          <a:prstGeom prst="triangle">
            <a:avLst>
              <a:gd name="adj" fmla="val 50000"/>
            </a:avLst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Рівно-правні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6" name="AutoShape 10"/>
          <p:cNvSpPr>
            <a:spLocks noChangeShapeType="1"/>
          </p:cNvSpPr>
          <p:nvPr/>
        </p:nvSpPr>
        <p:spPr bwMode="auto">
          <a:xfrm flipH="1">
            <a:off x="4499992" y="1988840"/>
            <a:ext cx="209550" cy="9588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5" name="AutoShape 9"/>
          <p:cNvSpPr>
            <a:spLocks noChangeShapeType="1"/>
          </p:cNvSpPr>
          <p:nvPr/>
        </p:nvSpPr>
        <p:spPr bwMode="auto">
          <a:xfrm>
            <a:off x="5940152" y="2060848"/>
            <a:ext cx="180975" cy="796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2" name="Oval 6"/>
          <p:cNvSpPr>
            <a:spLocks noChangeArrowheads="1"/>
          </p:cNvSpPr>
          <p:nvPr/>
        </p:nvSpPr>
        <p:spPr bwMode="auto">
          <a:xfrm>
            <a:off x="4211960" y="3717032"/>
            <a:ext cx="1695450" cy="914400"/>
          </a:xfrm>
          <a:prstGeom prst="ellipse">
            <a:avLst/>
          </a:prstGeom>
          <a:solidFill>
            <a:srgbClr val="4BACC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Непряма               мова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1" name="Oval 5"/>
          <p:cNvSpPr>
            <a:spLocks noChangeArrowheads="1"/>
          </p:cNvSpPr>
          <p:nvPr/>
        </p:nvSpPr>
        <p:spPr bwMode="auto">
          <a:xfrm>
            <a:off x="1835696" y="3501008"/>
            <a:ext cx="1485900" cy="91440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Пряма    мова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4" name="AutoShape 8"/>
          <p:cNvSpPr>
            <a:spLocks noChangeShapeType="1"/>
          </p:cNvSpPr>
          <p:nvPr/>
        </p:nvSpPr>
        <p:spPr bwMode="auto">
          <a:xfrm flipH="1">
            <a:off x="2627784" y="2852936"/>
            <a:ext cx="933450" cy="552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3" name="AutoShape 7"/>
          <p:cNvSpPr>
            <a:spLocks noChangeShapeType="1"/>
          </p:cNvSpPr>
          <p:nvPr/>
        </p:nvSpPr>
        <p:spPr bwMode="auto">
          <a:xfrm>
            <a:off x="4355976" y="3212976"/>
            <a:ext cx="638175" cy="552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19" name="Oval 3"/>
          <p:cNvSpPr>
            <a:spLocks noChangeArrowheads="1"/>
          </p:cNvSpPr>
          <p:nvPr/>
        </p:nvSpPr>
        <p:spPr bwMode="auto">
          <a:xfrm>
            <a:off x="3131840" y="4725144"/>
            <a:ext cx="1362075" cy="91440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Різновид</a:t>
            </a:r>
            <a:endParaRPr kumimoji="0" lang="uk-UA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uk-UA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Діалог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0" name="AutoShape 4"/>
          <p:cNvSpPr>
            <a:spLocks noChangeShapeType="1"/>
          </p:cNvSpPr>
          <p:nvPr/>
        </p:nvSpPr>
        <p:spPr bwMode="auto">
          <a:xfrm>
            <a:off x="3347864" y="4221088"/>
            <a:ext cx="0" cy="5143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0" y="-340051"/>
            <a:ext cx="284380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Сітка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Алвермана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(логічний ланцюжок)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36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41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7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44" name="Rectangle 2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45" name="Rectangle 2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47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</a:t>
            </a:r>
            <a:endParaRPr kumimoji="0" lang="ru-RU" sz="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Belimenko\Desktop\картинки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9144000" cy="6858000"/>
          </a:xfrm>
          <a:prstGeom prst="rect">
            <a:avLst/>
          </a:prstGeom>
          <a:noFill/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4139952" y="1273909"/>
            <a:ext cx="446449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Любі діточки!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Нині я звертаюсь до вас через сайт ЕНВК №1, аби ви дізналися, як в Україні відзначають зимові свята - мій День Святого Миколая, Новий рік і найбільше свято усіх християн - Різдво Христове.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Звідси, з неба, я бачу кожну дитину. Я знаю, хто цілий рік був </a:t>
            </a:r>
            <a:r>
              <a:rPr kumimoji="0" lang="uk-UA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гречний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хто бешкетував, хто заслужив гарний подарунок, а кому дістануться замашні різочки...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Ви, певне, схочете довідатись, як я встигаю до всіх-всіх діток? То знайте - у мене є багато помічників. Це й малі янголи, і лісові звірята, які у Свято стають чарівними, розуміють людську мову і розносять діткам подарунки. Тепер ви знатимете, звідки з'являються під подушкою іграшки, про які ви мріяли цілий рік. А чи хочете ви зробити подарунок мені? То слухайте.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Найкращий подарунок для Святого Миколая - це коли дитина любить Бога й батьків, свій дім  і свою рідну землю - Україну!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4" name="Picture 4" descr="C:\Users\Belimenko\Desktop\картинки\загружено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1728192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Belimenko\Desktop\картинки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5976" cy="3429000"/>
          </a:xfrm>
          <a:prstGeom prst="rect">
            <a:avLst/>
          </a:prstGeom>
          <a:noFill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283968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370790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63888" y="3645024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</a:rPr>
              <a:t>Усе хороше і погане записане у нього у великій книзі, котру допомагають йому заповнювати ангели цілий рік</a:t>
            </a:r>
            <a:r>
              <a:rPr lang="uk-UA" b="1" dirty="0" smtClean="0">
                <a:solidFill>
                  <a:srgbClr val="00B050"/>
                </a:solidFill>
              </a:rPr>
              <a:t>.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" name="Picture 5" descr="ангел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5157192"/>
            <a:ext cx="20882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563888" y="5857237"/>
            <a:ext cx="29523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Зупинка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«Святий Миколай»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Belimenko\Desktop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124744"/>
          <a:ext cx="7992887" cy="4896543"/>
        </p:xfrm>
        <a:graphic>
          <a:graphicData uri="http://schemas.openxmlformats.org/drawingml/2006/table">
            <a:tbl>
              <a:tblPr/>
              <a:tblGrid>
                <a:gridCol w="479325"/>
                <a:gridCol w="4830400"/>
                <a:gridCol w="2683162"/>
              </a:tblGrid>
              <a:tr h="362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Приклад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Схема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5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Свято Миколая   розповіла мені бабуся пов’язано з постаттю Миколая Чудотворця.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95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Бабуся мені розповіла що свято Миколая    пов’язано з постаттю Миколая Чудотворця.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Святий Миколай допомагав бідним дарував подарунки давав гроші віддавав усе своє майно знедоленим.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мою думку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  тому люди Миколая любили та шанували відзначали його свято та просили про його допомогу 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і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заступництво.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3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Діти  які подарунки ви хотіли б отримати від святого Миколая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672" y="3717032"/>
            <a:ext cx="295232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2844" y="1"/>
            <a:ext cx="8858311" cy="670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692696"/>
            <a:ext cx="367240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95936" y="4509120"/>
            <a:ext cx="4429156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Продзвенів уже дзвінок,</a:t>
            </a:r>
            <a:endParaRPr lang="ru-RU" sz="2400" dirty="0" smtClean="0"/>
          </a:p>
          <a:p>
            <a:r>
              <a:rPr lang="uk-UA" sz="2400" dirty="0" smtClean="0"/>
              <a:t>Починається урок.</a:t>
            </a:r>
            <a:endParaRPr lang="ru-RU" sz="2400" dirty="0" smtClean="0"/>
          </a:p>
          <a:p>
            <a:r>
              <a:rPr lang="uk-UA" sz="2400" dirty="0" smtClean="0"/>
              <a:t>Він зимовий та цікавий.</a:t>
            </a:r>
            <a:endParaRPr lang="ru-RU" sz="2400" dirty="0" smtClean="0"/>
          </a:p>
          <a:p>
            <a:r>
              <a:rPr lang="uk-UA" sz="2400" dirty="0" smtClean="0"/>
              <a:t>Тож гостей зібрав чимало.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692696"/>
            <a:ext cx="1243014" cy="1381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Belimenko\Desktop\картинки\images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89248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412775"/>
          <a:ext cx="7992887" cy="4824538"/>
        </p:xfrm>
        <a:graphic>
          <a:graphicData uri="http://schemas.openxmlformats.org/drawingml/2006/table">
            <a:tbl>
              <a:tblPr/>
              <a:tblGrid>
                <a:gridCol w="479325"/>
                <a:gridCol w="4830400"/>
                <a:gridCol w="2683162"/>
              </a:tblGrid>
              <a:tr h="893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Приклад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Схема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1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«Свято Миколая, - розповіла мені бабуся, -  пов’язано з постаттю Миколая Чудотворця».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           «П, -а, - п».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Бабуся мені розповіла, що свято Миколая    пов’язано з постаттю Миколая Чудотворця.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Складне</a:t>
                      </a:r>
                      <a:r>
                        <a:rPr lang="uk-UA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речення, сполучникове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Святий Миколай допомагав бідним: дарував подарунки, давав гроші, віддавав усе своє майно знедоленим.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УС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: О,</a:t>
                      </a:r>
                      <a:r>
                        <a:rPr lang="uk-UA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uk-UA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45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мою думку</a:t>
                      </a: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, тому люди Миколая любили та шанували, відзначали його свято та просили про його допомогу і заступництво.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ВС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,  О та О,</a:t>
                      </a:r>
                      <a:r>
                        <a:rPr lang="uk-UA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 та О; </a:t>
                      </a:r>
                      <a:r>
                        <a:rPr lang="uk-UA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 і 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6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Діти, які подарунки ви хотіли б отримати від святого Миколая?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</a:t>
                      </a:r>
                      <a:r>
                        <a:rPr lang="uk-UA" sz="12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Зв</a:t>
                      </a: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4515" name="AutoShape 3"/>
          <p:cNvSpPr>
            <a:spLocks noChangeShapeType="1"/>
          </p:cNvSpPr>
          <p:nvPr/>
        </p:nvSpPr>
        <p:spPr bwMode="auto">
          <a:xfrm flipH="1">
            <a:off x="103188" y="123825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6" name="AutoShape 4"/>
          <p:cNvSpPr>
            <a:spLocks noChangeShapeType="1"/>
          </p:cNvSpPr>
          <p:nvPr/>
        </p:nvSpPr>
        <p:spPr bwMode="auto">
          <a:xfrm>
            <a:off x="550863" y="123825"/>
            <a:ext cx="3143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7" name="AutoShape 5"/>
          <p:cNvSpPr>
            <a:spLocks noChangeShapeType="1"/>
          </p:cNvSpPr>
          <p:nvPr/>
        </p:nvSpPr>
        <p:spPr bwMode="auto">
          <a:xfrm>
            <a:off x="550863" y="219075"/>
            <a:ext cx="3143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8" name="AutoShape 6"/>
          <p:cNvSpPr>
            <a:spLocks noChangeShapeType="1"/>
          </p:cNvSpPr>
          <p:nvPr/>
        </p:nvSpPr>
        <p:spPr bwMode="auto">
          <a:xfrm flipV="1">
            <a:off x="188913" y="361950"/>
            <a:ext cx="22860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9" name="AutoShape 7"/>
          <p:cNvSpPr>
            <a:spLocks noChangeShapeType="1"/>
          </p:cNvSpPr>
          <p:nvPr/>
        </p:nvSpPr>
        <p:spPr bwMode="auto">
          <a:xfrm>
            <a:off x="712788" y="371475"/>
            <a:ext cx="2762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20" name="AutoShape 8"/>
          <p:cNvSpPr>
            <a:spLocks noChangeShapeType="1"/>
          </p:cNvSpPr>
          <p:nvPr/>
        </p:nvSpPr>
        <p:spPr bwMode="auto">
          <a:xfrm>
            <a:off x="712788" y="476250"/>
            <a:ext cx="352425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Зимонька вітає нас!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Belimenko\Desktop\картинки\загружено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644008" cy="3356992"/>
          </a:xfrm>
          <a:prstGeom prst="rect">
            <a:avLst/>
          </a:prstGeom>
          <a:noFill/>
        </p:spPr>
      </p:pic>
      <p:pic>
        <p:nvPicPr>
          <p:cNvPr id="66563" name="Picture 3" descr="C:\Users\Belimenko\Desktop\картинки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572000" cy="3501008"/>
          </a:xfrm>
          <a:prstGeom prst="rect">
            <a:avLst/>
          </a:prstGeom>
          <a:noFill/>
        </p:spPr>
      </p:pic>
      <p:pic>
        <p:nvPicPr>
          <p:cNvPr id="4" name="Picture 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499992" y="6396335"/>
            <a:ext cx="46440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Зупинка  «Різдво»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verte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284984"/>
            <a:ext cx="4716016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Belimenko\Desktop\картинки\загружено (2)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0014" y="0"/>
            <a:ext cx="8563970" cy="6858000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2195736" y="1695871"/>
            <a:ext cx="5400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Робота з підручником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(в парах).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Вправа 188. Робота з текстом «Зимове свято».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Визначити тему та ідею тексту, стиль і тип мовлення (усно).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Скласти схему до речення, в якому є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узагальнювальне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слово при ОЧР.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 «Творче конструювання»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Знайти речення з ОЧР перебудувати його на речення з УС перед ОЧР (усно).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 «Творче конструювання»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Знайти складне безсполучникове складне речення, записати його, утворивши складне сполучникове речення.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тудія _ Водограй _ - _ Коляда _ - Буковель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C:\Users\Belimenko\Desktop\картинки\images 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Belimenko\Desktop\картинки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7984" y="1484784"/>
            <a:ext cx="352839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           </a:t>
            </a:r>
            <a:r>
              <a:rPr lang="uk-UA" sz="2400" b="1" dirty="0" smtClean="0">
                <a:solidFill>
                  <a:srgbClr val="FF0000"/>
                </a:solidFill>
              </a:rPr>
              <a:t>Звертання</a:t>
            </a:r>
          </a:p>
          <a:p>
            <a:endParaRPr lang="uk-UA" b="1" dirty="0" smtClean="0"/>
          </a:p>
          <a:p>
            <a:r>
              <a:rPr lang="uk-UA" sz="2000" b="1" dirty="0" smtClean="0">
                <a:solidFill>
                  <a:srgbClr val="0070C0"/>
                </a:solidFill>
              </a:rPr>
              <a:t>Пане господарю, земле,</a:t>
            </a: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sz="2000" b="1" dirty="0" smtClean="0">
                <a:solidFill>
                  <a:srgbClr val="0070C0"/>
                </a:solidFill>
              </a:rPr>
              <a:t> господар, господарочку,</a:t>
            </a: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sz="2000" b="1" dirty="0" smtClean="0">
                <a:solidFill>
                  <a:srgbClr val="0070C0"/>
                </a:solidFill>
              </a:rPr>
              <a:t> люди, Ісусе любий,</a:t>
            </a: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sz="2000" b="1" dirty="0" smtClean="0">
                <a:solidFill>
                  <a:srgbClr val="0070C0"/>
                </a:solidFill>
              </a:rPr>
              <a:t> Дитино Божа</a:t>
            </a:r>
            <a:r>
              <a:rPr lang="uk-UA" sz="2000" dirty="0" smtClean="0">
                <a:solidFill>
                  <a:srgbClr val="0070C0"/>
                </a:solidFill>
              </a:rPr>
              <a:t>,</a:t>
            </a:r>
            <a:r>
              <a:rPr lang="uk-UA" sz="2000" b="1" dirty="0" smtClean="0">
                <a:solidFill>
                  <a:srgbClr val="0070C0"/>
                </a:solidFill>
              </a:rPr>
              <a:t> дядьку, </a:t>
            </a: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sz="2000" b="1" dirty="0" smtClean="0">
                <a:solidFill>
                  <a:srgbClr val="0070C0"/>
                </a:solidFill>
              </a:rPr>
              <a:t>місяченьку, мій братику,</a:t>
            </a:r>
          </a:p>
          <a:p>
            <a:endParaRPr lang="uk-UA" sz="2000" b="1" dirty="0" smtClean="0">
              <a:solidFill>
                <a:srgbClr val="0070C0"/>
              </a:solidFill>
            </a:endParaRPr>
          </a:p>
          <a:p>
            <a:r>
              <a:rPr lang="uk-UA" sz="2000" b="1" dirty="0" smtClean="0">
                <a:solidFill>
                  <a:srgbClr val="0070C0"/>
                </a:solidFill>
              </a:rPr>
              <a:t> Боже.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Belimenko\Desktop\картинки\загружено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3731" name="Picture 3" descr="C:\Users\Belimenko\Desktop\картинки\загружено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8640"/>
            <a:ext cx="3960440" cy="2736304"/>
          </a:xfrm>
          <a:prstGeom prst="rect">
            <a:avLst/>
          </a:prstGeom>
          <a:noFill/>
        </p:spPr>
      </p:pic>
      <p:pic>
        <p:nvPicPr>
          <p:cNvPr id="73733" name="Picture 5" descr="C:\Users\Belimenko\Desktop\картинки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068960"/>
            <a:ext cx="4248472" cy="2736304"/>
          </a:xfrm>
          <a:prstGeom prst="rect">
            <a:avLst/>
          </a:prstGeom>
          <a:noFill/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347864" y="5949280"/>
            <a:ext cx="48965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Рольова гра.  Діалог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«Моє найулюбленіше  свято зими»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Belimenko\Desktop\відкр. урок\картинки\image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80528" y="1"/>
            <a:ext cx="9324527" cy="6858000"/>
          </a:xfrm>
          <a:prstGeom prst="rect">
            <a:avLst/>
          </a:prstGeom>
          <a:noFill/>
        </p:spPr>
      </p:pic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187624" y="1917413"/>
            <a:ext cx="734481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Утворити</a:t>
            </a:r>
            <a:r>
              <a:rPr lang="uk-UA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складне речення, </a:t>
            </a:r>
            <a:r>
              <a:rPr lang="uk-UA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Перебудувати на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речення з прямою мовою.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Записати у вигляді діалогу.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До хати зайшли щедрувальники. Вони побажали господарю щастя, здоров’я та привітали з Новим роком.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Belimenko\Desktop\картинки\загружено (17)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636223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75656" y="764704"/>
          <a:ext cx="6336704" cy="5672074"/>
        </p:xfrm>
        <a:graphic>
          <a:graphicData uri="http://schemas.openxmlformats.org/drawingml/2006/table">
            <a:tbl>
              <a:tblPr/>
              <a:tblGrid>
                <a:gridCol w="3924112"/>
                <a:gridCol w="2412592"/>
              </a:tblGrid>
              <a:tr h="9424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      Запропоновані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        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       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завдання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200" b="1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       Оцінювання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Домашня робота   (тест)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>
                          <a:latin typeface="Times New Roman"/>
                          <a:ea typeface="Times New Roman"/>
                        </a:rPr>
                        <a:t>                                     </a:t>
                      </a:r>
                      <a:r>
                        <a:rPr lang="uk-UA" sz="2000" b="1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(1- 6б.)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Повідомлення, казка,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діалог, </a:t>
                      </a:r>
                      <a:r>
                        <a:rPr lang="uk-UA" sz="2000" b="1" dirty="0" err="1" smtClean="0">
                          <a:latin typeface="Times New Roman"/>
                          <a:ea typeface="Times New Roman"/>
                        </a:rPr>
                        <a:t>сенкан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                           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(1б.)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5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Мовний аукціон             (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1б.)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Ти - редактор 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           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(1б.)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Графічне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конструювання             (1 б.)                         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Робота з підручником,  вибіркова</a:t>
                      </a:r>
                      <a:r>
                        <a:rPr lang="uk-UA" sz="2000" b="1" baseline="0" dirty="0" smtClean="0">
                          <a:latin typeface="Times New Roman"/>
                          <a:ea typeface="Times New Roman"/>
                        </a:rPr>
                        <a:t> робота          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(1б.)</a:t>
                      </a: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                 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3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Творче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конструювання            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1б.)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Робота на 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уроці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(активність</a:t>
                      </a:r>
                      <a:r>
                        <a:rPr lang="uk-UA" sz="2000" b="1" dirty="0" smtClean="0">
                          <a:latin typeface="Times New Roman"/>
                          <a:ea typeface="Times New Roman"/>
                        </a:rPr>
                        <a:t>)                 (1</a:t>
                      </a:r>
                      <a:r>
                        <a:rPr lang="uk-UA" sz="2000" b="1" baseline="0" dirty="0" smtClean="0">
                          <a:latin typeface="Times New Roman"/>
                          <a:ea typeface="Times New Roman"/>
                        </a:rPr>
                        <a:t> б. 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                            Всього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-171400"/>
            <a:ext cx="9217024" cy="702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72067" y="428604"/>
            <a:ext cx="3286148" cy="52322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Monotype Corsiva" pitchFamily="66" charset="0"/>
              </a:rPr>
              <a:t>Психологічний тренінг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4008" y="2276872"/>
            <a:ext cx="4183874" cy="83099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Я зможу добре сьогодні попрацювати на уроці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3717032"/>
            <a:ext cx="3214021" cy="46166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Я особистість творча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3479" y="4941168"/>
            <a:ext cx="4680521" cy="1200329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Я бажаю всім однокласникам успіхів на сьогоднішньому уроці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6396335"/>
            <a:ext cx="184731" cy="46166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20000" dir="5400000" rotWithShape="0">
              <a:srgbClr val="000000">
                <a:alpha val="42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400" b="1" dirty="0"/>
          </a:p>
        </p:txBody>
      </p:sp>
      <p:pic>
        <p:nvPicPr>
          <p:cNvPr id="1028" name="Picture 4" descr="http://www.spohelp.ru/photos/0001/8701/img1_medium.gif?127025549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052736"/>
            <a:ext cx="2216368" cy="1152128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Belimenko\Desktop\картинки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979712" y="546645"/>
            <a:ext cx="5976664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Рефлексія («Мікрофон»)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Продовжте незакінчені речення.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Під час вивчення теми «Відомості із синтаксису та пунктуації» я дізнався (дізналася) багато нового. Наприклад, як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Найлегшим під час опрацювання матеріалу для мене було…, а найважчим…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Свої знання з теми я оцінив (оцінила) на…, а (і) отримав (отримала)…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Belimenko\Desktop\картинки\загружено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2339752" y="1484784"/>
            <a:ext cx="52565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uk-U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Інформація про домашнє  завдання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– 3 б.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Закріпіть знання з вивченої теми  за § 14 - 21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– 6 б.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Тестові завдання  ст.81 -82 (пит.1 – 4)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 – 9б.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Перебудуйте речення, виконайте синтаксичний розбір ст.83, пит.6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 – 12б.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Скласти розповідь на тему </a:t>
            </a:r>
            <a:r>
              <a:rPr lang="uk-UA" sz="2000" dirty="0" smtClean="0"/>
              <a:t>«Моє найулюбленіше  свято зими»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використовуючи однорідні члени речення, звертання, вставні слова, речення з                                 прямою мовою.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лнце 3"/>
          <p:cNvSpPr/>
          <p:nvPr/>
        </p:nvSpPr>
        <p:spPr>
          <a:xfrm>
            <a:off x="0" y="0"/>
            <a:ext cx="5724128" cy="3429000"/>
          </a:xfrm>
          <a:prstGeom prst="sun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Місто </a:t>
            </a:r>
            <a:r>
              <a:rPr lang="uk-UA" sz="32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Контроль-</a:t>
            </a:r>
            <a:r>
              <a:rPr lang="uk-UA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град</a:t>
            </a: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539552" y="3645024"/>
            <a:ext cx="820737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Шануйте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традиції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свого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народу!</a:t>
            </a:r>
          </a:p>
        </p:txBody>
      </p:sp>
      <p:pic>
        <p:nvPicPr>
          <p:cNvPr id="40963" name="Picture 3" descr="viewim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2484438" y="333375"/>
            <a:ext cx="62658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Любіть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Україну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161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126876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Шануйте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традиції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свого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народу!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771800" y="3464133"/>
            <a:ext cx="3600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І в вас, і в нас хай буде гаразд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2060848"/>
            <a:ext cx="7488832" cy="43204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40962" grpId="0" animBg="1"/>
      <p:bldP spid="40962" grpId="1" animBg="1"/>
      <p:bldP spid="40964" grpId="0" animBg="1"/>
      <p:bldP spid="4096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C:\Users\Belimenko\Desktop\картинки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928670"/>
            <a:ext cx="5053014" cy="447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857356" y="285728"/>
            <a:ext cx="512993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latin typeface="Monotype Corsiva" pitchFamily="66" charset="0"/>
              </a:rPr>
              <a:t>Країна Простого речення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000108"/>
            <a:ext cx="2357454" cy="1601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 r="3474" b="9057"/>
          <a:stretch>
            <a:fillRect/>
          </a:stretch>
        </p:blipFill>
        <p:spPr bwMode="auto">
          <a:xfrm>
            <a:off x="1928794" y="3786190"/>
            <a:ext cx="151647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 rot="20195283">
            <a:off x="1243474" y="5128758"/>
            <a:ext cx="3257623" cy="4616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</a:rPr>
              <a:t>Допомагаємо один одному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158131">
            <a:off x="1091585" y="5397589"/>
            <a:ext cx="5003293" cy="46166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Monotype Corsiva" pitchFamily="66" charset="0"/>
              </a:rPr>
              <a:t>Уважно слухаємо і розуміємо один одного</a:t>
            </a:r>
            <a:endParaRPr lang="ru-RU" sz="2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4786322"/>
            <a:ext cx="3214678" cy="181588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Девіз уроку:</a:t>
            </a:r>
          </a:p>
          <a:p>
            <a:pPr algn="ctr"/>
            <a:r>
              <a:rPr lang="uk-UA" sz="2800" b="1" dirty="0" smtClean="0">
                <a:solidFill>
                  <a:srgbClr val="00B050"/>
                </a:solidFill>
                <a:latin typeface="Monotype Corsiva" pitchFamily="66" charset="0"/>
              </a:rPr>
              <a:t>Пишу грамотно!</a:t>
            </a:r>
          </a:p>
          <a:p>
            <a:pPr algn="ctr"/>
            <a:r>
              <a:rPr lang="uk-UA" sz="2800" b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Читаю виразно!</a:t>
            </a:r>
          </a:p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Говорю правильно!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93" y="214290"/>
            <a:ext cx="85844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11760" y="908720"/>
            <a:ext cx="5643634" cy="95410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dirty="0" smtClean="0"/>
              <a:t>Закріпити  свої  знання  з  теми «Синтаксис і пунктуація».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1844824"/>
            <a:ext cx="6120680" cy="1015663"/>
          </a:xfrm>
          <a:prstGeom prst="rect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Засвоїти правила вживання розділових знаків  при  однорідних членах речення, звертанні, вставних словах, прямій мові, діалозі.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411760" y="2852936"/>
            <a:ext cx="5929354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Учитися  розпізнавати, чим речення ускладнене.  Розвивати уміння влучно й доречно використовувати набуті знання  в усному та  писемному мовленні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4293096"/>
            <a:ext cx="5527754" cy="1323439"/>
          </a:xfrm>
          <a:prstGeom prst="rect">
            <a:avLst/>
          </a:prstGeom>
          <a:solidFill>
            <a:srgbClr val="6666FF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/>
              <a:t>На  цьому  уроці  я  маю  побачити,  що  я  знаю  добре,  а  над  чим  ще  треба  попрацювати.</a:t>
            </a:r>
            <a:endParaRPr lang="ru-RU" sz="2000" dirty="0" smtClean="0"/>
          </a:p>
          <a:p>
            <a:r>
              <a:rPr lang="uk-UA" sz="2000" dirty="0" smtClean="0"/>
              <a:t> Підготуватися  до контрольної роботи.</a:t>
            </a:r>
            <a:endParaRPr lang="ru-RU" sz="2000" dirty="0"/>
          </a:p>
        </p:txBody>
      </p:sp>
      <p:pic>
        <p:nvPicPr>
          <p:cNvPr id="8" name="Picture 3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0"/>
            <a:ext cx="1598664" cy="1333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Belimenko\Desktop\картинки\загружено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8640960" cy="6858000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403648" y="1275797"/>
            <a:ext cx="280831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Метод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Маркування                     тексту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Система  позначок: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+ - відома інформація;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– хочу більше дізнатися.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932040" y="775444"/>
            <a:ext cx="25922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М.Т.Рильський             писав: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«Синтаксис – це душа мови», 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А.Чехов говорив: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«Розділові знаки –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ноти при читанні».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Belimenko\Desktop\картинки\images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7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1547664" y="2420888"/>
            <a:ext cx="61206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просто слухати, а чути.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Не просто дивитися, а бачити.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просто відповідати, а міркувати.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Дружно і плідно працювати.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Belimenko\Desktop\картинки\image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8964488" cy="66693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03848" y="908720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Самооцінка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3251" name="Picture 3" descr="C:\Users\Belimenko\Desktop\картинки\images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72816"/>
            <a:ext cx="3024336" cy="2592288"/>
          </a:xfrm>
          <a:prstGeom prst="rect">
            <a:avLst/>
          </a:prstGeom>
          <a:noFill/>
        </p:spPr>
      </p:pic>
      <p:pic>
        <p:nvPicPr>
          <p:cNvPr id="53252" name="Picture 4" descr="C:\Users\Belimenko\Desktop\картинки\images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916832"/>
            <a:ext cx="2880320" cy="2376264"/>
          </a:xfrm>
          <a:prstGeom prst="rect">
            <a:avLst/>
          </a:prstGeom>
          <a:noFill/>
        </p:spPr>
      </p:pic>
      <p:pic>
        <p:nvPicPr>
          <p:cNvPr id="53253" name="Picture 5" descr="C:\Users\Belimenko\Desktop\картинки\images (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509120"/>
            <a:ext cx="216024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97" y="357166"/>
            <a:ext cx="8929750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14810" y="714356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Monotype Corsiva" pitchFamily="66" charset="0"/>
              </a:rPr>
              <a:t>Дев</a:t>
            </a:r>
            <a:r>
              <a:rPr lang="uk-UA" sz="2400" dirty="0" smtClean="0"/>
              <a:t>’</a:t>
            </a:r>
            <a:r>
              <a:rPr lang="uk-UA" sz="2400" dirty="0" smtClean="0">
                <a:latin typeface="Monotype Corsiva" pitchFamily="66" charset="0"/>
              </a:rPr>
              <a:t>яте  грудня</a:t>
            </a:r>
          </a:p>
          <a:p>
            <a:pPr algn="ctr"/>
            <a:r>
              <a:rPr lang="uk-UA" sz="2400" dirty="0" smtClean="0">
                <a:latin typeface="Monotype Corsiva" pitchFamily="66" charset="0"/>
              </a:rPr>
              <a:t>Класна робота</a:t>
            </a:r>
          </a:p>
          <a:p>
            <a:pPr algn="ctr"/>
            <a:r>
              <a:rPr lang="uk-UA" sz="2400" dirty="0" smtClean="0">
                <a:latin typeface="Monotype Corsiva" pitchFamily="66" charset="0"/>
              </a:rPr>
              <a:t>Подорож країною</a:t>
            </a:r>
          </a:p>
          <a:p>
            <a:pPr algn="ctr"/>
            <a:r>
              <a:rPr lang="uk-UA" sz="2400" dirty="0" smtClean="0">
                <a:latin typeface="Monotype Corsiva" pitchFamily="66" charset="0"/>
              </a:rPr>
              <a:t> Синтаксису та Пунктуації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 cstate="print"/>
          <a:srcRect l="3324" t="2985" r="1018" b="3392"/>
          <a:stretch>
            <a:fillRect/>
          </a:stretch>
        </p:blipFill>
        <p:spPr bwMode="auto">
          <a:xfrm rot="4386691">
            <a:off x="5314079" y="3234362"/>
            <a:ext cx="3857440" cy="1723537"/>
          </a:xfrm>
          <a:prstGeom prst="parallelogram">
            <a:avLst>
              <a:gd name="adj" fmla="val 12790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1115</TotalTime>
  <Words>1046</Words>
  <Application>Microsoft Office PowerPoint</Application>
  <PresentationFormat>Экран (4:3)</PresentationFormat>
  <Paragraphs>210</Paragraphs>
  <Slides>34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Эркер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Belimenko</cp:lastModifiedBy>
  <cp:revision>137</cp:revision>
  <dcterms:modified xsi:type="dcterms:W3CDTF">2015-12-08T17:31:56Z</dcterms:modified>
</cp:coreProperties>
</file>