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367" r:id="rId3"/>
    <p:sldId id="366" r:id="rId4"/>
    <p:sldId id="343" r:id="rId5"/>
    <p:sldId id="353" r:id="rId6"/>
    <p:sldId id="327" r:id="rId7"/>
    <p:sldId id="368" r:id="rId8"/>
    <p:sldId id="352" r:id="rId9"/>
    <p:sldId id="369" r:id="rId10"/>
    <p:sldId id="370" r:id="rId11"/>
    <p:sldId id="371" r:id="rId12"/>
    <p:sldId id="378" r:id="rId13"/>
    <p:sldId id="379" r:id="rId14"/>
    <p:sldId id="381" r:id="rId15"/>
    <p:sldId id="382" r:id="rId16"/>
    <p:sldId id="383" r:id="rId17"/>
    <p:sldId id="3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718" autoAdjust="0"/>
  </p:normalViewPr>
  <p:slideViewPr>
    <p:cSldViewPr>
      <p:cViewPr varScale="1">
        <p:scale>
          <a:sx n="51" d="100"/>
          <a:sy n="51" d="100"/>
        </p:scale>
        <p:origin x="126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71536-4D94-4FA7-AEE5-0F75E6960F7E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F362F-7CDD-4A19-97CF-73B7FA5FFC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7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6F362F-7CDD-4A19-97CF-73B7FA5FFC1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131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6F362F-7CDD-4A19-97CF-73B7FA5FFC1D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99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494872E-1F78-453B-98BB-95922A8E2694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A69C280-4A26-470C-95E5-7D682A8FE8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332656"/>
            <a:ext cx="6766504" cy="3096344"/>
          </a:xfrm>
        </p:spPr>
        <p:txBody>
          <a:bodyPr>
            <a:normAutofit fontScale="90000"/>
          </a:bodyPr>
          <a:lstStyle/>
          <a:p>
            <a:pPr algn="r"/>
            <a:r>
              <a:rPr lang="uk-UA" dirty="0">
                <a:solidFill>
                  <a:srgbClr val="FF0000"/>
                </a:solidFill>
              </a:rPr>
              <a:t>Моделювання як метод навчання в системі розвивального навчання на </a:t>
            </a:r>
            <a:r>
              <a:rPr lang="uk-UA" dirty="0" err="1">
                <a:solidFill>
                  <a:srgbClr val="FF0000"/>
                </a:solidFill>
              </a:rPr>
              <a:t>уроках</a:t>
            </a:r>
            <a:r>
              <a:rPr lang="uk-UA" dirty="0">
                <a:solidFill>
                  <a:srgbClr val="FF0000"/>
                </a:solidFill>
              </a:rPr>
              <a:t> української мови</a:t>
            </a:r>
            <a:br>
              <a:rPr lang="ru-RU" dirty="0"/>
            </a:br>
            <a:b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E0A9A-B023-4C5C-85B0-751440ED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7150" y="332656"/>
            <a:ext cx="8712968" cy="98722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Використання моделей </a:t>
            </a:r>
            <a:r>
              <a:rPr lang="ru-RU" dirty="0"/>
              <a:t>– </a:t>
            </a:r>
            <a:r>
              <a:rPr lang="ru-RU" dirty="0" err="1"/>
              <a:t>реалізація</a:t>
            </a:r>
            <a:r>
              <a:rPr lang="ru-RU" dirty="0"/>
              <a:t> принципу </a:t>
            </a:r>
            <a:r>
              <a:rPr lang="ru-RU" dirty="0" err="1"/>
              <a:t>наочності</a:t>
            </a:r>
            <a:r>
              <a:rPr lang="uk-UA" dirty="0"/>
              <a:t> 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A73534F-9A69-4198-A84B-3BA8A7FAEA77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2412182" y="1600200"/>
            <a:ext cx="6408290" cy="5257800"/>
          </a:xfrm>
        </p:spPr>
        <p:txBody>
          <a:bodyPr>
            <a:normAutofit/>
          </a:bodyPr>
          <a:lstStyle/>
          <a:p>
            <a:r>
              <a:rPr lang="ru-RU" sz="2800" dirty="0" err="1"/>
              <a:t>Використання</a:t>
            </a:r>
            <a:r>
              <a:rPr lang="ru-RU" sz="2800" dirty="0"/>
              <a:t> моделей в </a:t>
            </a:r>
            <a:r>
              <a:rPr lang="ru-RU" sz="2800" dirty="0" err="1"/>
              <a:t>навчанні</a:t>
            </a:r>
            <a:r>
              <a:rPr lang="ru-RU" sz="2800" dirty="0"/>
              <a:t> </a:t>
            </a:r>
            <a:r>
              <a:rPr lang="uk-UA" sz="2800" dirty="0"/>
              <a:t>школярів</a:t>
            </a:r>
            <a:r>
              <a:rPr lang="ru-RU" sz="2800" dirty="0"/>
              <a:t> </a:t>
            </a:r>
            <a:r>
              <a:rPr lang="ru-RU" sz="2800" dirty="0" err="1"/>
              <a:t>обумовлено</a:t>
            </a:r>
            <a:r>
              <a:rPr lang="ru-RU" sz="2800" dirty="0"/>
              <a:t> </a:t>
            </a:r>
            <a:r>
              <a:rPr lang="ru-RU" sz="2800" dirty="0" err="1"/>
              <a:t>закономірностями</a:t>
            </a:r>
            <a:r>
              <a:rPr lang="ru-RU" sz="2800" dirty="0"/>
              <a:t> </a:t>
            </a:r>
            <a:r>
              <a:rPr lang="ru-RU" sz="2800" dirty="0" err="1"/>
              <a:t>їхньої</a:t>
            </a:r>
            <a:r>
              <a:rPr lang="ru-RU" sz="2800" dirty="0"/>
              <a:t> </a:t>
            </a:r>
            <a:r>
              <a:rPr lang="ru-RU" sz="2800" dirty="0" err="1"/>
              <a:t>навчальної</a:t>
            </a:r>
            <a:r>
              <a:rPr lang="ru-RU" sz="2800" dirty="0"/>
              <a:t> </a:t>
            </a:r>
            <a:r>
              <a:rPr lang="ru-RU" sz="2800" dirty="0" err="1"/>
              <a:t>діяльності</a:t>
            </a:r>
            <a:r>
              <a:rPr lang="ru-RU" sz="2800" dirty="0"/>
              <a:t>. </a:t>
            </a:r>
            <a:r>
              <a:rPr lang="ru-RU" sz="2800" dirty="0" err="1"/>
              <a:t>Діти</a:t>
            </a:r>
            <a:r>
              <a:rPr lang="ru-RU" sz="2800" dirty="0"/>
              <a:t> </a:t>
            </a:r>
            <a:r>
              <a:rPr lang="ru-RU" sz="2800" dirty="0" err="1"/>
              <a:t>думають</a:t>
            </a:r>
            <a:r>
              <a:rPr lang="ru-RU" sz="2800" dirty="0"/>
              <a:t>, за </a:t>
            </a:r>
            <a:r>
              <a:rPr lang="uk-UA" sz="2800" dirty="0"/>
              <a:t>словами</a:t>
            </a:r>
            <a:r>
              <a:rPr lang="ru-RU" sz="2800" dirty="0"/>
              <a:t> </a:t>
            </a:r>
            <a:r>
              <a:rPr lang="ru-RU" sz="2800" dirty="0" err="1"/>
              <a:t>К.Ушинського</a:t>
            </a:r>
            <a:r>
              <a:rPr lang="ru-RU" sz="2800" dirty="0"/>
              <a:t>, "</a:t>
            </a:r>
            <a:r>
              <a:rPr lang="ru-RU" sz="2800" i="1" dirty="0"/>
              <a:t>формами, звуками, </a:t>
            </a:r>
            <a:r>
              <a:rPr lang="ru-RU" sz="2800" i="1" dirty="0" err="1"/>
              <a:t>фарбами</a:t>
            </a:r>
            <a:r>
              <a:rPr lang="ru-RU" sz="2800" i="1" dirty="0"/>
              <a:t>, </a:t>
            </a:r>
            <a:r>
              <a:rPr lang="ru-RU" sz="2800" i="1" dirty="0" err="1"/>
              <a:t>почуттями</a:t>
            </a:r>
            <a:r>
              <a:rPr lang="ru-RU" sz="2800" dirty="0"/>
              <a:t>"</a:t>
            </a:r>
            <a:r>
              <a:rPr lang="uk-UA" sz="2800" dirty="0"/>
              <a:t>.</a:t>
            </a:r>
          </a:p>
          <a:p>
            <a:r>
              <a:rPr lang="uk-UA" sz="2800" dirty="0"/>
              <a:t> Мислення дитини має  наочно-образний характер. Тому таке важливе значення в навчанні учнів має принцип наочності. </a:t>
            </a:r>
            <a:endParaRPr lang="ru-RU" sz="2800" dirty="0"/>
          </a:p>
        </p:txBody>
      </p:sp>
      <p:pic>
        <p:nvPicPr>
          <p:cNvPr id="2052" name="Picture 4" descr="Ушинский, Константин Дмитриевич — Википедия">
            <a:extLst>
              <a:ext uri="{FF2B5EF4-FFF2-40B4-BE49-F238E27FC236}">
                <a16:creationId xmlns:a16="http://schemas.microsoft.com/office/drawing/2014/main" id="{6254A43E-E574-4C84-8359-F45572EFBCD0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42256"/>
            <a:ext cx="2232670" cy="282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8652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pPr algn="ctr"/>
            <a:r>
              <a:rPr lang="ru-RU" b="1" dirty="0" err="1"/>
              <a:t>Завдання</a:t>
            </a:r>
            <a:r>
              <a:rPr lang="ru-RU" b="1" dirty="0"/>
              <a:t> методу </a:t>
            </a:r>
            <a:r>
              <a:rPr lang="ru-RU" b="1" dirty="0" err="1"/>
              <a:t>моделювання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86B5E0-01CE-41FB-9316-3245DE660FA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5277200"/>
          </a:xfrm>
        </p:spPr>
        <p:txBody>
          <a:bodyPr/>
          <a:lstStyle/>
          <a:p>
            <a:r>
              <a:rPr lang="uk-UA" dirty="0"/>
              <a:t>На сучасному етапі розвитку освіти одним із найважливіших завдань є виховання ініціативної, самостійної особистості, здатної ефективно навчатися і працювати протягом життя.</a:t>
            </a:r>
            <a:endParaRPr lang="ru-RU" dirty="0"/>
          </a:p>
          <a:p>
            <a:r>
              <a:rPr lang="uk-UA" dirty="0"/>
              <a:t>Учні мають не просто запам’ятовувати визначення термінів і понять, а активно конструювати знання та формувати уміння та навички  через досвід практичної діяльності. Досягти очікуваних результатів навчання вчителю допоможе організація моделювання і подальшого використання моделей на </a:t>
            </a:r>
            <a:r>
              <a:rPr lang="uk-UA" dirty="0" err="1"/>
              <a:t>уроках</a:t>
            </a:r>
            <a:r>
              <a:rPr lang="uk-UA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29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13048" cy="1143000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Моделювання  –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600200"/>
            <a:ext cx="4007296" cy="4572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2800" dirty="0"/>
              <a:t>це  комплексний засіб, що стимулює учнів до самоаналізу, самооцінки, саморозвитку, враховується роль емоційних переживань, спілкування, аргументації у процесі моделювання навчального матеріалу</a:t>
            </a:r>
            <a:r>
              <a:rPr lang="uk-UA" dirty="0"/>
              <a:t>. 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72EEE2-D402-4981-893A-DC0CD5F1B4E1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270248" y="1676400"/>
            <a:ext cx="3657600" cy="4572000"/>
          </a:xfrm>
        </p:spPr>
        <p:txBody>
          <a:bodyPr>
            <a:normAutofit fontScale="92500"/>
          </a:bodyPr>
          <a:lstStyle/>
          <a:p>
            <a:r>
              <a:rPr lang="uk-UA" dirty="0" err="1"/>
              <a:t>ффф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071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7745288" cy="2002234"/>
          </a:xfrm>
        </p:spPr>
        <p:txBody>
          <a:bodyPr>
            <a:noAutofit/>
          </a:bodyPr>
          <a:lstStyle/>
          <a:p>
            <a:pPr algn="ctr"/>
            <a:r>
              <a:rPr lang="uk-UA" sz="2400" dirty="0"/>
              <a:t>Психологічне обґрунтування проблеми моделювання знайшла у дослідженнях психологів</a:t>
            </a:r>
            <a:r>
              <a:rPr lang="ru-RU" sz="2400" dirty="0"/>
              <a:t>‐</a:t>
            </a:r>
            <a:r>
              <a:rPr lang="uk-UA" sz="2400" dirty="0"/>
              <a:t>розробників освітньої системи розвивального навчання Д. Б. Ельконіна – </a:t>
            </a:r>
            <a:br>
              <a:rPr lang="uk-UA" sz="2400" dirty="0"/>
            </a:br>
            <a:r>
              <a:rPr lang="uk-UA" sz="2400" dirty="0"/>
              <a:t>В. В. Давидова. </a:t>
            </a:r>
            <a:endParaRPr lang="ru-RU" sz="24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19E5D6E-4C8D-44F9-88B4-294635248C58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13713" y="2298576"/>
            <a:ext cx="2667000" cy="3810000"/>
          </a:xfrm>
          <a:prstGeom prst="rect">
            <a:avLst/>
          </a:prstGeom>
        </p:spPr>
      </p:pic>
      <p:pic>
        <p:nvPicPr>
          <p:cNvPr id="1026" name="Picture 2" descr="ВОЗРАСТНАЯ И ПЕДАГОГИЧЕСКАЯ ПСИХОЛОГИЯ">
            <a:extLst>
              <a:ext uri="{FF2B5EF4-FFF2-40B4-BE49-F238E27FC236}">
                <a16:creationId xmlns:a16="http://schemas.microsoft.com/office/drawing/2014/main" id="{70DE3ABE-1C60-4338-94C3-29E51060B41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64855"/>
            <a:ext cx="2429245" cy="383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507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1" y="274638"/>
            <a:ext cx="8633321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Розвивальне навчання в початковій школі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692696"/>
            <a:ext cx="8633321" cy="8443916"/>
          </a:xfrm>
        </p:spPr>
        <p:txBody>
          <a:bodyPr>
            <a:normAutofit/>
          </a:bodyPr>
          <a:lstStyle/>
          <a:p>
            <a:r>
              <a:rPr lang="uk-UA" sz="2000" dirty="0"/>
              <a:t>Д. Б. Ельконін і В. В. Давидова</a:t>
            </a:r>
            <a:r>
              <a:rPr lang="uk-UA" sz="2200" dirty="0"/>
              <a:t> вважали, що у молодших  школярів через спеціально організовану навчальну діяльність, частиною якої є дія моделювання, можна сформувати теоретичне мислення, таке необхідне для успішного навчання і досягнення успіху у дорослому житті. </a:t>
            </a:r>
          </a:p>
          <a:p>
            <a:r>
              <a:rPr lang="uk-UA" sz="2200" dirty="0"/>
              <a:t>Ці вчені ще задовго до прийняття нового Держстандарту початкової освіти стратегічною метою навчання бачили формування у дітей «уміння вчитися». </a:t>
            </a:r>
            <a:endParaRPr lang="ru-RU" sz="2200" dirty="0"/>
          </a:p>
          <a:p>
            <a:r>
              <a:rPr lang="uk-UA" sz="2200" dirty="0"/>
              <a:t>У молодших школярів домінує наочно-образне мислення, тому для підтримки їхньої пізнавальної активності на </a:t>
            </a:r>
            <a:r>
              <a:rPr lang="uk-UA" sz="2200" dirty="0" err="1"/>
              <a:t>уроках</a:t>
            </a:r>
            <a:r>
              <a:rPr lang="uk-UA" sz="2200" dirty="0"/>
              <a:t> доречно використовувати різноманітну наочність. Однак для ефективного навчання недостатньо тільки пасивного перегляду ілюстрацій. Учні мають діяти: визначати і моделювати суттєві ознаки певного об’єкта чи явища; встановлювати зв’язки  та взаємовідношення між об’єктами.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066713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0EEEAD-2D39-4E69-A9E2-1EA41EADA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Моделювання на </a:t>
            </a:r>
            <a:r>
              <a:rPr lang="uk-UA" dirty="0" err="1"/>
              <a:t>уроках</a:t>
            </a:r>
            <a:r>
              <a:rPr lang="uk-UA" dirty="0"/>
              <a:t> української мови в 5</a:t>
            </a:r>
            <a:r>
              <a:rPr lang="ru-RU" dirty="0"/>
              <a:t>-</a:t>
            </a:r>
            <a:r>
              <a:rPr lang="uk-UA" dirty="0"/>
              <a:t>9</a:t>
            </a:r>
            <a:r>
              <a:rPr lang="ru-RU" dirty="0"/>
              <a:t>-</a:t>
            </a:r>
            <a:r>
              <a:rPr lang="uk-UA" dirty="0"/>
              <a:t>х класах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A567F7-5F78-428E-A645-C6A710439F8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0341" y="1430831"/>
            <a:ext cx="41148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У ІІ ступені навчання теж можливо використовувати даний метод, оскільки ще продовжується формування абстрактного мислення, і дитині простіше сприймати образи, схематичні графічні наочні схеми, аніж текстову об’ємну інформацію. </a:t>
            </a:r>
            <a:endParaRPr lang="ru-RU" dirty="0"/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id="{9DF5E39E-0A49-4C44-8FFF-349DB7AEA1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333"/>
          <a:stretch/>
        </p:blipFill>
        <p:spPr>
          <a:xfrm>
            <a:off x="4505200" y="1417638"/>
            <a:ext cx="4236858" cy="2867799"/>
          </a:xfrm>
          <a:prstGeom prst="rect">
            <a:avLst/>
          </a:prstGeom>
        </p:spPr>
      </p:pic>
      <p:sp>
        <p:nvSpPr>
          <p:cNvPr id="7" name="Объект 6">
            <a:extLst>
              <a:ext uri="{FF2B5EF4-FFF2-40B4-BE49-F238E27FC236}">
                <a16:creationId xmlns:a16="http://schemas.microsoft.com/office/drawing/2014/main" id="{DC9C63FA-7AF4-4180-A08E-742D511BAB4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230052" y="4481191"/>
            <a:ext cx="4417875" cy="4402631"/>
          </a:xfrm>
        </p:spPr>
        <p:txBody>
          <a:bodyPr/>
          <a:lstStyle/>
          <a:p>
            <a:r>
              <a:rPr lang="uk-UA" dirty="0"/>
              <a:t>Форми роботи: парна, групова, індивідуальна.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9236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2556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Етапи роботи над створенням моделі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проблемне питання;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визначення теми;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приклади до теорії (принцип: від часткового до загального);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визначення закономірностей (виведення теорії);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побудова схем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моделей;</a:t>
            </a:r>
          </a:p>
          <a:p>
            <a:pPr marL="0" indent="0">
              <a:buNone/>
            </a:pP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презентація моделей.</a:t>
            </a:r>
          </a:p>
          <a:p>
            <a:pPr marL="0" indent="0">
              <a:buNone/>
            </a:pP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834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66792E-0768-455B-AB04-50F89BD74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 моделей на </a:t>
            </a:r>
            <a:r>
              <a:rPr lang="uk-UA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уроках</a:t>
            </a:r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укаїнської</a:t>
            </a:r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мови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023EC6-C230-4F0D-81C8-7486607BB48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417638"/>
            <a:ext cx="3810000" cy="4754562"/>
          </a:xfrm>
        </p:spPr>
        <p:txBody>
          <a:bodyPr/>
          <a:lstStyle/>
          <a:p>
            <a:r>
              <a:rPr lang="uk-UA" dirty="0"/>
              <a:t>наочність (збільшений шрифт, колір);  </a:t>
            </a:r>
          </a:p>
          <a:p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використання графічних знаків; малюнків;</a:t>
            </a:r>
          </a:p>
          <a:p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використання мнемонічних фраз для запам’ятовування </a:t>
            </a:r>
            <a:r>
              <a:rPr lang="uk-UA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мовних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правил.</a:t>
            </a:r>
          </a:p>
          <a:p>
            <a:endParaRPr lang="ru-RU" dirty="0"/>
          </a:p>
        </p:txBody>
      </p:sp>
      <p:pic>
        <p:nvPicPr>
          <p:cNvPr id="7" name="Объект 5">
            <a:extLst>
              <a:ext uri="{FF2B5EF4-FFF2-40B4-BE49-F238E27FC236}">
                <a16:creationId xmlns:a16="http://schemas.microsoft.com/office/drawing/2014/main" id="{3679D714-217A-477E-9155-9BC37DF5FB42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" t="7592" r="7494"/>
          <a:stretch/>
        </p:blipFill>
        <p:spPr>
          <a:xfrm rot="16200000">
            <a:off x="5245229" y="715357"/>
            <a:ext cx="3096344" cy="4442799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EFF72F1-ED6E-402B-88D8-4136FA7D30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2" t="10835" r="5197" b="3874"/>
          <a:stretch/>
        </p:blipFill>
        <p:spPr>
          <a:xfrm rot="16200000">
            <a:off x="5758580" y="3598380"/>
            <a:ext cx="2671141" cy="380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4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A5C5A1-069E-483F-B8B0-9240297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Вивчення теми</a:t>
            </a:r>
            <a:r>
              <a:rPr lang="ru-RU" dirty="0"/>
              <a:t>  «Не з </a:t>
            </a:r>
            <a:r>
              <a:rPr lang="ru-RU" dirty="0" err="1"/>
              <a:t>іменниками</a:t>
            </a:r>
            <a:r>
              <a:rPr lang="ru-RU" dirty="0"/>
              <a:t>» у 6 </a:t>
            </a:r>
            <a:r>
              <a:rPr lang="ru-RU" dirty="0" err="1"/>
              <a:t>класі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9FD4054-5B6B-418F-A3D4-46EFE141916A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0" t="17799" r="31480" b="6602"/>
          <a:stretch/>
        </p:blipFill>
        <p:spPr>
          <a:xfrm rot="5400000">
            <a:off x="6132839" y="1041021"/>
            <a:ext cx="2376264" cy="2432486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179FA8F3-9516-4424-A061-0A2E4BA83EE6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179512" y="1417638"/>
            <a:ext cx="5919536" cy="4754562"/>
          </a:xfrm>
        </p:spPr>
        <p:txBody>
          <a:bodyPr>
            <a:normAutofit fontScale="92500"/>
          </a:bodyPr>
          <a:lstStyle/>
          <a:p>
            <a:r>
              <a:rPr lang="uk-UA" dirty="0"/>
              <a:t>1</a:t>
            </a:r>
            <a:r>
              <a:rPr lang="uk-UA" b="1" dirty="0"/>
              <a:t>. Проблемне питання</a:t>
            </a:r>
            <a:r>
              <a:rPr lang="uk-UA" dirty="0"/>
              <a:t>.</a:t>
            </a:r>
          </a:p>
          <a:p>
            <a:r>
              <a:rPr lang="uk-UA" dirty="0"/>
              <a:t>Запишіть, знімаючи риски.</a:t>
            </a:r>
          </a:p>
          <a:p>
            <a:r>
              <a:rPr lang="uk-UA" i="1" dirty="0"/>
              <a:t>Не</a:t>
            </a:r>
            <a:r>
              <a:rPr lang="en-US" i="1" dirty="0"/>
              <a:t>/</a:t>
            </a:r>
            <a:r>
              <a:rPr lang="uk-UA" i="1" dirty="0"/>
              <a:t>правда, не</a:t>
            </a:r>
            <a:r>
              <a:rPr lang="en-US" i="1" dirty="0"/>
              <a:t>/</a:t>
            </a:r>
            <a:r>
              <a:rPr lang="uk-UA" i="1" dirty="0"/>
              <a:t>правда, а брехня; не</a:t>
            </a:r>
            <a:r>
              <a:rPr lang="en-US" i="1" dirty="0"/>
              <a:t> /</a:t>
            </a:r>
            <a:r>
              <a:rPr lang="uk-UA" i="1" dirty="0" err="1"/>
              <a:t>ук</a:t>
            </a:r>
            <a:r>
              <a:rPr lang="uk-UA" i="1" dirty="0"/>
              <a:t>.</a:t>
            </a:r>
          </a:p>
          <a:p>
            <a:r>
              <a:rPr lang="uk-UA" dirty="0"/>
              <a:t>2. </a:t>
            </a:r>
            <a:r>
              <a:rPr lang="uk-UA" b="1" dirty="0"/>
              <a:t>Виведення правил на основі прикладів:</a:t>
            </a:r>
          </a:p>
          <a:p>
            <a:r>
              <a:rPr lang="uk-UA" i="1" dirty="0"/>
              <a:t>1) неук, несподіванка, незабудка;</a:t>
            </a:r>
          </a:p>
          <a:p>
            <a:r>
              <a:rPr lang="uk-UA" i="1" dirty="0"/>
              <a:t>2) неправда (брехня), неволя (рабство);</a:t>
            </a:r>
          </a:p>
          <a:p>
            <a:r>
              <a:rPr lang="uk-UA" i="1" dirty="0"/>
              <a:t>3) неправда, а брехня; не воля, а рабство.</a:t>
            </a:r>
          </a:p>
          <a:p>
            <a:r>
              <a:rPr lang="uk-UA" dirty="0"/>
              <a:t>3. </a:t>
            </a:r>
            <a:r>
              <a:rPr lang="uk-UA" b="1" dirty="0"/>
              <a:t>Оформлення правил схематично.</a:t>
            </a:r>
          </a:p>
          <a:p>
            <a:r>
              <a:rPr lang="uk-UA" dirty="0"/>
              <a:t>4. </a:t>
            </a:r>
            <a:r>
              <a:rPr lang="uk-UA" b="1" dirty="0"/>
              <a:t>Презентація моделей.</a:t>
            </a:r>
            <a:endParaRPr lang="ru-RU" b="1" dirty="0"/>
          </a:p>
        </p:txBody>
      </p:sp>
      <p:pic>
        <p:nvPicPr>
          <p:cNvPr id="5" name="Объект 5">
            <a:extLst>
              <a:ext uri="{FF2B5EF4-FFF2-40B4-BE49-F238E27FC236}">
                <a16:creationId xmlns:a16="http://schemas.microsoft.com/office/drawing/2014/main" id="{02E29B20-B30A-4A2C-B012-34DA718448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5" r="15750"/>
          <a:stretch/>
        </p:blipFill>
        <p:spPr>
          <a:xfrm>
            <a:off x="6326809" y="3645024"/>
            <a:ext cx="2432487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66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94196D-71A5-44D9-938B-E7647EDBD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70609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Вивчення теми «І </a:t>
            </a:r>
            <a:r>
              <a:rPr lang="uk-UA" b="1" dirty="0" err="1">
                <a:solidFill>
                  <a:schemeClr val="accent6">
                    <a:lumMod val="50000"/>
                  </a:schemeClr>
                </a:solidFill>
              </a:rPr>
              <a:t>і</a:t>
            </a:r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 ІІ дієвідміни» (7 клас)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E511BE-5511-4A34-94AC-254D142D03C8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167864"/>
            <a:ext cx="4402832" cy="5004336"/>
          </a:xfrm>
        </p:spPr>
        <p:txBody>
          <a:bodyPr>
            <a:normAutofit fontScale="85000" lnSpcReduction="20000"/>
          </a:bodyPr>
          <a:lstStyle/>
          <a:p>
            <a:r>
              <a:rPr lang="uk-UA" dirty="0"/>
              <a:t>1. </a:t>
            </a:r>
            <a:r>
              <a:rPr lang="uk-UA" b="1" dirty="0"/>
              <a:t>Проблемне питання.</a:t>
            </a:r>
          </a:p>
          <a:p>
            <a:r>
              <a:rPr lang="uk-UA" dirty="0"/>
              <a:t>Запишіть, </a:t>
            </a:r>
            <a:r>
              <a:rPr lang="uk-UA" dirty="0" err="1"/>
              <a:t>вставляючючи</a:t>
            </a:r>
            <a:r>
              <a:rPr lang="uk-UA" dirty="0"/>
              <a:t> </a:t>
            </a:r>
            <a:r>
              <a:rPr lang="uk-UA" dirty="0" err="1"/>
              <a:t>пропущкні</a:t>
            </a:r>
            <a:r>
              <a:rPr lang="uk-UA" dirty="0"/>
              <a:t> букви.</a:t>
            </a:r>
          </a:p>
          <a:p>
            <a:r>
              <a:rPr lang="uk-UA" i="1" dirty="0" err="1"/>
              <a:t>Пиш</a:t>
            </a:r>
            <a:r>
              <a:rPr lang="uk-UA" i="1" dirty="0"/>
              <a:t>…</a:t>
            </a:r>
            <a:r>
              <a:rPr lang="uk-UA" i="1" dirty="0" err="1"/>
              <a:t>мо</a:t>
            </a:r>
            <a:r>
              <a:rPr lang="uk-UA" i="1" dirty="0"/>
              <a:t>, </a:t>
            </a:r>
            <a:r>
              <a:rPr lang="uk-UA" i="1" dirty="0" err="1"/>
              <a:t>ход</a:t>
            </a:r>
            <a:r>
              <a:rPr lang="uk-UA" i="1" dirty="0"/>
              <a:t>…те, хоч…</a:t>
            </a:r>
            <a:r>
              <a:rPr lang="uk-UA" i="1" dirty="0" err="1"/>
              <a:t>мо</a:t>
            </a:r>
            <a:r>
              <a:rPr lang="uk-UA" i="1" dirty="0"/>
              <a:t>, </a:t>
            </a:r>
            <a:r>
              <a:rPr lang="uk-UA" i="1" dirty="0" err="1"/>
              <a:t>сп</a:t>
            </a:r>
            <a:r>
              <a:rPr lang="uk-UA" i="1" dirty="0"/>
              <a:t>…те.</a:t>
            </a:r>
          </a:p>
          <a:p>
            <a:r>
              <a:rPr lang="uk-UA" dirty="0"/>
              <a:t>2. </a:t>
            </a:r>
            <a:r>
              <a:rPr lang="uk-UA" b="1" dirty="0"/>
              <a:t>Провідміняти дієслова: </a:t>
            </a:r>
            <a:r>
              <a:rPr lang="uk-UA" i="1" dirty="0"/>
              <a:t>писати, хотіти</a:t>
            </a:r>
            <a:r>
              <a:rPr lang="uk-UA" dirty="0"/>
              <a:t>. Знайти закономірність. Зробити висновок про дієвідмінювання І дієвідміни.</a:t>
            </a:r>
          </a:p>
          <a:p>
            <a:r>
              <a:rPr lang="uk-UA" dirty="0"/>
              <a:t>3. </a:t>
            </a:r>
            <a:r>
              <a:rPr lang="uk-UA" b="1" dirty="0"/>
              <a:t>Провідміняти дієслова</a:t>
            </a:r>
            <a:r>
              <a:rPr lang="uk-UA" dirty="0"/>
              <a:t>: </a:t>
            </a:r>
            <a:r>
              <a:rPr lang="uk-UA" i="1" dirty="0"/>
              <a:t>ходити, спати</a:t>
            </a:r>
            <a:r>
              <a:rPr lang="uk-UA" dirty="0"/>
              <a:t>. Знайти закономірність. Зробити висновок про дієвідмінювання ІІ дієвідміни.</a:t>
            </a:r>
          </a:p>
          <a:p>
            <a:r>
              <a:rPr lang="uk-UA" dirty="0"/>
              <a:t>4</a:t>
            </a:r>
            <a:r>
              <a:rPr lang="uk-UA" b="1" dirty="0"/>
              <a:t>. Оформлення правил схематично.</a:t>
            </a:r>
          </a:p>
          <a:p>
            <a:r>
              <a:rPr lang="uk-UA" dirty="0"/>
              <a:t>5. </a:t>
            </a:r>
            <a:r>
              <a:rPr lang="uk-UA" b="1" dirty="0"/>
              <a:t>Презентація моделей.</a:t>
            </a:r>
            <a:endParaRPr lang="ru-RU" b="1" dirty="0"/>
          </a:p>
          <a:p>
            <a:endParaRPr lang="ru-RU" dirty="0"/>
          </a:p>
        </p:txBody>
      </p:sp>
      <p:pic>
        <p:nvPicPr>
          <p:cNvPr id="5" name="Объект 5">
            <a:extLst>
              <a:ext uri="{FF2B5EF4-FFF2-40B4-BE49-F238E27FC236}">
                <a16:creationId xmlns:a16="http://schemas.microsoft.com/office/drawing/2014/main" id="{D2217E5C-BF0E-4C7F-B747-97D2C7B17CB4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841" y="1412776"/>
            <a:ext cx="3683000" cy="2240250"/>
          </a:xfr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3CEC08BF-113C-49FB-9D87-13F7E805E2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97" y="3840162"/>
            <a:ext cx="36576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20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F6064C-D4EC-480B-A0F8-4E30E346E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962E629-20B1-4FA8-B020-3D1ABFB8FAB9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6" t="5714" r="10726" b="3724"/>
          <a:stretch/>
        </p:blipFill>
        <p:spPr>
          <a:xfrm rot="16200000">
            <a:off x="588368" y="2894200"/>
            <a:ext cx="3069922" cy="4177262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3A5F64F3-3DE9-47C9-8844-E605E1A16B09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1" t="8247" r="9731" b="5130"/>
          <a:stretch/>
        </p:blipFill>
        <p:spPr>
          <a:xfrm rot="16200000">
            <a:off x="5082916" y="2780232"/>
            <a:ext cx="3069923" cy="4405192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85647AD-0458-4FE5-91EA-0A0DA3C534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5" t="3581" r="6091" b="4142"/>
          <a:stretch/>
        </p:blipFill>
        <p:spPr>
          <a:xfrm rot="16200000">
            <a:off x="588370" y="-391610"/>
            <a:ext cx="3069920" cy="417726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6AEA89D-FF5E-4FAD-AC6E-D4BEF5BCA33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9" r="3803"/>
          <a:stretch/>
        </p:blipFill>
        <p:spPr>
          <a:xfrm rot="16200000">
            <a:off x="4956040" y="-362206"/>
            <a:ext cx="3069924" cy="417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9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63E572-403D-4BF9-984E-99076BC35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FAED594-C967-4230-B81A-2C144E05C4CD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1" r="7089"/>
          <a:stretch/>
        </p:blipFill>
        <p:spPr>
          <a:xfrm rot="16200000">
            <a:off x="4842021" y="-270578"/>
            <a:ext cx="2355559" cy="3657600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4B3BC5B-F5D8-418A-8F28-14F07757F1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2" r="7363"/>
          <a:stretch/>
        </p:blipFill>
        <p:spPr>
          <a:xfrm rot="16200000">
            <a:off x="995324" y="2705900"/>
            <a:ext cx="2355559" cy="3699147"/>
          </a:xfrm>
          <a:prstGeom prst="rect">
            <a:avLst/>
          </a:prstGeom>
        </p:spPr>
      </p:pic>
      <p:pic>
        <p:nvPicPr>
          <p:cNvPr id="7" name="Объект 7">
            <a:extLst>
              <a:ext uri="{FF2B5EF4-FFF2-40B4-BE49-F238E27FC236}">
                <a16:creationId xmlns:a16="http://schemas.microsoft.com/office/drawing/2014/main" id="{14F6EA9A-BE6D-4AFB-B6D3-85F9430A64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6" t="2254" r="7364"/>
          <a:stretch/>
        </p:blipFill>
        <p:spPr>
          <a:xfrm rot="16200000">
            <a:off x="5023557" y="2668321"/>
            <a:ext cx="2160240" cy="3575174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C608E770-9A9F-4E1C-844A-614D93662AF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7">
            <a:extLst>
              <a:ext uri="{FF2B5EF4-FFF2-40B4-BE49-F238E27FC236}">
                <a16:creationId xmlns:a16="http://schemas.microsoft.com/office/drawing/2014/main" id="{FCE78837-4CDA-4811-8AFB-CEA6DBC40F16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3"/>
          <a:stretch/>
        </p:blipFill>
        <p:spPr>
          <a:xfrm rot="16200000">
            <a:off x="915734" y="-184120"/>
            <a:ext cx="2588132" cy="3657600"/>
          </a:xfrm>
        </p:spPr>
      </p:pic>
    </p:spTree>
    <p:extLst>
      <p:ext uri="{BB962C8B-B14F-4D97-AF65-F5344CB8AC3E}">
        <p14:creationId xmlns:p14="http://schemas.microsoft.com/office/powerpoint/2010/main" val="3331873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F7F4D1-E086-4E84-80EA-C99D2F48A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Нет описания.">
            <a:extLst>
              <a:ext uri="{FF2B5EF4-FFF2-40B4-BE49-F238E27FC236}">
                <a16:creationId xmlns:a16="http://schemas.microsoft.com/office/drawing/2014/main" id="{D8DECE9E-3478-4F13-A628-3740899EC025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7" b="7050"/>
          <a:stretch/>
        </p:blipFill>
        <p:spPr bwMode="auto">
          <a:xfrm>
            <a:off x="457199" y="835014"/>
            <a:ext cx="4085235" cy="273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C4E7E79B-F7C7-48D1-8FF0-A43124DF24BE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5" t="7201" r="7007"/>
          <a:stretch/>
        </p:blipFill>
        <p:spPr>
          <a:xfrm rot="16200000">
            <a:off x="5156813" y="323173"/>
            <a:ext cx="2738003" cy="3761679"/>
          </a:xfrm>
          <a:prstGeom prst="rect">
            <a:avLst/>
          </a:prstGeom>
        </p:spPr>
      </p:pic>
      <p:pic>
        <p:nvPicPr>
          <p:cNvPr id="1028" name="Picture 4" descr="Нет описания.">
            <a:extLst>
              <a:ext uri="{FF2B5EF4-FFF2-40B4-BE49-F238E27FC236}">
                <a16:creationId xmlns:a16="http://schemas.microsoft.com/office/drawing/2014/main" id="{74FA1FE5-011F-4E9B-B328-7119320014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0" t="9801"/>
          <a:stretch/>
        </p:blipFill>
        <p:spPr bwMode="auto">
          <a:xfrm>
            <a:off x="4896534" y="4113723"/>
            <a:ext cx="3362636" cy="246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Нет описания.">
            <a:extLst>
              <a:ext uri="{FF2B5EF4-FFF2-40B4-BE49-F238E27FC236}">
                <a16:creationId xmlns:a16="http://schemas.microsoft.com/office/drawing/2014/main" id="{C3CEAC92-A536-4D65-BBC7-1E033895C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" t="8185" r="5469" b="8307"/>
          <a:stretch/>
        </p:blipFill>
        <p:spPr bwMode="auto">
          <a:xfrm>
            <a:off x="450521" y="3845360"/>
            <a:ext cx="3846136" cy="273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606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900AA-3E44-48CA-A2ED-11542FAE9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Моделювання  </a:t>
            </a:r>
            <a:r>
              <a:rPr lang="ru-RU" dirty="0"/>
              <a:t>— </a:t>
            </a:r>
            <a:r>
              <a:rPr lang="uk-UA" dirty="0"/>
              <a:t>один із методів у системі розвивального навчання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68113B-F774-44A1-BB85-6C765821C2D0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57199" y="1159024"/>
            <a:ext cx="7470649" cy="5013176"/>
          </a:xfrm>
        </p:spPr>
        <p:txBody>
          <a:bodyPr>
            <a:normAutofit fontScale="70000" lnSpcReduction="20000"/>
          </a:bodyPr>
          <a:lstStyle/>
          <a:p>
            <a:r>
              <a:rPr lang="uk-UA" dirty="0"/>
              <a:t>Але  не можна використовувати цей метод, не розуміючи систему розвивального навчання в цілому.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E6CB2930-C5AC-4AAE-A5E5-8B6D156EA07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8507288" cy="5301208"/>
          </a:xfrm>
        </p:spPr>
        <p:txBody>
          <a:bodyPr>
            <a:normAutofit fontScale="70000" lnSpcReduction="20000"/>
          </a:bodyPr>
          <a:lstStyle/>
          <a:p>
            <a:endParaRPr lang="uk-UA" dirty="0"/>
          </a:p>
          <a:p>
            <a:r>
              <a:rPr lang="uk-UA" dirty="0"/>
              <a:t>Вона включає в себе:</a:t>
            </a:r>
          </a:p>
          <a:p>
            <a:r>
              <a:rPr lang="uk-UA" dirty="0"/>
              <a:t>-         стійкий пізнавальний інтерес, бажання вчитися;</a:t>
            </a:r>
          </a:p>
          <a:p>
            <a:r>
              <a:rPr lang="uk-UA" dirty="0"/>
              <a:t>-         вияв пізнавальної активності і ініціативності, творча дослідницька поведінка;</a:t>
            </a:r>
          </a:p>
          <a:p>
            <a:r>
              <a:rPr lang="uk-UA" dirty="0"/>
              <a:t>-         володіння загальнокультурними й предметними знаннями, уміннями, навичками;</a:t>
            </a:r>
          </a:p>
          <a:p>
            <a:r>
              <a:rPr lang="uk-UA" dirty="0"/>
              <a:t>-         володіння загальними способами навчального пізнання, гнучкість мислення, уміння виділяти головне й другорядне;</a:t>
            </a:r>
          </a:p>
          <a:p>
            <a:r>
              <a:rPr lang="uk-UA" dirty="0"/>
              <a:t>-         уміння працювати в групі;</a:t>
            </a:r>
          </a:p>
          <a:p>
            <a:r>
              <a:rPr lang="uk-UA" dirty="0"/>
              <a:t>-         уміння планувати, контролювати й оцінювати результативність своїх дій (так звана навчальна рефлексія), розуміння «навіщо й чому я це роблю».</a:t>
            </a:r>
          </a:p>
          <a:p>
            <a:r>
              <a:rPr lang="uk-UA" dirty="0"/>
              <a:t>Учителеві необхідно крок за кроком організовувати навчання в такий спосіб, щоб дитині стало цікаво самостійно «побачити», у чому полягає завдання, запропонувати й випробувати різні шляхи розв’язання, обговорити свої шляхи розв’язання з учителем і однокласниками. У цьому випадку й знання дітей будуть більш глибокими, адже зрозуміти набагато краще, ніж механічно заучити. Такий підхід зробить захоплюючим для дитини сам процес навчання.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44507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198E2E-583D-425E-A725-6F3402C90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74638"/>
            <a:ext cx="7673280" cy="1143000"/>
          </a:xfrm>
        </p:spPr>
        <p:txBody>
          <a:bodyPr/>
          <a:lstStyle/>
          <a:p>
            <a:pPr algn="ctr"/>
            <a:r>
              <a:rPr lang="uk-UA" b="1" dirty="0"/>
              <a:t>Основні положення</a:t>
            </a:r>
            <a:r>
              <a:rPr lang="uk-UA" dirty="0"/>
              <a:t> розвивального навчання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6FFB8E-7141-4FE1-B058-4E8A24A4546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1.   </a:t>
            </a:r>
            <a:r>
              <a:rPr lang="uk-UA" b="1" dirty="0"/>
              <a:t> Головною метою системи </a:t>
            </a:r>
            <a:r>
              <a:rPr lang="uk-UA" dirty="0"/>
              <a:t>є формування в учнів  «уміння вчитися»</a:t>
            </a:r>
          </a:p>
          <a:p>
            <a:r>
              <a:rPr lang="uk-UA" dirty="0"/>
              <a:t>2.    Для формування вміння вчитися потрібно повністю перебудувати зміст навчання. Уміння вчитися не залежить від обсягу вивчених правил або кількості часу для тренування навички…</a:t>
            </a:r>
          </a:p>
          <a:p>
            <a:r>
              <a:rPr lang="uk-UA" dirty="0"/>
              <a:t>3.    Для формування вміння вчитися необхідний особливий тип відносин між учителем і учнем, а також між учнями, що називається навчальним співробітництвом. Учитель в такій системі відносин не вказує дитині, що і як робити, а направляє її діяльність і бере в ній участь.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6011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31177C-356E-49DA-A35B-8519B96A6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Висновки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93E8AB-232C-46E5-9519-1C07BC7E862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uk-UA" i="1" dirty="0"/>
              <a:t>Отже, система розвивального навчання Ельконіна – Давидова (РН) – це сучасна освітня технологія шкільного навчання для 1-4, 5-7 класів.</a:t>
            </a:r>
          </a:p>
          <a:p>
            <a:r>
              <a:rPr lang="uk-UA" i="1" dirty="0"/>
              <a:t>Головна мета РН – становлення в дитини уміння вчитися. Система РН дозволяє сформувати в дитини потяг до нових знань, ініціативність, позитивне ставлення до навчання. Вона створює оптимальні умови для розвитку особистості дитини, формує в дитини здатність бачити й ставити перед собою мету, знаходити способи розв’язання, оцінювати результати своєї роботи. У системі РН дитина вчиться змістовно спілкуватися з однолітками й дорослими.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2772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1365</TotalTime>
  <Words>1050</Words>
  <Application>Microsoft Office PowerPoint</Application>
  <PresentationFormat>Экран (4:3)</PresentationFormat>
  <Paragraphs>67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Century Schoolbook</vt:lpstr>
      <vt:lpstr>Times New Roman</vt:lpstr>
      <vt:lpstr>Wingdings</vt:lpstr>
      <vt:lpstr>Wingdings 2</vt:lpstr>
      <vt:lpstr>Эркер</vt:lpstr>
      <vt:lpstr>Моделювання як метод навчання в системі розвивального навчання на уроках української мови  </vt:lpstr>
      <vt:lpstr>Використання моделей – реалізація принципу наочності </vt:lpstr>
      <vt:lpstr>Завдання методу моделювання</vt:lpstr>
      <vt:lpstr>Моделювання  –</vt:lpstr>
      <vt:lpstr>Психологічне обґрунтування проблеми моделювання знайшла у дослідженнях психологів‐розробників освітньої системи розвивального навчання Д. Б. Ельконіна –  В. В. Давидова. </vt:lpstr>
      <vt:lpstr>Розвивальне навчання в початковій школі</vt:lpstr>
      <vt:lpstr>Моделювання на уроках української мови в 5-9-х класах</vt:lpstr>
      <vt:lpstr>Етапи роботи над створенням моделі</vt:lpstr>
      <vt:lpstr>Особливості моделей на уроках укаїнської мови</vt:lpstr>
      <vt:lpstr>Вивчення теми  «Не з іменниками» у 6 класі</vt:lpstr>
      <vt:lpstr>Вивчення теми «І і ІІ дієвідміни» (7 клас)</vt:lpstr>
      <vt:lpstr>Презентация PowerPoint</vt:lpstr>
      <vt:lpstr>Презентация PowerPoint</vt:lpstr>
      <vt:lpstr>Презентация PowerPoint</vt:lpstr>
      <vt:lpstr>Моделювання  — один із методів у системі розвивального навчання</vt:lpstr>
      <vt:lpstr>Основні положення розвивального навчання</vt:lpstr>
      <vt:lpstr>Висновки</vt:lpstr>
    </vt:vector>
  </TitlesOfParts>
  <Company>AUZsoft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Індивідуалізація навчального процесу</dc:title>
  <dc:creator>1</dc:creator>
  <cp:lastModifiedBy>User</cp:lastModifiedBy>
  <cp:revision>202</cp:revision>
  <dcterms:created xsi:type="dcterms:W3CDTF">2017-08-20T13:13:39Z</dcterms:created>
  <dcterms:modified xsi:type="dcterms:W3CDTF">2020-11-05T04:44:43Z</dcterms:modified>
</cp:coreProperties>
</file>