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92" r:id="rId2"/>
  </p:sldMasterIdLst>
  <p:sldIdLst>
    <p:sldId id="274" r:id="rId3"/>
    <p:sldId id="275" r:id="rId4"/>
    <p:sldId id="282" r:id="rId5"/>
    <p:sldId id="290" r:id="rId6"/>
    <p:sldId id="291" r:id="rId7"/>
    <p:sldId id="277" r:id="rId8"/>
    <p:sldId id="292" r:id="rId9"/>
    <p:sldId id="303" r:id="rId10"/>
    <p:sldId id="293" r:id="rId11"/>
    <p:sldId id="294" r:id="rId12"/>
    <p:sldId id="279" r:id="rId13"/>
    <p:sldId id="295" r:id="rId14"/>
    <p:sldId id="289" r:id="rId15"/>
    <p:sldId id="286" r:id="rId16"/>
    <p:sldId id="296" r:id="rId17"/>
    <p:sldId id="304" r:id="rId18"/>
    <p:sldId id="281" r:id="rId19"/>
    <p:sldId id="283" r:id="rId20"/>
    <p:sldId id="297" r:id="rId21"/>
    <p:sldId id="284" r:id="rId22"/>
    <p:sldId id="298" r:id="rId23"/>
    <p:sldId id="305" r:id="rId24"/>
    <p:sldId id="299" r:id="rId25"/>
    <p:sldId id="306" r:id="rId26"/>
    <p:sldId id="278" r:id="rId27"/>
    <p:sldId id="302" r:id="rId28"/>
    <p:sldId id="307" r:id="rId29"/>
    <p:sldId id="300" r:id="rId30"/>
    <p:sldId id="301" r:id="rId31"/>
    <p:sldId id="264" r:id="rId32"/>
    <p:sldId id="273" r:id="rId33"/>
  </p:sldIdLst>
  <p:sldSz cx="9144000" cy="6858000" type="screen4x3"/>
  <p:notesSz cx="6888163" cy="96234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88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D0222F-F1B3-4E92-9E76-F16C1574637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E5A07C75-BE90-4C7A-9827-0238BC511F06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uk-UA" sz="3600" b="1" dirty="0" smtClean="0"/>
            <a:t>Хочу</a:t>
          </a:r>
          <a:endParaRPr lang="ru-RU" sz="3600" b="1" dirty="0"/>
        </a:p>
      </dgm:t>
    </dgm:pt>
    <dgm:pt modelId="{D803CCAF-15E7-4274-B1A5-A82D61CC72C2}" type="parTrans" cxnId="{A1793E06-95F0-4591-AAD2-536650C47A76}">
      <dgm:prSet/>
      <dgm:spPr/>
      <dgm:t>
        <a:bodyPr/>
        <a:lstStyle/>
        <a:p>
          <a:endParaRPr lang="ru-RU"/>
        </a:p>
      </dgm:t>
    </dgm:pt>
    <dgm:pt modelId="{1A1CFCBE-DD07-4E4F-B25C-C7DAB840514B}" type="sibTrans" cxnId="{A1793E06-95F0-4591-AAD2-536650C47A76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9DB51DB9-5379-4B41-9E08-787404C68715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2800" dirty="0" smtClean="0"/>
            <a:t>Інтереси і схильності особистості</a:t>
          </a:r>
          <a:endParaRPr lang="ru-RU" sz="2800" dirty="0"/>
        </a:p>
      </dgm:t>
    </dgm:pt>
    <dgm:pt modelId="{4CD4BB79-C5A9-4BD5-8A77-AD2F89AC9826}" type="parTrans" cxnId="{D83B4A3A-3E8E-4422-966E-C1746F776EAC}">
      <dgm:prSet/>
      <dgm:spPr/>
      <dgm:t>
        <a:bodyPr/>
        <a:lstStyle/>
        <a:p>
          <a:endParaRPr lang="ru-RU"/>
        </a:p>
      </dgm:t>
    </dgm:pt>
    <dgm:pt modelId="{297832DC-BBAB-4ADA-81B9-A815254208CD}" type="sibTrans" cxnId="{D83B4A3A-3E8E-4422-966E-C1746F776EAC}">
      <dgm:prSet/>
      <dgm:spPr/>
      <dgm:t>
        <a:bodyPr/>
        <a:lstStyle/>
        <a:p>
          <a:endParaRPr lang="ru-RU"/>
        </a:p>
      </dgm:t>
    </dgm:pt>
    <dgm:pt modelId="{3F1F17CE-3138-43A0-A38D-083E5BBA0C2D}" type="pres">
      <dgm:prSet presAssocID="{70D0222F-F1B3-4E92-9E76-F16C15746375}" presName="Name0" presStyleCnt="0">
        <dgm:presLayoutVars>
          <dgm:dir/>
          <dgm:resizeHandles val="exact"/>
        </dgm:presLayoutVars>
      </dgm:prSet>
      <dgm:spPr/>
    </dgm:pt>
    <dgm:pt modelId="{928F86D8-36C7-486B-B5DD-5FA82927B4DE}" type="pres">
      <dgm:prSet presAssocID="{E5A07C75-BE90-4C7A-9827-0238BC511F06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3B4E1-14D1-459C-9E6E-5A59E8732B98}" type="pres">
      <dgm:prSet presAssocID="{1A1CFCBE-DD07-4E4F-B25C-C7DAB840514B}" presName="sibTrans" presStyleLbl="sibTrans2D1" presStyleIdx="0" presStyleCnt="1"/>
      <dgm:spPr/>
      <dgm:t>
        <a:bodyPr/>
        <a:lstStyle/>
        <a:p>
          <a:endParaRPr lang="ru-RU"/>
        </a:p>
      </dgm:t>
    </dgm:pt>
    <dgm:pt modelId="{101C9B4A-2E76-4DA7-833D-41846F978F10}" type="pres">
      <dgm:prSet presAssocID="{1A1CFCBE-DD07-4E4F-B25C-C7DAB840514B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BEC3F957-8DB1-4CFD-9CE9-05FA61A66DC8}" type="pres">
      <dgm:prSet presAssocID="{9DB51DB9-5379-4B41-9E08-787404C68715}" presName="node" presStyleLbl="node1" presStyleIdx="1" presStyleCnt="2" custScaleX="344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3B4A3A-3E8E-4422-966E-C1746F776EAC}" srcId="{70D0222F-F1B3-4E92-9E76-F16C15746375}" destId="{9DB51DB9-5379-4B41-9E08-787404C68715}" srcOrd="1" destOrd="0" parTransId="{4CD4BB79-C5A9-4BD5-8A77-AD2F89AC9826}" sibTransId="{297832DC-BBAB-4ADA-81B9-A815254208CD}"/>
    <dgm:cxn modelId="{ECE4B2AC-354F-4346-9B89-8274A526132C}" type="presOf" srcId="{1A1CFCBE-DD07-4E4F-B25C-C7DAB840514B}" destId="{101C9B4A-2E76-4DA7-833D-41846F978F10}" srcOrd="1" destOrd="0" presId="urn:microsoft.com/office/officeart/2005/8/layout/process1"/>
    <dgm:cxn modelId="{60AFF4FB-E8C4-41AD-BE0A-A632277AB765}" type="presOf" srcId="{70D0222F-F1B3-4E92-9E76-F16C15746375}" destId="{3F1F17CE-3138-43A0-A38D-083E5BBA0C2D}" srcOrd="0" destOrd="0" presId="urn:microsoft.com/office/officeart/2005/8/layout/process1"/>
    <dgm:cxn modelId="{A709FB3F-4A91-4128-AB18-66894C386519}" type="presOf" srcId="{E5A07C75-BE90-4C7A-9827-0238BC511F06}" destId="{928F86D8-36C7-486B-B5DD-5FA82927B4DE}" srcOrd="0" destOrd="0" presId="urn:microsoft.com/office/officeart/2005/8/layout/process1"/>
    <dgm:cxn modelId="{A1793E06-95F0-4591-AAD2-536650C47A76}" srcId="{70D0222F-F1B3-4E92-9E76-F16C15746375}" destId="{E5A07C75-BE90-4C7A-9827-0238BC511F06}" srcOrd="0" destOrd="0" parTransId="{D803CCAF-15E7-4274-B1A5-A82D61CC72C2}" sibTransId="{1A1CFCBE-DD07-4E4F-B25C-C7DAB840514B}"/>
    <dgm:cxn modelId="{F6AD58D4-7214-4A46-88FF-94004ADE9965}" type="presOf" srcId="{9DB51DB9-5379-4B41-9E08-787404C68715}" destId="{BEC3F957-8DB1-4CFD-9CE9-05FA61A66DC8}" srcOrd="0" destOrd="0" presId="urn:microsoft.com/office/officeart/2005/8/layout/process1"/>
    <dgm:cxn modelId="{D47D1804-F57D-46D1-B668-653A3C2FBA18}" type="presOf" srcId="{1A1CFCBE-DD07-4E4F-B25C-C7DAB840514B}" destId="{AB93B4E1-14D1-459C-9E6E-5A59E8732B98}" srcOrd="0" destOrd="0" presId="urn:microsoft.com/office/officeart/2005/8/layout/process1"/>
    <dgm:cxn modelId="{4667124F-6C52-4532-B85A-04D86DA8D3FA}" type="presParOf" srcId="{3F1F17CE-3138-43A0-A38D-083E5BBA0C2D}" destId="{928F86D8-36C7-486B-B5DD-5FA82927B4DE}" srcOrd="0" destOrd="0" presId="urn:microsoft.com/office/officeart/2005/8/layout/process1"/>
    <dgm:cxn modelId="{31D2003E-C581-478A-9CEA-3D841D02858E}" type="presParOf" srcId="{3F1F17CE-3138-43A0-A38D-083E5BBA0C2D}" destId="{AB93B4E1-14D1-459C-9E6E-5A59E8732B98}" srcOrd="1" destOrd="0" presId="urn:microsoft.com/office/officeart/2005/8/layout/process1"/>
    <dgm:cxn modelId="{27B85DBE-C2C3-4BC3-8C04-BF92D7EEC14C}" type="presParOf" srcId="{AB93B4E1-14D1-459C-9E6E-5A59E8732B98}" destId="{101C9B4A-2E76-4DA7-833D-41846F978F10}" srcOrd="0" destOrd="0" presId="urn:microsoft.com/office/officeart/2005/8/layout/process1"/>
    <dgm:cxn modelId="{6F27DA42-5B7A-4BE0-9B26-9092A2991B72}" type="presParOf" srcId="{3F1F17CE-3138-43A0-A38D-083E5BBA0C2D}" destId="{BEC3F957-8DB1-4CFD-9CE9-05FA61A66DC8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D0222F-F1B3-4E92-9E76-F16C1574637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E5A07C75-BE90-4C7A-9827-0238BC511F06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uk-UA" sz="3200" b="1" dirty="0" smtClean="0"/>
            <a:t>Можу</a:t>
          </a:r>
          <a:endParaRPr lang="ru-RU" sz="3200" b="1" dirty="0"/>
        </a:p>
      </dgm:t>
    </dgm:pt>
    <dgm:pt modelId="{D803CCAF-15E7-4274-B1A5-A82D61CC72C2}" type="parTrans" cxnId="{A1793E06-95F0-4591-AAD2-536650C47A76}">
      <dgm:prSet/>
      <dgm:spPr/>
      <dgm:t>
        <a:bodyPr/>
        <a:lstStyle/>
        <a:p>
          <a:endParaRPr lang="ru-RU"/>
        </a:p>
      </dgm:t>
    </dgm:pt>
    <dgm:pt modelId="{1A1CFCBE-DD07-4E4F-B25C-C7DAB840514B}" type="sibTrans" cxnId="{A1793E06-95F0-4591-AAD2-536650C47A76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9DB51DB9-5379-4B41-9E08-787404C68715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2800" dirty="0" smtClean="0"/>
            <a:t>Рівень підготовки та знань</a:t>
          </a:r>
          <a:endParaRPr lang="ru-RU" sz="2800" dirty="0"/>
        </a:p>
      </dgm:t>
    </dgm:pt>
    <dgm:pt modelId="{4CD4BB79-C5A9-4BD5-8A77-AD2F89AC9826}" type="parTrans" cxnId="{D83B4A3A-3E8E-4422-966E-C1746F776EAC}">
      <dgm:prSet/>
      <dgm:spPr/>
      <dgm:t>
        <a:bodyPr/>
        <a:lstStyle/>
        <a:p>
          <a:endParaRPr lang="ru-RU"/>
        </a:p>
      </dgm:t>
    </dgm:pt>
    <dgm:pt modelId="{297832DC-BBAB-4ADA-81B9-A815254208CD}" type="sibTrans" cxnId="{D83B4A3A-3E8E-4422-966E-C1746F776EAC}">
      <dgm:prSet/>
      <dgm:spPr/>
      <dgm:t>
        <a:bodyPr/>
        <a:lstStyle/>
        <a:p>
          <a:endParaRPr lang="ru-RU"/>
        </a:p>
      </dgm:t>
    </dgm:pt>
    <dgm:pt modelId="{3F1F17CE-3138-43A0-A38D-083E5BBA0C2D}" type="pres">
      <dgm:prSet presAssocID="{70D0222F-F1B3-4E92-9E76-F16C15746375}" presName="Name0" presStyleCnt="0">
        <dgm:presLayoutVars>
          <dgm:dir/>
          <dgm:resizeHandles val="exact"/>
        </dgm:presLayoutVars>
      </dgm:prSet>
      <dgm:spPr/>
    </dgm:pt>
    <dgm:pt modelId="{928F86D8-36C7-486B-B5DD-5FA82927B4DE}" type="pres">
      <dgm:prSet presAssocID="{E5A07C75-BE90-4C7A-9827-0238BC511F06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3B4E1-14D1-459C-9E6E-5A59E8732B98}" type="pres">
      <dgm:prSet presAssocID="{1A1CFCBE-DD07-4E4F-B25C-C7DAB840514B}" presName="sibTrans" presStyleLbl="sibTrans2D1" presStyleIdx="0" presStyleCnt="1"/>
      <dgm:spPr/>
      <dgm:t>
        <a:bodyPr/>
        <a:lstStyle/>
        <a:p>
          <a:endParaRPr lang="ru-RU"/>
        </a:p>
      </dgm:t>
    </dgm:pt>
    <dgm:pt modelId="{101C9B4A-2E76-4DA7-833D-41846F978F10}" type="pres">
      <dgm:prSet presAssocID="{1A1CFCBE-DD07-4E4F-B25C-C7DAB840514B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BEC3F957-8DB1-4CFD-9CE9-05FA61A66DC8}" type="pres">
      <dgm:prSet presAssocID="{9DB51DB9-5379-4B41-9E08-787404C68715}" presName="node" presStyleLbl="node1" presStyleIdx="1" presStyleCnt="2" custScaleX="344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982C32-7AAC-44F1-A965-14D23FC2696F}" type="presOf" srcId="{E5A07C75-BE90-4C7A-9827-0238BC511F06}" destId="{928F86D8-36C7-486B-B5DD-5FA82927B4DE}" srcOrd="0" destOrd="0" presId="urn:microsoft.com/office/officeart/2005/8/layout/process1"/>
    <dgm:cxn modelId="{638366AA-EA92-4F63-9C46-D01417AD585A}" type="presOf" srcId="{1A1CFCBE-DD07-4E4F-B25C-C7DAB840514B}" destId="{AB93B4E1-14D1-459C-9E6E-5A59E8732B98}" srcOrd="0" destOrd="0" presId="urn:microsoft.com/office/officeart/2005/8/layout/process1"/>
    <dgm:cxn modelId="{D83B4A3A-3E8E-4422-966E-C1746F776EAC}" srcId="{70D0222F-F1B3-4E92-9E76-F16C15746375}" destId="{9DB51DB9-5379-4B41-9E08-787404C68715}" srcOrd="1" destOrd="0" parTransId="{4CD4BB79-C5A9-4BD5-8A77-AD2F89AC9826}" sibTransId="{297832DC-BBAB-4ADA-81B9-A815254208CD}"/>
    <dgm:cxn modelId="{2F9036EC-2802-45C3-B818-EFF4ECC67230}" type="presOf" srcId="{1A1CFCBE-DD07-4E4F-B25C-C7DAB840514B}" destId="{101C9B4A-2E76-4DA7-833D-41846F978F10}" srcOrd="1" destOrd="0" presId="urn:microsoft.com/office/officeart/2005/8/layout/process1"/>
    <dgm:cxn modelId="{A1793E06-95F0-4591-AAD2-536650C47A76}" srcId="{70D0222F-F1B3-4E92-9E76-F16C15746375}" destId="{E5A07C75-BE90-4C7A-9827-0238BC511F06}" srcOrd="0" destOrd="0" parTransId="{D803CCAF-15E7-4274-B1A5-A82D61CC72C2}" sibTransId="{1A1CFCBE-DD07-4E4F-B25C-C7DAB840514B}"/>
    <dgm:cxn modelId="{4BAD938A-3EC5-46BC-B2C9-B7B764C32284}" type="presOf" srcId="{9DB51DB9-5379-4B41-9E08-787404C68715}" destId="{BEC3F957-8DB1-4CFD-9CE9-05FA61A66DC8}" srcOrd="0" destOrd="0" presId="urn:microsoft.com/office/officeart/2005/8/layout/process1"/>
    <dgm:cxn modelId="{66BDA08B-4E63-4C08-B1C7-E46076BF402F}" type="presOf" srcId="{70D0222F-F1B3-4E92-9E76-F16C15746375}" destId="{3F1F17CE-3138-43A0-A38D-083E5BBA0C2D}" srcOrd="0" destOrd="0" presId="urn:microsoft.com/office/officeart/2005/8/layout/process1"/>
    <dgm:cxn modelId="{F86BD2FA-7DC9-4DF3-BA3C-814DED890B67}" type="presParOf" srcId="{3F1F17CE-3138-43A0-A38D-083E5BBA0C2D}" destId="{928F86D8-36C7-486B-B5DD-5FA82927B4DE}" srcOrd="0" destOrd="0" presId="urn:microsoft.com/office/officeart/2005/8/layout/process1"/>
    <dgm:cxn modelId="{7082BADE-1400-4AEC-9D87-97830EC58E8B}" type="presParOf" srcId="{3F1F17CE-3138-43A0-A38D-083E5BBA0C2D}" destId="{AB93B4E1-14D1-459C-9E6E-5A59E8732B98}" srcOrd="1" destOrd="0" presId="urn:microsoft.com/office/officeart/2005/8/layout/process1"/>
    <dgm:cxn modelId="{EA2C6E34-6CFC-4E40-AE69-2474EC7894F4}" type="presParOf" srcId="{AB93B4E1-14D1-459C-9E6E-5A59E8732B98}" destId="{101C9B4A-2E76-4DA7-833D-41846F978F10}" srcOrd="0" destOrd="0" presId="urn:microsoft.com/office/officeart/2005/8/layout/process1"/>
    <dgm:cxn modelId="{095AE94B-783E-471F-96E2-E13C9A1E660C}" type="presParOf" srcId="{3F1F17CE-3138-43A0-A38D-083E5BBA0C2D}" destId="{BEC3F957-8DB1-4CFD-9CE9-05FA61A66DC8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D0222F-F1B3-4E92-9E76-F16C1574637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E5A07C75-BE90-4C7A-9827-0238BC511F06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uk-UA" sz="2800" b="1" dirty="0" smtClean="0"/>
            <a:t>Потрібно</a:t>
          </a:r>
          <a:endParaRPr lang="ru-RU" sz="2800" b="1" dirty="0"/>
        </a:p>
      </dgm:t>
    </dgm:pt>
    <dgm:pt modelId="{D803CCAF-15E7-4274-B1A5-A82D61CC72C2}" type="parTrans" cxnId="{A1793E06-95F0-4591-AAD2-536650C47A76}">
      <dgm:prSet/>
      <dgm:spPr/>
      <dgm:t>
        <a:bodyPr/>
        <a:lstStyle/>
        <a:p>
          <a:endParaRPr lang="ru-RU"/>
        </a:p>
      </dgm:t>
    </dgm:pt>
    <dgm:pt modelId="{1A1CFCBE-DD07-4E4F-B25C-C7DAB840514B}" type="sibTrans" cxnId="{A1793E06-95F0-4591-AAD2-536650C47A76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9DB51DB9-5379-4B41-9E08-787404C68715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2800" dirty="0" smtClean="0"/>
            <a:t>Попит на професію і потреба в ній суспільства</a:t>
          </a:r>
          <a:endParaRPr lang="ru-RU" sz="2800" dirty="0"/>
        </a:p>
      </dgm:t>
    </dgm:pt>
    <dgm:pt modelId="{4CD4BB79-C5A9-4BD5-8A77-AD2F89AC9826}" type="parTrans" cxnId="{D83B4A3A-3E8E-4422-966E-C1746F776EAC}">
      <dgm:prSet/>
      <dgm:spPr/>
      <dgm:t>
        <a:bodyPr/>
        <a:lstStyle/>
        <a:p>
          <a:endParaRPr lang="ru-RU"/>
        </a:p>
      </dgm:t>
    </dgm:pt>
    <dgm:pt modelId="{297832DC-BBAB-4ADA-81B9-A815254208CD}" type="sibTrans" cxnId="{D83B4A3A-3E8E-4422-966E-C1746F776EAC}">
      <dgm:prSet/>
      <dgm:spPr/>
      <dgm:t>
        <a:bodyPr/>
        <a:lstStyle/>
        <a:p>
          <a:endParaRPr lang="ru-RU"/>
        </a:p>
      </dgm:t>
    </dgm:pt>
    <dgm:pt modelId="{3F1F17CE-3138-43A0-A38D-083E5BBA0C2D}" type="pres">
      <dgm:prSet presAssocID="{70D0222F-F1B3-4E92-9E76-F16C15746375}" presName="Name0" presStyleCnt="0">
        <dgm:presLayoutVars>
          <dgm:dir/>
          <dgm:resizeHandles val="exact"/>
        </dgm:presLayoutVars>
      </dgm:prSet>
      <dgm:spPr/>
    </dgm:pt>
    <dgm:pt modelId="{928F86D8-36C7-486B-B5DD-5FA82927B4DE}" type="pres">
      <dgm:prSet presAssocID="{E5A07C75-BE90-4C7A-9827-0238BC511F06}" presName="node" presStyleLbl="node1" presStyleIdx="0" presStyleCnt="2" custScaleX="1395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3B4E1-14D1-459C-9E6E-5A59E8732B98}" type="pres">
      <dgm:prSet presAssocID="{1A1CFCBE-DD07-4E4F-B25C-C7DAB840514B}" presName="sibTrans" presStyleLbl="sibTrans2D1" presStyleIdx="0" presStyleCnt="1"/>
      <dgm:spPr/>
      <dgm:t>
        <a:bodyPr/>
        <a:lstStyle/>
        <a:p>
          <a:endParaRPr lang="ru-RU"/>
        </a:p>
      </dgm:t>
    </dgm:pt>
    <dgm:pt modelId="{101C9B4A-2E76-4DA7-833D-41846F978F10}" type="pres">
      <dgm:prSet presAssocID="{1A1CFCBE-DD07-4E4F-B25C-C7DAB840514B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BEC3F957-8DB1-4CFD-9CE9-05FA61A66DC8}" type="pres">
      <dgm:prSet presAssocID="{9DB51DB9-5379-4B41-9E08-787404C68715}" presName="node" presStyleLbl="node1" presStyleIdx="1" presStyleCnt="2" custScaleX="344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C3D926-8713-49C9-92C5-9E02FB92586F}" type="presOf" srcId="{70D0222F-F1B3-4E92-9E76-F16C15746375}" destId="{3F1F17CE-3138-43A0-A38D-083E5BBA0C2D}" srcOrd="0" destOrd="0" presId="urn:microsoft.com/office/officeart/2005/8/layout/process1"/>
    <dgm:cxn modelId="{CD3998EC-554F-4107-AB9E-FB9BAC87E4CD}" type="presOf" srcId="{1A1CFCBE-DD07-4E4F-B25C-C7DAB840514B}" destId="{AB93B4E1-14D1-459C-9E6E-5A59E8732B98}" srcOrd="0" destOrd="0" presId="urn:microsoft.com/office/officeart/2005/8/layout/process1"/>
    <dgm:cxn modelId="{D83B4A3A-3E8E-4422-966E-C1746F776EAC}" srcId="{70D0222F-F1B3-4E92-9E76-F16C15746375}" destId="{9DB51DB9-5379-4B41-9E08-787404C68715}" srcOrd="1" destOrd="0" parTransId="{4CD4BB79-C5A9-4BD5-8A77-AD2F89AC9826}" sibTransId="{297832DC-BBAB-4ADA-81B9-A815254208CD}"/>
    <dgm:cxn modelId="{C768D033-DE68-4248-8DAD-7D44F9E706F1}" type="presOf" srcId="{9DB51DB9-5379-4B41-9E08-787404C68715}" destId="{BEC3F957-8DB1-4CFD-9CE9-05FA61A66DC8}" srcOrd="0" destOrd="0" presId="urn:microsoft.com/office/officeart/2005/8/layout/process1"/>
    <dgm:cxn modelId="{26CEFEA8-DB54-4D66-A44B-749C811D37FC}" type="presOf" srcId="{E5A07C75-BE90-4C7A-9827-0238BC511F06}" destId="{928F86D8-36C7-486B-B5DD-5FA82927B4DE}" srcOrd="0" destOrd="0" presId="urn:microsoft.com/office/officeart/2005/8/layout/process1"/>
    <dgm:cxn modelId="{629C07BD-F7AB-4B68-B0D8-25A6D77A0623}" type="presOf" srcId="{1A1CFCBE-DD07-4E4F-B25C-C7DAB840514B}" destId="{101C9B4A-2E76-4DA7-833D-41846F978F10}" srcOrd="1" destOrd="0" presId="urn:microsoft.com/office/officeart/2005/8/layout/process1"/>
    <dgm:cxn modelId="{A1793E06-95F0-4591-AAD2-536650C47A76}" srcId="{70D0222F-F1B3-4E92-9E76-F16C15746375}" destId="{E5A07C75-BE90-4C7A-9827-0238BC511F06}" srcOrd="0" destOrd="0" parTransId="{D803CCAF-15E7-4274-B1A5-A82D61CC72C2}" sibTransId="{1A1CFCBE-DD07-4E4F-B25C-C7DAB840514B}"/>
    <dgm:cxn modelId="{34AEAB8B-2031-45C5-A88B-5BF40FB71121}" type="presParOf" srcId="{3F1F17CE-3138-43A0-A38D-083E5BBA0C2D}" destId="{928F86D8-36C7-486B-B5DD-5FA82927B4DE}" srcOrd="0" destOrd="0" presId="urn:microsoft.com/office/officeart/2005/8/layout/process1"/>
    <dgm:cxn modelId="{15632965-2966-419C-A040-0B1F1BC6935F}" type="presParOf" srcId="{3F1F17CE-3138-43A0-A38D-083E5BBA0C2D}" destId="{AB93B4E1-14D1-459C-9E6E-5A59E8732B98}" srcOrd="1" destOrd="0" presId="urn:microsoft.com/office/officeart/2005/8/layout/process1"/>
    <dgm:cxn modelId="{D65C7B48-7E2C-4AA1-B024-D0FD54F5244C}" type="presParOf" srcId="{AB93B4E1-14D1-459C-9E6E-5A59E8732B98}" destId="{101C9B4A-2E76-4DA7-833D-41846F978F10}" srcOrd="0" destOrd="0" presId="urn:microsoft.com/office/officeart/2005/8/layout/process1"/>
    <dgm:cxn modelId="{A8F112B8-2E2D-4D78-BA57-4775DE2E8F06}" type="presParOf" srcId="{3F1F17CE-3138-43A0-A38D-083E5BBA0C2D}" destId="{BEC3F957-8DB1-4CFD-9CE9-05FA61A66DC8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1E3BB1-B237-4E98-B0F5-741675925AC2}" type="doc">
      <dgm:prSet loTypeId="urn:microsoft.com/office/officeart/2005/8/layout/funnel1" loCatId="relationship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87DDCF72-4C1D-4191-B884-30D24D636A71}">
      <dgm:prSet phldrT="[Текст]"/>
      <dgm:spPr/>
      <dgm:t>
        <a:bodyPr/>
        <a:lstStyle/>
        <a:p>
          <a:r>
            <a:rPr lang="uk-UA" dirty="0" smtClean="0"/>
            <a:t>Хочу</a:t>
          </a:r>
          <a:endParaRPr lang="ru-RU" dirty="0"/>
        </a:p>
      </dgm:t>
    </dgm:pt>
    <dgm:pt modelId="{10429E7A-D0FE-4DA4-BC14-E805532E385B}" type="parTrans" cxnId="{677CA9E0-EC71-4D72-B83F-89D78C502562}">
      <dgm:prSet/>
      <dgm:spPr/>
      <dgm:t>
        <a:bodyPr/>
        <a:lstStyle/>
        <a:p>
          <a:endParaRPr lang="ru-RU"/>
        </a:p>
      </dgm:t>
    </dgm:pt>
    <dgm:pt modelId="{583D538D-DBA0-4685-A4DA-094B76092DF8}" type="sibTrans" cxnId="{677CA9E0-EC71-4D72-B83F-89D78C502562}">
      <dgm:prSet/>
      <dgm:spPr/>
      <dgm:t>
        <a:bodyPr/>
        <a:lstStyle/>
        <a:p>
          <a:endParaRPr lang="ru-RU"/>
        </a:p>
      </dgm:t>
    </dgm:pt>
    <dgm:pt modelId="{CD13C081-E784-4031-A631-35AE7B85E3DE}">
      <dgm:prSet phldrT="[Текст]"/>
      <dgm:spPr/>
      <dgm:t>
        <a:bodyPr/>
        <a:lstStyle/>
        <a:p>
          <a:r>
            <a:rPr lang="uk-UA" dirty="0" smtClean="0"/>
            <a:t>Можу</a:t>
          </a:r>
          <a:endParaRPr lang="ru-RU" dirty="0"/>
        </a:p>
      </dgm:t>
    </dgm:pt>
    <dgm:pt modelId="{B75F0C50-6B85-4BB2-9FAF-D38CDB543D6D}" type="parTrans" cxnId="{E8053E9B-84CA-4484-A289-018EDEE9C6F9}">
      <dgm:prSet/>
      <dgm:spPr/>
      <dgm:t>
        <a:bodyPr/>
        <a:lstStyle/>
        <a:p>
          <a:endParaRPr lang="ru-RU"/>
        </a:p>
      </dgm:t>
    </dgm:pt>
    <dgm:pt modelId="{7D825A19-4CE6-424A-8A04-D89471E7C5A9}" type="sibTrans" cxnId="{E8053E9B-84CA-4484-A289-018EDEE9C6F9}">
      <dgm:prSet/>
      <dgm:spPr/>
      <dgm:t>
        <a:bodyPr/>
        <a:lstStyle/>
        <a:p>
          <a:endParaRPr lang="ru-RU"/>
        </a:p>
      </dgm:t>
    </dgm:pt>
    <dgm:pt modelId="{5007FAEA-6401-450F-B58D-533B0489FD15}">
      <dgm:prSet phldrT="[Текст]"/>
      <dgm:spPr/>
      <dgm:t>
        <a:bodyPr/>
        <a:lstStyle/>
        <a:p>
          <a:r>
            <a:rPr lang="uk-UA" dirty="0" smtClean="0"/>
            <a:t>Потрібно</a:t>
          </a:r>
          <a:endParaRPr lang="ru-RU" dirty="0"/>
        </a:p>
      </dgm:t>
    </dgm:pt>
    <dgm:pt modelId="{7A3A7F34-0E71-43FD-89F1-0B13147E0F6D}" type="parTrans" cxnId="{25804876-6528-4D22-B659-F85B538716EF}">
      <dgm:prSet/>
      <dgm:spPr/>
      <dgm:t>
        <a:bodyPr/>
        <a:lstStyle/>
        <a:p>
          <a:endParaRPr lang="ru-RU"/>
        </a:p>
      </dgm:t>
    </dgm:pt>
    <dgm:pt modelId="{DCD9DBCF-7F91-49DC-8AEA-FA2AB1E21EB2}" type="sibTrans" cxnId="{25804876-6528-4D22-B659-F85B538716EF}">
      <dgm:prSet/>
      <dgm:spPr/>
      <dgm:t>
        <a:bodyPr/>
        <a:lstStyle/>
        <a:p>
          <a:endParaRPr lang="ru-RU"/>
        </a:p>
      </dgm:t>
    </dgm:pt>
    <dgm:pt modelId="{331091E6-21F8-4709-8EFA-55996D4283C5}">
      <dgm:prSet phldrT="[Текст]"/>
      <dgm:spPr/>
      <dgm:t>
        <a:bodyPr/>
        <a:lstStyle/>
        <a:p>
          <a:r>
            <a:rPr lang="uk-UA" b="1" dirty="0" smtClean="0">
              <a:solidFill>
                <a:srgbClr val="002060"/>
              </a:solidFill>
            </a:rPr>
            <a:t>Ваш професійний вибір буде вдалим</a:t>
          </a:r>
          <a:endParaRPr lang="ru-RU" b="1" dirty="0">
            <a:solidFill>
              <a:srgbClr val="002060"/>
            </a:solidFill>
          </a:endParaRPr>
        </a:p>
      </dgm:t>
    </dgm:pt>
    <dgm:pt modelId="{BC37564A-869E-44AA-B92F-854C2360336A}" type="parTrans" cxnId="{324088D7-021F-4C65-BC9D-B7184CF7A0C7}">
      <dgm:prSet/>
      <dgm:spPr/>
      <dgm:t>
        <a:bodyPr/>
        <a:lstStyle/>
        <a:p>
          <a:endParaRPr lang="ru-RU"/>
        </a:p>
      </dgm:t>
    </dgm:pt>
    <dgm:pt modelId="{3B1B5C57-97FB-4523-9BFA-FE9C5DD3B42C}" type="sibTrans" cxnId="{324088D7-021F-4C65-BC9D-B7184CF7A0C7}">
      <dgm:prSet/>
      <dgm:spPr/>
      <dgm:t>
        <a:bodyPr/>
        <a:lstStyle/>
        <a:p>
          <a:endParaRPr lang="ru-RU"/>
        </a:p>
      </dgm:t>
    </dgm:pt>
    <dgm:pt modelId="{EDACF4C5-8917-449F-AB0D-42ED38C7D012}" type="pres">
      <dgm:prSet presAssocID="{F11E3BB1-B237-4E98-B0F5-741675925AC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69D981-5665-48D3-B640-17CE95C0EB38}" type="pres">
      <dgm:prSet presAssocID="{F11E3BB1-B237-4E98-B0F5-741675925AC2}" presName="ellipse" presStyleLbl="trBgShp" presStyleIdx="0" presStyleCnt="1"/>
      <dgm:spPr/>
    </dgm:pt>
    <dgm:pt modelId="{4808CC43-5CCB-46CD-BDCA-8146DB119A8E}" type="pres">
      <dgm:prSet presAssocID="{F11E3BB1-B237-4E98-B0F5-741675925AC2}" presName="arrow1" presStyleLbl="fgShp" presStyleIdx="0" presStyleCnt="1"/>
      <dgm:spPr/>
    </dgm:pt>
    <dgm:pt modelId="{937D2FAA-0A28-43BA-A0F4-BCD0E608FA08}" type="pres">
      <dgm:prSet presAssocID="{F11E3BB1-B237-4E98-B0F5-741675925AC2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C097AD-7B7B-47D1-8DC0-B1ED1039E0BF}" type="pres">
      <dgm:prSet presAssocID="{CD13C081-E784-4031-A631-35AE7B85E3DE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84FB8F-E000-453B-963A-7411A2CBD806}" type="pres">
      <dgm:prSet presAssocID="{5007FAEA-6401-450F-B58D-533B0489FD15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0E8E22-3FDA-45C1-A3B0-03BBAA0E3E89}" type="pres">
      <dgm:prSet presAssocID="{331091E6-21F8-4709-8EFA-55996D4283C5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A9525C-75DC-4F6D-89C1-3C25164AF469}" type="pres">
      <dgm:prSet presAssocID="{F11E3BB1-B237-4E98-B0F5-741675925AC2}" presName="funnel" presStyleLbl="trAlignAcc1" presStyleIdx="0" presStyleCnt="1"/>
      <dgm:spPr/>
    </dgm:pt>
  </dgm:ptLst>
  <dgm:cxnLst>
    <dgm:cxn modelId="{E8053E9B-84CA-4484-A289-018EDEE9C6F9}" srcId="{F11E3BB1-B237-4E98-B0F5-741675925AC2}" destId="{CD13C081-E784-4031-A631-35AE7B85E3DE}" srcOrd="1" destOrd="0" parTransId="{B75F0C50-6B85-4BB2-9FAF-D38CDB543D6D}" sibTransId="{7D825A19-4CE6-424A-8A04-D89471E7C5A9}"/>
    <dgm:cxn modelId="{803BFEB4-DD52-4706-AED7-F9137E6728F3}" type="presOf" srcId="{F11E3BB1-B237-4E98-B0F5-741675925AC2}" destId="{EDACF4C5-8917-449F-AB0D-42ED38C7D012}" srcOrd="0" destOrd="0" presId="urn:microsoft.com/office/officeart/2005/8/layout/funnel1"/>
    <dgm:cxn modelId="{05584587-95E0-43E8-B532-091DA0A7AB9A}" type="presOf" srcId="{331091E6-21F8-4709-8EFA-55996D4283C5}" destId="{937D2FAA-0A28-43BA-A0F4-BCD0E608FA08}" srcOrd="0" destOrd="0" presId="urn:microsoft.com/office/officeart/2005/8/layout/funnel1"/>
    <dgm:cxn modelId="{36C27A54-98C0-4A0A-8848-AFAD9E3C3AA5}" type="presOf" srcId="{CD13C081-E784-4031-A631-35AE7B85E3DE}" destId="{5D84FB8F-E000-453B-963A-7411A2CBD806}" srcOrd="0" destOrd="0" presId="urn:microsoft.com/office/officeart/2005/8/layout/funnel1"/>
    <dgm:cxn modelId="{324088D7-021F-4C65-BC9D-B7184CF7A0C7}" srcId="{F11E3BB1-B237-4E98-B0F5-741675925AC2}" destId="{331091E6-21F8-4709-8EFA-55996D4283C5}" srcOrd="3" destOrd="0" parTransId="{BC37564A-869E-44AA-B92F-854C2360336A}" sibTransId="{3B1B5C57-97FB-4523-9BFA-FE9C5DD3B42C}"/>
    <dgm:cxn modelId="{A44DB0FF-E8F8-4CE7-9B4B-B2D30ECF3358}" type="presOf" srcId="{5007FAEA-6401-450F-B58D-533B0489FD15}" destId="{41C097AD-7B7B-47D1-8DC0-B1ED1039E0BF}" srcOrd="0" destOrd="0" presId="urn:microsoft.com/office/officeart/2005/8/layout/funnel1"/>
    <dgm:cxn modelId="{25804876-6528-4D22-B659-F85B538716EF}" srcId="{F11E3BB1-B237-4E98-B0F5-741675925AC2}" destId="{5007FAEA-6401-450F-B58D-533B0489FD15}" srcOrd="2" destOrd="0" parTransId="{7A3A7F34-0E71-43FD-89F1-0B13147E0F6D}" sibTransId="{DCD9DBCF-7F91-49DC-8AEA-FA2AB1E21EB2}"/>
    <dgm:cxn modelId="{32033E9B-D4B4-4625-A0D7-F4DD779CF91C}" type="presOf" srcId="{87DDCF72-4C1D-4191-B884-30D24D636A71}" destId="{D10E8E22-3FDA-45C1-A3B0-03BBAA0E3E89}" srcOrd="0" destOrd="0" presId="urn:microsoft.com/office/officeart/2005/8/layout/funnel1"/>
    <dgm:cxn modelId="{677CA9E0-EC71-4D72-B83F-89D78C502562}" srcId="{F11E3BB1-B237-4E98-B0F5-741675925AC2}" destId="{87DDCF72-4C1D-4191-B884-30D24D636A71}" srcOrd="0" destOrd="0" parTransId="{10429E7A-D0FE-4DA4-BC14-E805532E385B}" sibTransId="{583D538D-DBA0-4685-A4DA-094B76092DF8}"/>
    <dgm:cxn modelId="{BB2C69B5-E2A4-4EFE-9AE7-A953A105985B}" type="presParOf" srcId="{EDACF4C5-8917-449F-AB0D-42ED38C7D012}" destId="{5169D981-5665-48D3-B640-17CE95C0EB38}" srcOrd="0" destOrd="0" presId="urn:microsoft.com/office/officeart/2005/8/layout/funnel1"/>
    <dgm:cxn modelId="{AAC2D731-975A-47BA-8299-82996D90D1FC}" type="presParOf" srcId="{EDACF4C5-8917-449F-AB0D-42ED38C7D012}" destId="{4808CC43-5CCB-46CD-BDCA-8146DB119A8E}" srcOrd="1" destOrd="0" presId="urn:microsoft.com/office/officeart/2005/8/layout/funnel1"/>
    <dgm:cxn modelId="{4A31D9EB-C171-4A60-9C6D-E395BFFE022B}" type="presParOf" srcId="{EDACF4C5-8917-449F-AB0D-42ED38C7D012}" destId="{937D2FAA-0A28-43BA-A0F4-BCD0E608FA08}" srcOrd="2" destOrd="0" presId="urn:microsoft.com/office/officeart/2005/8/layout/funnel1"/>
    <dgm:cxn modelId="{19130D28-BD2F-4969-A7B3-1DD20E993EFC}" type="presParOf" srcId="{EDACF4C5-8917-449F-AB0D-42ED38C7D012}" destId="{41C097AD-7B7B-47D1-8DC0-B1ED1039E0BF}" srcOrd="3" destOrd="0" presId="urn:microsoft.com/office/officeart/2005/8/layout/funnel1"/>
    <dgm:cxn modelId="{BB46D2AD-6387-4A5F-9C0F-002021A4847D}" type="presParOf" srcId="{EDACF4C5-8917-449F-AB0D-42ED38C7D012}" destId="{5D84FB8F-E000-453B-963A-7411A2CBD806}" srcOrd="4" destOrd="0" presId="urn:microsoft.com/office/officeart/2005/8/layout/funnel1"/>
    <dgm:cxn modelId="{4D806E05-99CD-4EA6-98DA-FE6CAF9B125F}" type="presParOf" srcId="{EDACF4C5-8917-449F-AB0D-42ED38C7D012}" destId="{D10E8E22-3FDA-45C1-A3B0-03BBAA0E3E89}" srcOrd="5" destOrd="0" presId="urn:microsoft.com/office/officeart/2005/8/layout/funnel1"/>
    <dgm:cxn modelId="{392826B6-B700-46DC-B42E-F3E2CF3EF4EF}" type="presParOf" srcId="{EDACF4C5-8917-449F-AB0D-42ED38C7D012}" destId="{32A9525C-75DC-4F6D-89C1-3C25164AF469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F86D8-36C7-486B-B5DD-5FA82927B4DE}">
      <dsp:nvSpPr>
        <dsp:cNvPr id="0" name=""/>
        <dsp:cNvSpPr/>
      </dsp:nvSpPr>
      <dsp:spPr>
        <a:xfrm>
          <a:off x="4484" y="0"/>
          <a:ext cx="1621782" cy="936267"/>
        </a:xfrm>
        <a:prstGeom prst="roundRect">
          <a:avLst>
            <a:gd name="adj" fmla="val 10000"/>
          </a:avLst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/>
            <a:t>Хочу</a:t>
          </a:r>
          <a:endParaRPr lang="ru-RU" sz="3600" b="1" kern="1200" dirty="0"/>
        </a:p>
      </dsp:txBody>
      <dsp:txXfrm>
        <a:off x="31906" y="27422"/>
        <a:ext cx="1566938" cy="881423"/>
      </dsp:txXfrm>
    </dsp:sp>
    <dsp:sp modelId="{AB93B4E1-14D1-459C-9E6E-5A59E8732B98}">
      <dsp:nvSpPr>
        <dsp:cNvPr id="0" name=""/>
        <dsp:cNvSpPr/>
      </dsp:nvSpPr>
      <dsp:spPr>
        <a:xfrm>
          <a:off x="1788445" y="267032"/>
          <a:ext cx="343817" cy="402202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1788445" y="347472"/>
        <a:ext cx="240672" cy="241322"/>
      </dsp:txXfrm>
    </dsp:sp>
    <dsp:sp modelId="{BEC3F957-8DB1-4CFD-9CE9-05FA61A66DC8}">
      <dsp:nvSpPr>
        <dsp:cNvPr id="0" name=""/>
        <dsp:cNvSpPr/>
      </dsp:nvSpPr>
      <dsp:spPr>
        <a:xfrm>
          <a:off x="2274980" y="0"/>
          <a:ext cx="5580246" cy="936267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Інтереси і схильності особистості</a:t>
          </a:r>
          <a:endParaRPr lang="ru-RU" sz="2800" kern="1200" dirty="0"/>
        </a:p>
      </dsp:txBody>
      <dsp:txXfrm>
        <a:off x="2302402" y="27422"/>
        <a:ext cx="5525402" cy="8814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F86D8-36C7-486B-B5DD-5FA82927B4DE}">
      <dsp:nvSpPr>
        <dsp:cNvPr id="0" name=""/>
        <dsp:cNvSpPr/>
      </dsp:nvSpPr>
      <dsp:spPr>
        <a:xfrm>
          <a:off x="4472" y="18478"/>
          <a:ext cx="1617304" cy="971331"/>
        </a:xfrm>
        <a:prstGeom prst="roundRect">
          <a:avLst>
            <a:gd name="adj" fmla="val 10000"/>
          </a:avLst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/>
            <a:t>Можу</a:t>
          </a:r>
          <a:endParaRPr lang="ru-RU" sz="3200" b="1" kern="1200" dirty="0"/>
        </a:p>
      </dsp:txBody>
      <dsp:txXfrm>
        <a:off x="32921" y="46927"/>
        <a:ext cx="1560406" cy="914433"/>
      </dsp:txXfrm>
    </dsp:sp>
    <dsp:sp modelId="{AB93B4E1-14D1-459C-9E6E-5A59E8732B98}">
      <dsp:nvSpPr>
        <dsp:cNvPr id="0" name=""/>
        <dsp:cNvSpPr/>
      </dsp:nvSpPr>
      <dsp:spPr>
        <a:xfrm>
          <a:off x="1783507" y="303598"/>
          <a:ext cx="342868" cy="401091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1783507" y="383816"/>
        <a:ext cx="240008" cy="240655"/>
      </dsp:txXfrm>
    </dsp:sp>
    <dsp:sp modelId="{BEC3F957-8DB1-4CFD-9CE9-05FA61A66DC8}">
      <dsp:nvSpPr>
        <dsp:cNvPr id="0" name=""/>
        <dsp:cNvSpPr/>
      </dsp:nvSpPr>
      <dsp:spPr>
        <a:xfrm>
          <a:off x="2268698" y="18478"/>
          <a:ext cx="5564838" cy="971331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Рівень підготовки та знань</a:t>
          </a:r>
          <a:endParaRPr lang="ru-RU" sz="2800" kern="1200" dirty="0"/>
        </a:p>
      </dsp:txBody>
      <dsp:txXfrm>
        <a:off x="2297147" y="46927"/>
        <a:ext cx="5507940" cy="9144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F86D8-36C7-486B-B5DD-5FA82927B4DE}">
      <dsp:nvSpPr>
        <dsp:cNvPr id="0" name=""/>
        <dsp:cNvSpPr/>
      </dsp:nvSpPr>
      <dsp:spPr>
        <a:xfrm>
          <a:off x="4994" y="0"/>
          <a:ext cx="2086180" cy="1008288"/>
        </a:xfrm>
        <a:prstGeom prst="roundRect">
          <a:avLst>
            <a:gd name="adj" fmla="val 10000"/>
          </a:avLst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Потрібно</a:t>
          </a:r>
          <a:endParaRPr lang="ru-RU" sz="2800" b="1" kern="1200" dirty="0"/>
        </a:p>
      </dsp:txBody>
      <dsp:txXfrm>
        <a:off x="34526" y="29532"/>
        <a:ext cx="2027116" cy="949224"/>
      </dsp:txXfrm>
    </dsp:sp>
    <dsp:sp modelId="{AB93B4E1-14D1-459C-9E6E-5A59E8732B98}">
      <dsp:nvSpPr>
        <dsp:cNvPr id="0" name=""/>
        <dsp:cNvSpPr/>
      </dsp:nvSpPr>
      <dsp:spPr>
        <a:xfrm>
          <a:off x="2240670" y="318769"/>
          <a:ext cx="316930" cy="370748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2240670" y="392919"/>
        <a:ext cx="221851" cy="222448"/>
      </dsp:txXfrm>
    </dsp:sp>
    <dsp:sp modelId="{BEC3F957-8DB1-4CFD-9CE9-05FA61A66DC8}">
      <dsp:nvSpPr>
        <dsp:cNvPr id="0" name=""/>
        <dsp:cNvSpPr/>
      </dsp:nvSpPr>
      <dsp:spPr>
        <a:xfrm>
          <a:off x="2689157" y="0"/>
          <a:ext cx="5143858" cy="1008288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Попит на професію і потреба в ній суспільства</a:t>
          </a:r>
          <a:endParaRPr lang="ru-RU" sz="2800" kern="1200" dirty="0"/>
        </a:p>
      </dsp:txBody>
      <dsp:txXfrm>
        <a:off x="2718689" y="29532"/>
        <a:ext cx="5084794" cy="9492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9D981-5665-48D3-B640-17CE95C0EB38}">
      <dsp:nvSpPr>
        <dsp:cNvPr id="0" name=""/>
        <dsp:cNvSpPr/>
      </dsp:nvSpPr>
      <dsp:spPr>
        <a:xfrm>
          <a:off x="1225526" y="163818"/>
          <a:ext cx="3251161" cy="1129085"/>
        </a:xfrm>
        <a:prstGeom prst="ellipse">
          <a:avLst/>
        </a:prstGeom>
        <a:solidFill>
          <a:schemeClr val="accent6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08CC43-5CCB-46CD-BDCA-8146DB119A8E}">
      <dsp:nvSpPr>
        <dsp:cNvPr id="0" name=""/>
        <dsp:cNvSpPr/>
      </dsp:nvSpPr>
      <dsp:spPr>
        <a:xfrm>
          <a:off x="2541113" y="2928565"/>
          <a:ext cx="630070" cy="403244"/>
        </a:xfrm>
        <a:prstGeom prst="down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7D2FAA-0A28-43BA-A0F4-BCD0E608FA08}">
      <dsp:nvSpPr>
        <dsp:cNvPr id="0" name=""/>
        <dsp:cNvSpPr/>
      </dsp:nvSpPr>
      <dsp:spPr>
        <a:xfrm>
          <a:off x="1343979" y="3251161"/>
          <a:ext cx="3024336" cy="756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002060"/>
              </a:solidFill>
            </a:rPr>
            <a:t>Ваш професійний вибір буде вдалим</a:t>
          </a:r>
          <a:endParaRPr lang="ru-RU" sz="1800" b="1" kern="1200" dirty="0">
            <a:solidFill>
              <a:srgbClr val="002060"/>
            </a:solidFill>
          </a:endParaRPr>
        </a:p>
      </dsp:txBody>
      <dsp:txXfrm>
        <a:off x="1343979" y="3251161"/>
        <a:ext cx="3024336" cy="756084"/>
      </dsp:txXfrm>
    </dsp:sp>
    <dsp:sp modelId="{41C097AD-7B7B-47D1-8DC0-B1ED1039E0BF}">
      <dsp:nvSpPr>
        <dsp:cNvPr id="0" name=""/>
        <dsp:cNvSpPr/>
      </dsp:nvSpPr>
      <dsp:spPr>
        <a:xfrm>
          <a:off x="2407538" y="1380105"/>
          <a:ext cx="1134126" cy="1134126"/>
        </a:xfrm>
        <a:prstGeom prst="ellipse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Потрібно</a:t>
          </a:r>
          <a:endParaRPr lang="ru-RU" sz="1400" kern="1200" dirty="0"/>
        </a:p>
      </dsp:txBody>
      <dsp:txXfrm>
        <a:off x="2573627" y="1546194"/>
        <a:ext cx="801948" cy="801948"/>
      </dsp:txXfrm>
    </dsp:sp>
    <dsp:sp modelId="{5D84FB8F-E000-453B-963A-7411A2CBD806}">
      <dsp:nvSpPr>
        <dsp:cNvPr id="0" name=""/>
        <dsp:cNvSpPr/>
      </dsp:nvSpPr>
      <dsp:spPr>
        <a:xfrm>
          <a:off x="1596007" y="529258"/>
          <a:ext cx="1134126" cy="1134126"/>
        </a:xfrm>
        <a:prstGeom prst="ellipse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Можу</a:t>
          </a:r>
          <a:endParaRPr lang="ru-RU" sz="1400" kern="1200" dirty="0"/>
        </a:p>
      </dsp:txBody>
      <dsp:txXfrm>
        <a:off x="1762096" y="695347"/>
        <a:ext cx="801948" cy="801948"/>
      </dsp:txXfrm>
    </dsp:sp>
    <dsp:sp modelId="{D10E8E22-3FDA-45C1-A3B0-03BBAA0E3E89}">
      <dsp:nvSpPr>
        <dsp:cNvPr id="0" name=""/>
        <dsp:cNvSpPr/>
      </dsp:nvSpPr>
      <dsp:spPr>
        <a:xfrm>
          <a:off x="2755336" y="255052"/>
          <a:ext cx="1134126" cy="1134126"/>
        </a:xfrm>
        <a:prstGeom prst="ellipse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Хочу</a:t>
          </a:r>
          <a:endParaRPr lang="ru-RU" sz="1400" kern="1200" dirty="0"/>
        </a:p>
      </dsp:txBody>
      <dsp:txXfrm>
        <a:off x="2921425" y="421141"/>
        <a:ext cx="801948" cy="801948"/>
      </dsp:txXfrm>
    </dsp:sp>
    <dsp:sp modelId="{32A9525C-75DC-4F6D-89C1-3C25164AF469}">
      <dsp:nvSpPr>
        <dsp:cNvPr id="0" name=""/>
        <dsp:cNvSpPr/>
      </dsp:nvSpPr>
      <dsp:spPr>
        <a:xfrm>
          <a:off x="1091951" y="25202"/>
          <a:ext cx="3528392" cy="2822713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4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0979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111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80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1491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3765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5384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2242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33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31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578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ср 26.02.25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ср 26.02.25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952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5760640" cy="52952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Бінарний урок </a:t>
            </a:r>
            <a:r>
              <a:rPr lang="uk-UA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української </a:t>
            </a:r>
            <a:r>
              <a:rPr lang="uk-UA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мови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та </a:t>
            </a:r>
            <a:r>
              <a:rPr lang="uk-UA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зарубіжної </a:t>
            </a:r>
            <a:r>
              <a:rPr lang="uk-UA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літератури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Розвиток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ru-RU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мовлення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з елементами рольової </a:t>
            </a:r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гри                  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uk-UA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Вибір професії – </a:t>
            </a: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вибір </a:t>
            </a:r>
            <a:r>
              <a:rPr lang="uk-UA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долі</a:t>
            </a: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»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 Мета: </a:t>
            </a:r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ознайомити учнів із різноманіттям професій, визначити суспільну значущість обраної професії, удосконалювати уміння складати </a:t>
            </a:r>
            <a:r>
              <a:rPr lang="uk-UA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сенкани</a:t>
            </a:r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, добирати потрібні слова; розвивати уяву, творче мислення; виховати повагу до різних типів діяльності;</a:t>
            </a:r>
            <a:endParaRPr lang="ru-RU" sz="1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удосконалювати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розвиток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усного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зв’язного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монологічного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та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діалогічного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мовлення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формулювати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життєву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компетентність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719758"/>
            <a:ext cx="2759886" cy="32318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16216" y="4653136"/>
            <a:ext cx="2471854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КЗО «Братська гімназія» Покровської селищної ради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9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4572000" cy="18651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2060"/>
                </a:solidFill>
                <a:latin typeface="Calibri"/>
              </a:rPr>
              <a:t>«</a:t>
            </a:r>
            <a:r>
              <a:rPr lang="ru-RU" sz="3200" b="1" dirty="0" err="1">
                <a:solidFill>
                  <a:srgbClr val="002060"/>
                </a:solidFill>
                <a:latin typeface="Calibri"/>
              </a:rPr>
              <a:t>Кожна</a:t>
            </a:r>
            <a:r>
              <a:rPr lang="ru-RU" sz="32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/>
              </a:rPr>
              <a:t>людина</a:t>
            </a:r>
            <a:r>
              <a:rPr lang="ru-RU" sz="32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/>
              </a:rPr>
              <a:t>народжується</a:t>
            </a:r>
            <a:r>
              <a:rPr lang="ru-RU" sz="3200" b="1" dirty="0">
                <a:solidFill>
                  <a:srgbClr val="002060"/>
                </a:solidFill>
                <a:latin typeface="Calibri"/>
              </a:rPr>
              <a:t> для </a:t>
            </a:r>
            <a:r>
              <a:rPr lang="ru-RU" sz="3200" b="1" dirty="0" err="1">
                <a:solidFill>
                  <a:srgbClr val="002060"/>
                </a:solidFill>
                <a:latin typeface="Calibri"/>
              </a:rPr>
              <a:t>якогось</a:t>
            </a:r>
            <a:r>
              <a:rPr lang="ru-RU" sz="32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/>
              </a:rPr>
              <a:t>діла</a:t>
            </a:r>
            <a:r>
              <a:rPr lang="ru-RU" sz="3200" b="1" dirty="0">
                <a:solidFill>
                  <a:srgbClr val="002060"/>
                </a:solidFill>
                <a:latin typeface="Calibri"/>
              </a:rPr>
              <a:t>». (Е. </a:t>
            </a:r>
            <a:r>
              <a:rPr lang="ru-RU" sz="3200" b="1" dirty="0" err="1">
                <a:solidFill>
                  <a:srgbClr val="002060"/>
                </a:solidFill>
                <a:latin typeface="Calibri"/>
              </a:rPr>
              <a:t>Хемінгуей</a:t>
            </a:r>
            <a:r>
              <a:rPr lang="ru-RU" sz="3200" b="1" dirty="0">
                <a:solidFill>
                  <a:srgbClr val="002060"/>
                </a:solidFill>
                <a:latin typeface="Calibri"/>
              </a:rPr>
              <a:t>.)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27984" y="332656"/>
            <a:ext cx="4572000" cy="459407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alibri"/>
              </a:rPr>
              <a:t>«І труд, і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піт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благословен...». (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М.Рильський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.) 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alibri"/>
              </a:rPr>
              <a:t>«Все,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в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силі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чинити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рука твоя,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теє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роби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». (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Старий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Завіт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Еклез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. 9.10.) 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alibri"/>
              </a:rPr>
              <a:t>«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Багатством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живиться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лише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тіло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, а душу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звеселяє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споріднена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праця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». 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alibri"/>
              </a:rPr>
              <a:t>(Г. Сковорода.) 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alibri"/>
              </a:rPr>
              <a:t>«Нехай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кожний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займається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тією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справою, яку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знає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». 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alibri"/>
              </a:rPr>
              <a:t>(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Давньогрецьке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/>
              </a:rPr>
              <a:t>прислів</a:t>
            </a:r>
            <a:r>
              <a:rPr lang="ru-RU" sz="2400" b="1" dirty="0">
                <a:solidFill>
                  <a:srgbClr val="002060"/>
                </a:solidFill>
                <a:latin typeface="Calibri"/>
              </a:rPr>
              <a:t> 'я.)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926734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4400" b="1" i="1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Світ професій і твій вибір </a:t>
            </a:r>
            <a:endParaRPr lang="uk-UA" sz="4400" b="1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B4DCFA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645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онспект уроку основ здоров'я для 4 класу &quot;Охорона здоров'я дітей. Гуманне  ставлення до людей з особливими потребами.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14" y="260648"/>
            <a:ext cx="5587380" cy="4190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Ліцей №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72816"/>
            <a:ext cx="2739498" cy="36526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34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8064896" cy="564410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  <a:ea typeface="Calibri"/>
                <a:cs typeface="Times New Roman"/>
              </a:rPr>
              <a:t>СЕНКАН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  <a:ea typeface="Calibri"/>
                <a:cs typeface="Times New Roman"/>
              </a:rPr>
              <a:t>про </a:t>
            </a:r>
            <a:r>
              <a:rPr lang="uk-UA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  <a:ea typeface="Calibri"/>
                <a:cs typeface="Times New Roman"/>
              </a:rPr>
              <a:t>професії</a:t>
            </a:r>
            <a:endParaRPr lang="ru-RU" sz="1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anose="020B0A04020102020204" pitchFamily="34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   Юрист</a:t>
            </a:r>
            <a:endParaRPr lang="ru-RU" sz="14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Чесний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справедливий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Аналізує,захищає,допомагає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Захистить</a:t>
            </a:r>
            <a:r>
              <a:rPr lang="uk-UA" dirty="0">
                <a:latin typeface="Times New Roman"/>
                <a:ea typeface="Times New Roman"/>
                <a:cs typeface="Times New Roman"/>
              </a:rPr>
              <a:t> всі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ваші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інтереси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Правозахисник</a:t>
            </a:r>
            <a:r>
              <a:rPr lang="uk-UA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Професія</a:t>
            </a:r>
            <a:endParaRPr lang="ru-RU" sz="1400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Єдина, улюблена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Манить, творить, відповідає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Без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охоти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нема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роботи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Вибір.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Вивчаємо професії. Заняття №1 – Дитячий психоло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08720"/>
            <a:ext cx="4451066" cy="400283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14634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16632"/>
            <a:ext cx="7272808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uk-UA" b="1" dirty="0" smtClean="0">
                <a:latin typeface="Times New Roman"/>
                <a:ea typeface="Times New Roman"/>
                <a:cs typeface="Times New Roman"/>
              </a:rPr>
              <a:t>Мотивація. 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uk-UA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Василь </a:t>
            </a:r>
            <a:r>
              <a:rPr lang="uk-UA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Сухомлинський</a:t>
            </a:r>
            <a:r>
              <a:rPr lang="ru-RU" sz="1400" dirty="0" smtClean="0">
                <a:solidFill>
                  <a:srgbClr val="002060"/>
                </a:solidFill>
                <a:latin typeface="Calibri"/>
                <a:ea typeface="Times New Roman"/>
                <a:cs typeface="Times New Roman"/>
              </a:rPr>
              <a:t>  «</a:t>
            </a:r>
            <a:r>
              <a:rPr lang="uk-UA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НАЙКРАЩА ЛІНІЙКА»</a:t>
            </a:r>
            <a:endParaRPr lang="ru-RU" sz="1400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762963"/>
            <a:ext cx="8280920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sz="1400" b="1" dirty="0">
                <a:latin typeface="Times New Roman"/>
                <a:ea typeface="Times New Roman"/>
                <a:cs typeface="Times New Roman"/>
              </a:rPr>
              <a:t>Микола й Роман сидять за однією партою. У Миколи за письмові роботи завжди п’ятірки, і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нколи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четвірка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А в Романа —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самі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трійки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Ось і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сьогодні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роздала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вчителька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зошити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з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тим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диктантом,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що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вчора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писали. У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Миколи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п’ятірка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а в Романа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ніякої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оцінки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бо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забагато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помилок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 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Написала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вчителька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: “Треба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краще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працювати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”.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Засумував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Роман.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Після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уроку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мови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пішли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діти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в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майстерню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Там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був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урок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ручної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праці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Кожному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учневі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вчитель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дав дощечку й загадав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зробити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лінійку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Микола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й Роман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працювали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поруч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У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Миколи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вийшла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лінійка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крива,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кострубата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А в Романа —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рівна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гладенька,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гарна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Учитель сказав: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— У Романа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лінійка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найкраща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Йому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ставлю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п’ятірку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А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тобі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Миколо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ніякої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оцінки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не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можу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поставити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 Треба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краще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працювати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Засумував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Микола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Закінчився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урок. Роман просить учителя: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— Дайте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мені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ту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лінійку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що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я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зробив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— Бери, — дозволив учитель.</a:t>
            </a:r>
            <a:br>
              <a:rPr lang="ru-RU" sz="1400" b="1" dirty="0">
                <a:latin typeface="Times New Roman"/>
                <a:ea typeface="Times New Roman"/>
                <a:cs typeface="Times New Roman"/>
              </a:rPr>
            </a:b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Роман взяв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лінійку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приніс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її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в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клас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і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поклав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на парту,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поруч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зошитом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, у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якому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за диктант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немає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ніякої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оцінки</a:t>
            </a:r>
            <a:r>
              <a:rPr lang="ru-RU" sz="1400" b="1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sz="1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Чому одному учневі добре вдалося написати диктант, але не вийшло зробити лінійку власноруч, а іншому – навпаки? </a:t>
            </a:r>
            <a:endParaRPr lang="ru-RU" sz="1100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sz="1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Як ви думаєте – чи можна прирівняти дві роботи – диктант і виріб, виготовлений власноруч.  Чи можемо ми визначити що з цих речей цінніше? </a:t>
            </a:r>
            <a:endParaRPr lang="ru-RU" sz="1100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sz="1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400" b="1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4275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Ð°ÑÑÐ¸Ð½ÐºÐ¸ Ð¿Ð¾ Ð·Ð°Ð¿ÑÐ¾ÑÑ Ð¼Ð°Ð¹Ð±ÑÑÑ Ð´ÑÑÐ¸ Ð¿ÑÐ¾ÑÐµÑÑ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96" y="149757"/>
            <a:ext cx="8762035" cy="238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ÐÐ°ÑÑÐ¸Ð½ÐºÐ¸ Ð¿Ð¾ Ð·Ð°Ð¿ÑÐ¾ÑÑ Ð¼Ð°Ð¹Ð±ÑÑÑ Ð´ÑÑÐ¸ Ð¿ÑÐ¾ÑÐµÑÑ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6" y="2627452"/>
            <a:ext cx="8762035" cy="410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2705725"/>
            <a:ext cx="705678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uk-UA" sz="3200" b="1" i="1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Світ професій і твій вибір </a:t>
            </a:r>
            <a:endParaRPr lang="uk-UA" sz="3200" b="1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523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488832" cy="20036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Відомий </a:t>
            </a:r>
            <a:r>
              <a:rPr lang="uk-UA" b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давньогрецький філософ Платон говорив: </a:t>
            </a:r>
            <a:endParaRPr lang="uk-UA" b="1" cap="all" dirty="0" smtClean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/>
              <a:ea typeface="Times New Roman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“ </a:t>
            </a:r>
            <a:r>
              <a:rPr lang="uk-UA" b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Пізнай себе і роби свою справу ”</a:t>
            </a:r>
            <a:endParaRPr lang="ru-RU" sz="1400" b="1" cap="all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ru-RU" sz="1400" b="1" cap="all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cap="all" dirty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  <a:ea typeface="Times New Roman"/>
                <a:cs typeface="Times New Roman"/>
              </a:rPr>
              <a:t>Гра "Без труда нема плода".</a:t>
            </a:r>
            <a:endParaRPr lang="ru-RU" sz="1400" b="1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44416" y="3429000"/>
            <a:ext cx="4572000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>
                <a:latin typeface="Times New Roman"/>
                <a:ea typeface="Times New Roman"/>
              </a:rPr>
              <a:t>Уявіть собі, що не вийшли на роботу водії автобусів і тролейбусів. Що трапилося б?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5532" y="4111660"/>
            <a:ext cx="3178884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dirty="0">
                <a:latin typeface="Times New Roman"/>
                <a:ea typeface="Times New Roman"/>
              </a:rPr>
              <a:t>А якщо не працює електрик? </a:t>
            </a:r>
            <a:r>
              <a:rPr lang="uk-UA" dirty="0" smtClean="0"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97152"/>
            <a:ext cx="7519209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52899" y="2636912"/>
            <a:ext cx="45720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>
                <a:latin typeface="Times New Roman"/>
                <a:ea typeface="Times New Roman"/>
              </a:rPr>
              <a:t>Що буде, коли взимку перестануть працювати котельні? 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589240"/>
            <a:ext cx="5942013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17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20688"/>
            <a:ext cx="7911781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sz="3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Дидактична гра «Хто що робить?»</a:t>
            </a:r>
            <a:endParaRPr lang="ru-RU" sz="3600" dirty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628800"/>
            <a:ext cx="7632848" cy="18620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latin typeface="Times New Roman"/>
                <a:ea typeface="Times New Roman"/>
                <a:cs typeface="Times New Roman"/>
              </a:rPr>
              <a:t>перукар-стриже, робить зачіски, пілот керує літаком, </a:t>
            </a:r>
            <a:r>
              <a:rPr lang="uk-UA" sz="2000" b="1" dirty="0" smtClean="0">
                <a:latin typeface="Times New Roman"/>
                <a:ea typeface="Times New Roman"/>
                <a:cs typeface="Times New Roman"/>
              </a:rPr>
              <a:t> продавець-продає </a:t>
            </a:r>
            <a:r>
              <a:rPr lang="uk-UA" sz="2000" b="1" dirty="0">
                <a:latin typeface="Times New Roman"/>
                <a:ea typeface="Times New Roman"/>
                <a:cs typeface="Times New Roman"/>
              </a:rPr>
              <a:t>товар, кравець-кроїть, знімає мірки, міліціонер-стежить за порядком, вчитель-вчить дітей у школі, кухар- готує їсти, комбайнер-молотить зерно, збирає врожай,   доярка-доїть корову, лікар-педіатр-лікує дітей.</a:t>
            </a:r>
            <a:endParaRPr lang="ru-RU" sz="2000" b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422108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ДОВІДКА: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4574118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лікує 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дітей, стриже, робить зачіски доїть корову, стежить за порядком, вчить дітей у школі, молотить зерно, збирає врожай, готує їсти, керує літаком, продає товар, кроїть, знімає мірки, 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89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3068960"/>
            <a:ext cx="7632848" cy="26407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b="1" dirty="0" err="1">
                <a:latin typeface="Times New Roman"/>
                <a:ea typeface="Times New Roman"/>
                <a:cs typeface="Times New Roman"/>
              </a:rPr>
              <a:t>Професія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–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це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робота,яку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людина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для себе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обрала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справа,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якою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людина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займається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в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житті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Професій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є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дуже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багато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всі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вони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потрібні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Ми з вами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поговоримо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про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професії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які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знаєте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також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дізнаємось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про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нові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 smtClean="0">
                <a:latin typeface="Times New Roman"/>
                <a:ea typeface="Times New Roman"/>
                <a:cs typeface="Times New Roman"/>
              </a:rPr>
              <a:t>незнайомі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вам.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«Великий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Каменяр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української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літератури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І.Франко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сказав: </a:t>
            </a:r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«Держава </a:t>
            </a:r>
            <a:r>
              <a:rPr lang="ru-RU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стоїть</a:t>
            </a:r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школою, а школа – учителем». Так само </a:t>
            </a:r>
            <a:r>
              <a:rPr lang="ru-RU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лікарня</a:t>
            </a:r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 – </a:t>
            </a:r>
            <a:r>
              <a:rPr lang="ru-RU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лікарем</a:t>
            </a:r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, пекарня – пекарем, шахта – </a:t>
            </a:r>
            <a:r>
              <a:rPr lang="ru-RU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шахтарем</a:t>
            </a:r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, завод – </a:t>
            </a:r>
            <a:r>
              <a:rPr lang="ru-RU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робітником</a:t>
            </a:r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.  </a:t>
            </a:r>
            <a:endParaRPr lang="ru-RU" sz="1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 descr="Вибір професії – вибір долі! Підсумки конкурсу дитячих малюнків «Моя  майбутня професія» в Донецькій області | Донецька Обласна Державна  адміністрац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72269"/>
            <a:ext cx="5544616" cy="2352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1691680" y="5974863"/>
            <a:ext cx="6552728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b="1" u="sng" dirty="0">
                <a:latin typeface="Times New Roman"/>
                <a:ea typeface="Times New Roman"/>
                <a:cs typeface="Times New Roman"/>
              </a:rPr>
              <a:t>НАУКОВЦІ (випереджувальні завдання) 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053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836712"/>
            <a:ext cx="4572000" cy="391491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uk-UA" sz="3600" b="1" u="sng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Зустріч </a:t>
            </a:r>
            <a:r>
              <a:rPr lang="uk-UA" sz="3600" b="1" u="sng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з людьми різних професій: бухгалтера, </a:t>
            </a:r>
            <a:r>
              <a:rPr lang="uk-UA" sz="3600" b="1" u="sng" dirty="0" err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медсестри</a:t>
            </a:r>
            <a:r>
              <a:rPr lang="uk-UA" sz="3600" b="1" u="sng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, програміста, </a:t>
            </a:r>
            <a:r>
              <a:rPr lang="uk-UA" sz="3600" b="1" u="sng" dirty="0" err="1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кухаря</a:t>
            </a:r>
            <a:r>
              <a:rPr lang="uk-UA" sz="3600" b="1" u="sng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r>
              <a:rPr lang="uk-UA" sz="360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 </a:t>
            </a:r>
            <a:endParaRPr lang="ru-RU" sz="36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2656"/>
            <a:ext cx="2942404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6267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35292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ЯКИХ ПРОФЕСІЙ НЕ БУДЕ В МАЙБУТНЬОМУ?</a:t>
            </a:r>
            <a:br>
              <a:rPr kumimoji="0" lang="ru-RU" sz="4400" b="1" i="0" u="none" strike="noStrike" kern="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628800"/>
            <a:ext cx="7704856" cy="4265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Уже зараз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затребуваними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професії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таксиста,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касира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журналіста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Згодом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зовсім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зникнуть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Кур'єрів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замінять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дирижабл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зможуть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доставляти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їжу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пошту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замість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касирів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сидітимуть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ну а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новини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збере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напише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поширить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програма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підуть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небуття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професії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метою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важка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фізична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праця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fontAlgn="base">
              <a:spcBef>
                <a:spcPct val="20000"/>
              </a:spcBef>
            </a:pP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котрі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монотонними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та не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потребують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високого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професіоналізму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fontAlgn="base">
              <a:spcBef>
                <a:spcPct val="20000"/>
              </a:spcBef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метою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відповіді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дзвінки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як оператор </a:t>
            </a:r>
            <a:r>
              <a:rPr lang="en-US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call-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центру).</a:t>
            </a:r>
          </a:p>
          <a:p>
            <a:pPr lvl="0" fontAlgn="base">
              <a:spcBef>
                <a:spcPct val="20000"/>
              </a:spcBef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розумієте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назавжди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зникнуть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профессіі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логіста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диспетчера,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копірайтера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секретаря, юрисконсульта,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провізора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продавця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касира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банківського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працівника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медичного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діагноста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спеціаліста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УЗД, лаборанта),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турагента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бібліотекаря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лектора.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8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71438"/>
            <a:ext cx="7508875" cy="836612"/>
          </a:xfrm>
        </p:spPr>
        <p:txBody>
          <a:bodyPr/>
          <a:lstStyle/>
          <a:p>
            <a:pPr eaLnBrk="1" hangingPunct="1"/>
            <a:r>
              <a:rPr lang="uk-UA" altLang="ru-RU" b="1" smtClean="0">
                <a:solidFill>
                  <a:schemeClr val="bg1"/>
                </a:solidFill>
              </a:rPr>
              <a:t>Вибір професії</a:t>
            </a:r>
            <a:endParaRPr lang="es-ES" altLang="ru-RU" b="1" smtClean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412776"/>
            <a:ext cx="7488832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6000" b="1" dirty="0">
              <a:solidFill>
                <a:srgbClr val="FFC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FFC000"/>
                </a:solidFill>
              </a:rPr>
              <a:t>Вибір професії –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6000" b="1" dirty="0">
              <a:solidFill>
                <a:srgbClr val="FFC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80112" y="3140968"/>
            <a:ext cx="2736304" cy="1872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6000" b="1" dirty="0">
              <a:solidFill>
                <a:srgbClr val="FFC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dirty="0">
                <a:solidFill>
                  <a:srgbClr val="2D2D8A">
                    <a:lumMod val="50000"/>
                  </a:srgbClr>
                </a:solidFill>
              </a:rPr>
              <a:t>важливий крок, від якого залежить ВАША  доля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6000" b="1" dirty="0">
              <a:solidFill>
                <a:srgbClr val="FFC000"/>
              </a:solidFill>
            </a:endParaRPr>
          </a:p>
        </p:txBody>
      </p:sp>
      <p:pic>
        <p:nvPicPr>
          <p:cNvPr id="3081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997200"/>
            <a:ext cx="4508500" cy="289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144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391301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757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604992"/>
            <a:ext cx="3024336" cy="30243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5841258" y="1000999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prstClr val="black"/>
                </a:solidFill>
              </a:rPr>
              <a:t>Людина - </a:t>
            </a:r>
            <a:r>
              <a:rPr lang="ru-RU" b="1" i="1" dirty="0" err="1">
                <a:solidFill>
                  <a:prstClr val="black"/>
                </a:solidFill>
              </a:rPr>
              <a:t>людина</a:t>
            </a:r>
            <a:r>
              <a:rPr lang="ru-RU" b="1" i="1" dirty="0">
                <a:solidFill>
                  <a:prstClr val="black"/>
                </a:solidFill>
              </a:rPr>
              <a:t> (Л) </a:t>
            </a:r>
            <a:r>
              <a:rPr lang="ru-RU" b="1" i="1" dirty="0" smtClean="0">
                <a:solidFill>
                  <a:prstClr val="black"/>
                </a:solidFill>
              </a:rPr>
              <a:t>-</a:t>
            </a:r>
            <a:r>
              <a:rPr lang="ru-RU" dirty="0" smtClean="0">
                <a:solidFill>
                  <a:prstClr val="black"/>
                </a:solidFill>
              </a:rPr>
              <a:t>предметом </a:t>
            </a:r>
            <a:r>
              <a:rPr lang="ru-RU" dirty="0" err="1">
                <a:solidFill>
                  <a:prstClr val="black"/>
                </a:solidFill>
              </a:rPr>
              <a:t>праці</a:t>
            </a:r>
            <a:r>
              <a:rPr lang="ru-RU" dirty="0">
                <a:solidFill>
                  <a:prstClr val="black"/>
                </a:solidFill>
              </a:rPr>
              <a:t> є </a:t>
            </a:r>
            <a:r>
              <a:rPr lang="ru-RU" dirty="0" err="1">
                <a:solidFill>
                  <a:prstClr val="black"/>
                </a:solidFill>
              </a:rPr>
              <a:t>самі</a:t>
            </a:r>
            <a:r>
              <a:rPr lang="ru-RU" dirty="0">
                <a:solidFill>
                  <a:prstClr val="black"/>
                </a:solidFill>
              </a:rPr>
              <a:t> люди, </a:t>
            </a:r>
            <a:r>
              <a:rPr lang="ru-RU" dirty="0" err="1">
                <a:solidFill>
                  <a:prstClr val="black"/>
                </a:solidFill>
              </a:rPr>
              <a:t>групи</a:t>
            </a:r>
            <a:r>
              <a:rPr lang="ru-RU" dirty="0">
                <a:solidFill>
                  <a:prstClr val="black"/>
                </a:solidFill>
              </a:rPr>
              <a:t> людей </a:t>
            </a:r>
            <a:r>
              <a:rPr lang="ru-RU" dirty="0" err="1">
                <a:solidFill>
                  <a:prstClr val="black"/>
                </a:solidFill>
              </a:rPr>
              <a:t>чи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колективи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9429" y="3284984"/>
            <a:ext cx="27761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prstClr val="black"/>
                </a:solidFill>
              </a:rPr>
              <a:t>Людина - </a:t>
            </a:r>
            <a:r>
              <a:rPr lang="ru-RU" b="1" i="1" dirty="0" err="1">
                <a:solidFill>
                  <a:prstClr val="black"/>
                </a:solidFill>
              </a:rPr>
              <a:t>техніка</a:t>
            </a:r>
            <a:r>
              <a:rPr lang="ru-RU" b="1" i="1" dirty="0">
                <a:solidFill>
                  <a:prstClr val="black"/>
                </a:solidFill>
              </a:rPr>
              <a:t> (Т) </a:t>
            </a:r>
            <a:r>
              <a:rPr lang="ru-RU" b="1" dirty="0">
                <a:solidFill>
                  <a:prstClr val="black"/>
                </a:solidFill>
              </a:rPr>
              <a:t>– </a:t>
            </a:r>
            <a:r>
              <a:rPr lang="ru-RU" dirty="0">
                <a:solidFill>
                  <a:prstClr val="black"/>
                </a:solidFill>
              </a:rPr>
              <a:t>предметом </a:t>
            </a:r>
            <a:r>
              <a:rPr lang="ru-RU" dirty="0" err="1">
                <a:solidFill>
                  <a:prstClr val="black"/>
                </a:solidFill>
              </a:rPr>
              <a:t>праці</a:t>
            </a:r>
            <a:r>
              <a:rPr lang="ru-RU" dirty="0">
                <a:solidFill>
                  <a:prstClr val="black"/>
                </a:solidFill>
              </a:rPr>
              <a:t> є </a:t>
            </a:r>
            <a:r>
              <a:rPr lang="ru-RU" dirty="0" err="1">
                <a:solidFill>
                  <a:prstClr val="black"/>
                </a:solidFill>
              </a:rPr>
              <a:t>машини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апарати</a:t>
            </a:r>
            <a:r>
              <a:rPr lang="ru-RU" dirty="0">
                <a:solidFill>
                  <a:prstClr val="black"/>
                </a:solidFill>
              </a:rPr>
              <a:t> й установки, </a:t>
            </a:r>
            <a:r>
              <a:rPr lang="ru-RU" dirty="0" err="1">
                <a:solidFill>
                  <a:prstClr val="black"/>
                </a:solidFill>
              </a:rPr>
              <a:t>технічні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системи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матеріали</a:t>
            </a:r>
            <a:r>
              <a:rPr lang="ru-RU" dirty="0">
                <a:solidFill>
                  <a:prstClr val="black"/>
                </a:solidFill>
              </a:rPr>
              <a:t> й </a:t>
            </a:r>
            <a:r>
              <a:rPr lang="ru-RU" dirty="0" err="1">
                <a:solidFill>
                  <a:prstClr val="black"/>
                </a:solidFill>
              </a:rPr>
              <a:t>енергія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87824" y="4802668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prstClr val="black"/>
                </a:solidFill>
              </a:rPr>
              <a:t>Людина - </a:t>
            </a:r>
            <a:r>
              <a:rPr lang="ru-RU" b="1" i="1" dirty="0" err="1">
                <a:solidFill>
                  <a:prstClr val="black"/>
                </a:solidFill>
              </a:rPr>
              <a:t>знакова</a:t>
            </a:r>
            <a:r>
              <a:rPr lang="ru-RU" b="1" i="1" dirty="0">
                <a:solidFill>
                  <a:prstClr val="black"/>
                </a:solidFill>
              </a:rPr>
              <a:t> система</a:t>
            </a:r>
            <a:r>
              <a:rPr lang="ru-RU" b="1" dirty="0">
                <a:solidFill>
                  <a:prstClr val="black"/>
                </a:solidFill>
              </a:rPr>
              <a:t> </a:t>
            </a:r>
            <a:r>
              <a:rPr lang="ru-RU" b="1" i="1" dirty="0">
                <a:solidFill>
                  <a:prstClr val="black"/>
                </a:solidFill>
              </a:rPr>
              <a:t>(З)</a:t>
            </a:r>
            <a:r>
              <a:rPr lang="ru-RU" b="1" dirty="0">
                <a:solidFill>
                  <a:prstClr val="black"/>
                </a:solidFill>
              </a:rPr>
              <a:t> – </a:t>
            </a:r>
            <a:r>
              <a:rPr lang="ru-RU" dirty="0">
                <a:solidFill>
                  <a:prstClr val="black"/>
                </a:solidFill>
              </a:rPr>
              <a:t>предметом </a:t>
            </a:r>
            <a:r>
              <a:rPr lang="ru-RU" dirty="0" err="1">
                <a:solidFill>
                  <a:prstClr val="black"/>
                </a:solidFill>
              </a:rPr>
              <a:t>праці</a:t>
            </a:r>
            <a:r>
              <a:rPr lang="ru-RU" dirty="0">
                <a:solidFill>
                  <a:prstClr val="black"/>
                </a:solidFill>
              </a:rPr>
              <a:t> є </a:t>
            </a:r>
            <a:r>
              <a:rPr lang="ru-RU" dirty="0" err="1">
                <a:solidFill>
                  <a:prstClr val="black"/>
                </a:solidFill>
              </a:rPr>
              <a:t>схеми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цифри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умовні</a:t>
            </a:r>
            <a:r>
              <a:rPr lang="ru-RU" dirty="0">
                <a:solidFill>
                  <a:prstClr val="black"/>
                </a:solidFill>
              </a:rPr>
              <a:t> знаки, </a:t>
            </a:r>
            <a:r>
              <a:rPr lang="ru-RU" dirty="0" err="1">
                <a:solidFill>
                  <a:prstClr val="black"/>
                </a:solidFill>
              </a:rPr>
              <a:t>формули</a:t>
            </a:r>
            <a:r>
              <a:rPr lang="ru-RU" dirty="0">
                <a:solidFill>
                  <a:prstClr val="black"/>
                </a:solidFill>
              </a:rPr>
              <a:t>, слова, </a:t>
            </a:r>
            <a:r>
              <a:rPr lang="ru-RU" dirty="0" err="1">
                <a:solidFill>
                  <a:prstClr val="black"/>
                </a:solidFill>
              </a:rPr>
              <a:t>шифри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коди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таблиці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0977" y="862499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prstClr val="black"/>
                </a:solidFill>
              </a:rPr>
              <a:t>Людина – природа (П)-</a:t>
            </a:r>
            <a:r>
              <a:rPr lang="ru-RU" dirty="0">
                <a:solidFill>
                  <a:prstClr val="black"/>
                </a:solidFill>
              </a:rPr>
              <a:t>предметом </a:t>
            </a:r>
            <a:r>
              <a:rPr lang="ru-RU" dirty="0" err="1">
                <a:solidFill>
                  <a:prstClr val="black"/>
                </a:solidFill>
              </a:rPr>
              <a:t>праці</a:t>
            </a:r>
            <a:r>
              <a:rPr lang="ru-RU" dirty="0">
                <a:solidFill>
                  <a:prstClr val="black"/>
                </a:solidFill>
              </a:rPr>
              <a:t> є </a:t>
            </a:r>
            <a:r>
              <a:rPr lang="ru-RU" dirty="0" err="1">
                <a:solidFill>
                  <a:prstClr val="black"/>
                </a:solidFill>
              </a:rPr>
              <a:t>живі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організми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рослинний</a:t>
            </a:r>
            <a:r>
              <a:rPr lang="ru-RU" dirty="0">
                <a:solidFill>
                  <a:prstClr val="black"/>
                </a:solidFill>
              </a:rPr>
              <a:t> і </a:t>
            </a:r>
            <a:r>
              <a:rPr lang="ru-RU" dirty="0" err="1">
                <a:solidFill>
                  <a:prstClr val="black"/>
                </a:solidFill>
              </a:rPr>
              <a:t>тваринний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світ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біологічні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процеси</a:t>
            </a:r>
            <a:r>
              <a:rPr lang="ru-RU" dirty="0">
                <a:solidFill>
                  <a:prstClr val="black"/>
                </a:solidFill>
              </a:rPr>
              <a:t>, земля, вода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504" y="3048342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prstClr val="black"/>
                </a:solidFill>
              </a:rPr>
              <a:t>Л</a:t>
            </a:r>
            <a:r>
              <a:rPr lang="ru-RU" b="1" i="1" dirty="0">
                <a:solidFill>
                  <a:prstClr val="black"/>
                </a:solidFill>
              </a:rPr>
              <a:t>юдина – </a:t>
            </a:r>
            <a:r>
              <a:rPr lang="ru-RU" b="1" i="1" dirty="0" err="1">
                <a:solidFill>
                  <a:prstClr val="black"/>
                </a:solidFill>
              </a:rPr>
              <a:t>художній</a:t>
            </a:r>
            <a:r>
              <a:rPr lang="ru-RU" b="1" i="1" dirty="0">
                <a:solidFill>
                  <a:prstClr val="black"/>
                </a:solidFill>
              </a:rPr>
              <a:t> образ (Х) </a:t>
            </a:r>
            <a:r>
              <a:rPr lang="ru-RU" b="1" dirty="0">
                <a:solidFill>
                  <a:prstClr val="black"/>
                </a:solidFill>
              </a:rPr>
              <a:t>– </a:t>
            </a:r>
            <a:r>
              <a:rPr lang="ru-RU" dirty="0">
                <a:solidFill>
                  <a:prstClr val="black"/>
                </a:solidFill>
              </a:rPr>
              <a:t>предметом </a:t>
            </a:r>
            <a:r>
              <a:rPr lang="ru-RU" dirty="0" err="1">
                <a:solidFill>
                  <a:prstClr val="black"/>
                </a:solidFill>
              </a:rPr>
              <a:t>праці</a:t>
            </a:r>
            <a:r>
              <a:rPr lang="ru-RU" dirty="0">
                <a:solidFill>
                  <a:prstClr val="black"/>
                </a:solidFill>
              </a:rPr>
              <a:t> є </a:t>
            </a:r>
            <a:r>
              <a:rPr lang="ru-RU" dirty="0" err="1">
                <a:solidFill>
                  <a:prstClr val="black"/>
                </a:solidFill>
              </a:rPr>
              <a:t>художні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образи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їх</a:t>
            </a:r>
            <a:r>
              <a:rPr lang="ru-RU" dirty="0">
                <a:solidFill>
                  <a:prstClr val="black"/>
                </a:solidFill>
              </a:rPr>
              <a:t> роль, </a:t>
            </a:r>
            <a:r>
              <a:rPr lang="ru-RU" dirty="0" err="1">
                <a:solidFill>
                  <a:prstClr val="black"/>
                </a:solidFill>
              </a:rPr>
              <a:t>елементи</a:t>
            </a:r>
            <a:r>
              <a:rPr lang="ru-RU" dirty="0">
                <a:solidFill>
                  <a:prstClr val="black"/>
                </a:solidFill>
              </a:rPr>
              <a:t> та </a:t>
            </a:r>
            <a:r>
              <a:rPr lang="ru-RU" dirty="0" err="1">
                <a:solidFill>
                  <a:prstClr val="black"/>
                </a:solidFill>
              </a:rPr>
              <a:t>особливості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засоби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їх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err="1">
                <a:solidFill>
                  <a:prstClr val="black"/>
                </a:solidFill>
              </a:rPr>
              <a:t>побудови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5884" y="188640"/>
            <a:ext cx="854229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err="1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Класифікація</a:t>
            </a:r>
            <a:r>
              <a:rPr lang="ru-RU" sz="3200" b="1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200" b="1" dirty="0" err="1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професій</a:t>
            </a:r>
            <a:r>
              <a:rPr lang="ru-RU" sz="3200" b="1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за Є.О. </a:t>
            </a:r>
            <a:r>
              <a:rPr lang="ru-RU" sz="3200" b="1" dirty="0" err="1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Клімовим</a:t>
            </a:r>
            <a:endParaRPr lang="uk-UA" sz="3200" b="1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637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76672"/>
            <a:ext cx="8568952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6000" b="1" dirty="0">
              <a:solidFill>
                <a:srgbClr val="FFC000"/>
              </a:solidFill>
            </a:endParaRPr>
          </a:p>
          <a:p>
            <a:pPr lvl="0" algn="ctr"/>
            <a:r>
              <a:rPr lang="ru-RU" sz="3600" b="1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Формула </a:t>
            </a:r>
            <a:r>
              <a:rPr lang="ru-RU" sz="3600" b="1" dirty="0" err="1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професії</a:t>
            </a:r>
            <a:endParaRPr lang="uk-UA" sz="3600" b="1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B4DCFA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3600" b="1" dirty="0">
              <a:solidFill>
                <a:srgbClr val="FFC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6000" b="1" dirty="0">
              <a:solidFill>
                <a:srgbClr val="FFC000"/>
              </a:solidFill>
            </a:endParaRPr>
          </a:p>
        </p:txBody>
      </p:sp>
      <p:grpSp>
        <p:nvGrpSpPr>
          <p:cNvPr id="4101" name="Группа 7"/>
          <p:cNvGrpSpPr>
            <a:grpSpLocks/>
          </p:cNvGrpSpPr>
          <p:nvPr/>
        </p:nvGrpSpPr>
        <p:grpSpPr bwMode="auto">
          <a:xfrm>
            <a:off x="677863" y="2276475"/>
            <a:ext cx="7859712" cy="3376613"/>
            <a:chOff x="301823" y="1993016"/>
            <a:chExt cx="7860704" cy="3376024"/>
          </a:xfrm>
        </p:grpSpPr>
        <p:graphicFrame>
          <p:nvGraphicFramePr>
            <p:cNvPr id="5" name="Схема 4"/>
            <p:cNvGraphicFramePr/>
            <p:nvPr/>
          </p:nvGraphicFramePr>
          <p:xfrm>
            <a:off x="301823" y="1993016"/>
            <a:ext cx="7860704" cy="9361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6" name="Схема 5"/>
            <p:cNvGraphicFramePr/>
            <p:nvPr/>
          </p:nvGraphicFramePr>
          <p:xfrm>
            <a:off x="323527" y="3140968"/>
            <a:ext cx="7838999" cy="100811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7" name="Схема 6"/>
            <p:cNvGraphicFramePr/>
            <p:nvPr>
              <p:extLst>
                <p:ext uri="{D42A27DB-BD31-4B8C-83A1-F6EECF244321}">
                  <p14:modId xmlns:p14="http://schemas.microsoft.com/office/powerpoint/2010/main" val="1541992029"/>
                </p:ext>
              </p:extLst>
            </p:nvPr>
          </p:nvGraphicFramePr>
          <p:xfrm>
            <a:off x="323527" y="4360928"/>
            <a:ext cx="7838999" cy="100811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95207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8680"/>
            <a:ext cx="7200800" cy="14157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Скласти прислів’я про професії</a:t>
            </a:r>
            <a:endParaRPr lang="ru-RU" sz="3200" dirty="0">
              <a:solidFill>
                <a:srgbClr val="002060"/>
              </a:solidFill>
            </a:endParaRPr>
          </a:p>
          <a:p>
            <a:r>
              <a:rPr lang="uk-UA" dirty="0" smtClean="0"/>
              <a:t> ( </a:t>
            </a:r>
            <a:r>
              <a:rPr lang="uk-UA" dirty="0"/>
              <a:t>приказки та прислів’я про </a:t>
            </a:r>
            <a:r>
              <a:rPr lang="uk-UA" dirty="0" smtClean="0"/>
              <a:t>працю)</a:t>
            </a:r>
            <a:endParaRPr lang="ru-RU" dirty="0"/>
          </a:p>
          <a:p>
            <a:r>
              <a:rPr lang="uk-UA" dirty="0" smtClean="0"/>
              <a:t> </a:t>
            </a:r>
            <a:endParaRPr lang="ru-RU" dirty="0"/>
          </a:p>
          <a:p>
            <a:r>
              <a:rPr lang="uk-UA" i="1" dirty="0" smtClean="0">
                <a:latin typeface="Arial Black" panose="020B0A04020102020204" pitchFamily="34" charset="0"/>
              </a:rPr>
              <a:t> 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2729" y="2060848"/>
            <a:ext cx="8464177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i="1" cap="all" spc="0" dirty="0" err="1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Була</a:t>
            </a:r>
            <a:r>
              <a:rPr lang="ru-RU" sz="2800" b="1" i="1" cap="all" spc="0" dirty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 б охота </a:t>
            </a:r>
            <a:r>
              <a:rPr lang="ru-RU" sz="2800" b="1" i="1" cap="all" spc="0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 </a:t>
            </a:r>
          </a:p>
          <a:p>
            <a:r>
              <a:rPr lang="uk-UA" sz="28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Яка </a:t>
            </a:r>
            <a:r>
              <a:rPr lang="uk-UA" sz="2800" b="1" i="1" cap="all" spc="0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праця </a:t>
            </a:r>
            <a:endParaRPr lang="uk-UA" sz="2800" b="1" i="1" cap="all" spc="0" dirty="0" smtClean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pPr lvl="0"/>
            <a:r>
              <a:rPr lang="ru-RU" sz="2800" b="1" i="1" cap="all" dirty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заладиться  робота.</a:t>
            </a:r>
            <a:endParaRPr lang="ru-RU" sz="2800" b="1" cap="all" dirty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r>
              <a:rPr lang="uk-UA" sz="2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такі </a:t>
            </a:r>
            <a:r>
              <a:rPr lang="uk-UA" sz="2400" b="1" i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і плоди.</a:t>
            </a:r>
            <a:endParaRPr lang="ru-RU" sz="2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r>
              <a:rPr lang="uk-UA" sz="2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 </a:t>
            </a:r>
            <a:r>
              <a:rPr lang="uk-UA" sz="2400" b="1" i="1" cap="all" spc="0" dirty="0" smtClean="0">
                <a:ln w="0"/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///така </a:t>
            </a:r>
            <a:r>
              <a:rPr lang="uk-UA" sz="2400" b="1" i="1" cap="all" spc="0" dirty="0">
                <a:ln w="0"/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і робота.</a:t>
            </a:r>
            <a:endParaRPr lang="ru-RU" sz="2400" b="1" cap="all" spc="0" dirty="0">
              <a:ln w="0"/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r>
              <a:rPr lang="uk-UA" sz="2400" b="1" i="1" cap="all" spc="0" dirty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Під лежачий </a:t>
            </a:r>
            <a:r>
              <a:rPr lang="uk-UA" sz="2400" b="1" i="1" cap="all" spc="0" dirty="0" smtClean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камінь/  </a:t>
            </a:r>
            <a:r>
              <a:rPr lang="uk-UA" sz="2400" i="1" dirty="0">
                <a:latin typeface="Times New Roman"/>
                <a:ea typeface="Times New Roman"/>
              </a:rPr>
              <a:t>Праця годує</a:t>
            </a:r>
            <a:endParaRPr lang="ru-RU" sz="2400" b="1" cap="all" spc="0" dirty="0">
              <a:ln w="0"/>
              <a:solidFill>
                <a:srgbClr val="00B0F0"/>
              </a:soli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b="1" i="1" cap="all" dirty="0" smtClean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 </a:t>
            </a:r>
            <a:endParaRPr lang="ru-RU" sz="2400" b="1" cap="all" dirty="0">
              <a:ln w="0"/>
              <a:solidFill>
                <a:srgbClr val="00B0F0"/>
              </a:soli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// </a:t>
            </a:r>
            <a:r>
              <a:rPr lang="uk-UA" sz="1600" b="1" i="1" cap="all" spc="0" dirty="0">
                <a:ln w="0"/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а лінь марнує</a:t>
            </a:r>
            <a:r>
              <a:rPr lang="uk-UA" sz="2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.</a:t>
            </a:r>
            <a:r>
              <a:rPr lang="uk-UA" sz="2800" b="1" i="1" cap="all" dirty="0">
                <a:ln w="0"/>
                <a:gradFill flip="none">
                  <a:gsLst>
                    <a:gs pos="0">
                      <a:srgbClr val="4E67C8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E67C8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E67C8">
                        <a:shade val="65000"/>
                        <a:satMod val="130000"/>
                      </a:srgbClr>
                    </a:gs>
                    <a:gs pos="92000">
                      <a:srgbClr val="4E67C8">
                        <a:shade val="50000"/>
                        <a:satMod val="120000"/>
                      </a:srgbClr>
                    </a:gs>
                    <a:gs pos="100000">
                      <a:srgbClr val="4E67C8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 </a:t>
            </a:r>
            <a:r>
              <a:rPr lang="uk-UA" sz="2400" b="1" i="1" cap="all" dirty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буде і вміння</a:t>
            </a:r>
            <a:endParaRPr lang="ru-RU" sz="2800" b="1" cap="all" dirty="0">
              <a:ln w="0"/>
              <a:solidFill>
                <a:srgbClr val="00B050"/>
              </a:soli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endParaRPr lang="ru-RU" sz="2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i="1" cap="all" spc="0" dirty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Є терпіння </a:t>
            </a:r>
            <a:r>
              <a:rPr lang="uk-UA" sz="24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///  </a:t>
            </a:r>
            <a:r>
              <a:rPr lang="uk-UA" sz="2400" b="1" i="1" cap="all" dirty="0" smtClean="0">
                <a:ln w="0"/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Який </a:t>
            </a:r>
            <a:r>
              <a:rPr lang="uk-UA" sz="2400" b="1" i="1" cap="all" dirty="0">
                <a:ln w="0"/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майстер </a:t>
            </a:r>
            <a:r>
              <a:rPr lang="uk-UA" sz="2400" b="1" i="1" cap="all" dirty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вода не тече</a:t>
            </a:r>
            <a:r>
              <a:rPr lang="uk-UA" sz="2400" b="1" i="1" cap="all" dirty="0">
                <a:ln w="0"/>
                <a:gradFill flip="none">
                  <a:gsLst>
                    <a:gs pos="0">
                      <a:srgbClr val="4E67C8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E67C8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E67C8">
                        <a:shade val="65000"/>
                        <a:satMod val="130000"/>
                      </a:srgbClr>
                    </a:gs>
                    <a:gs pos="92000">
                      <a:srgbClr val="4E67C8">
                        <a:shade val="50000"/>
                        <a:satMod val="120000"/>
                      </a:srgbClr>
                    </a:gs>
                    <a:gs pos="100000">
                      <a:srgbClr val="4E67C8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anose="020B0A04020102020204" pitchFamily="34" charset="0"/>
              </a:rPr>
              <a:t>.</a:t>
            </a:r>
            <a:endParaRPr lang="ru-RU" sz="2400" b="1" cap="all" dirty="0">
              <a:ln w="0"/>
              <a:gradFill flip="none">
                <a:gsLst>
                  <a:gs pos="0">
                    <a:srgbClr val="4E67C8">
                      <a:tint val="75000"/>
                      <a:shade val="75000"/>
                      <a:satMod val="170000"/>
                    </a:srgbClr>
                  </a:gs>
                  <a:gs pos="49000">
                    <a:srgbClr val="4E67C8">
                      <a:tint val="88000"/>
                      <a:shade val="65000"/>
                      <a:satMod val="172000"/>
                    </a:srgbClr>
                  </a:gs>
                  <a:gs pos="50000">
                    <a:srgbClr val="4E67C8">
                      <a:shade val="65000"/>
                      <a:satMod val="130000"/>
                    </a:srgbClr>
                  </a:gs>
                  <a:gs pos="92000">
                    <a:srgbClr val="4E67C8">
                      <a:shade val="50000"/>
                      <a:satMod val="120000"/>
                    </a:srgbClr>
                  </a:gs>
                  <a:gs pos="100000">
                    <a:srgbClr val="4E67C8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anose="020B0A04020102020204" pitchFamily="34" charset="0"/>
            </a:endParaRPr>
          </a:p>
          <a:p>
            <a:pPr algn="ctr"/>
            <a:endParaRPr lang="ru-RU" sz="2400" b="1" cap="all" spc="0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927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843" y="687978"/>
            <a:ext cx="6268180" cy="58408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02024" y="41647"/>
            <a:ext cx="51082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Формула </a:t>
            </a:r>
            <a:r>
              <a:rPr lang="ru-RU" sz="3600" b="1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професії</a:t>
            </a:r>
            <a:endParaRPr lang="uk-UA" sz="3600" b="1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B4DCFA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63755" y="3398514"/>
            <a:ext cx="27847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i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ВДАЛИЙ</a:t>
            </a:r>
          </a:p>
          <a:p>
            <a:pPr algn="ctr"/>
            <a:r>
              <a:rPr lang="ru-RU" sz="2800" i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ВИБІР ПРОФЕСІЇ</a:t>
            </a:r>
            <a:endParaRPr lang="ru-RU" sz="2800" i="1" dirty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723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712968" cy="609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4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404664"/>
            <a:ext cx="6480720" cy="108012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6000" b="1" dirty="0">
              <a:solidFill>
                <a:srgbClr val="FFC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Якщо поєднати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6000" b="1" dirty="0">
              <a:solidFill>
                <a:srgbClr val="FFC00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28472228"/>
              </p:ext>
            </p:extLst>
          </p:nvPr>
        </p:nvGraphicFramePr>
        <p:xfrm>
          <a:off x="-324544" y="1916832"/>
          <a:ext cx="571229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7984" y="1700808"/>
            <a:ext cx="4235540" cy="31279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9366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9" t="9854" r="4711" b="6390"/>
          <a:stretch/>
        </p:blipFill>
        <p:spPr>
          <a:xfrm>
            <a:off x="-14274" y="548680"/>
            <a:ext cx="9158274" cy="54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3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115888"/>
            <a:ext cx="5112567" cy="115287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uk-UA" altLang="ru-RU" sz="3200" b="1" dirty="0" smtClean="0">
                <a:solidFill>
                  <a:srgbClr val="002060"/>
                </a:solidFill>
              </a:rPr>
              <a:t>Обираючи професію:</a:t>
            </a:r>
            <a:endParaRPr lang="es-ES" altLang="ru-RU" sz="3200" b="1" dirty="0" smtClean="0">
              <a:solidFill>
                <a:srgbClr val="00206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052513"/>
            <a:ext cx="8424862" cy="3384550"/>
          </a:xfrm>
          <a:prstGeom prst="roundRect">
            <a:avLst>
              <a:gd name="adj" fmla="val 8504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solidFill>
                  <a:srgbClr val="2D2D8A">
                    <a:lumMod val="50000"/>
                  </a:srgbClr>
                </a:solidFill>
              </a:rPr>
              <a:t>Чітко уявіть собі чого ви хочете від професії</a:t>
            </a:r>
          </a:p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solidFill>
                  <a:srgbClr val="2D2D8A">
                    <a:lumMod val="50000"/>
                  </a:srgbClr>
                </a:solidFill>
              </a:rPr>
              <a:t>Уточніть свої здібності</a:t>
            </a:r>
          </a:p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solidFill>
                  <a:srgbClr val="2D2D8A">
                    <a:lumMod val="50000"/>
                  </a:srgbClr>
                </a:solidFill>
              </a:rPr>
              <a:t>Враховуйте потребу в даній професії</a:t>
            </a:r>
          </a:p>
          <a:p>
            <a:pPr marL="285750" indent="-28575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400" b="1" dirty="0">
                <a:solidFill>
                  <a:srgbClr val="2D2D8A">
                    <a:lumMod val="50000"/>
                  </a:srgbClr>
                </a:solidFill>
              </a:rPr>
              <a:t>Прислухайтесь до своєї мріі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573016"/>
            <a:ext cx="3908787" cy="2850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668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2"/>
            <a:ext cx="7272808" cy="57969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numCol="2">
            <a:spAutoFit/>
          </a:bodyPr>
          <a:lstStyle/>
          <a:p>
            <a:pPr marL="457200">
              <a:spcAft>
                <a:spcPts val="1000"/>
              </a:spcAft>
            </a:pPr>
            <a:r>
              <a:rPr lang="ru-RU" sz="1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Творчі</a:t>
            </a: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тестові</a:t>
            </a: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завдання</a:t>
            </a: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до теми</a:t>
            </a:r>
            <a:endParaRPr lang="ru-RU" sz="14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spcAft>
                <a:spcPts val="1000"/>
              </a:spcAft>
              <a:tabLst>
                <a:tab pos="457200" algn="l"/>
              </a:tabLst>
            </a:pP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sz="1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Презентація</a:t>
            </a: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улюбленої</a:t>
            </a: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професії</a:t>
            </a:r>
            <a:r>
              <a:rPr lang="ru-RU" sz="1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»</a:t>
            </a:r>
            <a:endParaRPr lang="ru-RU" sz="14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spcAft>
                <a:spcPts val="1000"/>
              </a:spcAft>
              <a:tabLst>
                <a:tab pos="457200" algn="l"/>
              </a:tabLst>
            </a:pPr>
            <a:r>
              <a:rPr lang="ru-RU" sz="1400" dirty="0" err="1">
                <a:latin typeface="Times New Roman"/>
                <a:ea typeface="Calibri"/>
                <a:cs typeface="Times New Roman"/>
              </a:rPr>
              <a:t>Професія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–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це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А)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обов’язок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 Б)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мрія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В)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необхідність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 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Г)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покликання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spcAft>
                <a:spcPts val="1000"/>
              </a:spcAft>
              <a:tabLst>
                <a:tab pos="457200" algn="l"/>
              </a:tabLst>
            </a:pPr>
            <a:r>
              <a:rPr lang="ru-RU" sz="1400" dirty="0" err="1">
                <a:latin typeface="Times New Roman"/>
                <a:ea typeface="Calibri"/>
                <a:cs typeface="Times New Roman"/>
              </a:rPr>
              <a:t>Впливає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на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життєвий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вибір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А)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сім’я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Б)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випадковість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В)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особистість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 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  Г)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особисті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переконання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мрії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spcAft>
                <a:spcPts val="1000"/>
              </a:spcAft>
              <a:tabLst>
                <a:tab pos="457200" algn="l"/>
              </a:tabLst>
            </a:pPr>
            <a:r>
              <a:rPr lang="ru-RU" sz="1400" dirty="0" err="1">
                <a:latin typeface="Times New Roman"/>
                <a:ea typeface="Calibri"/>
                <a:cs typeface="Times New Roman"/>
              </a:rPr>
              <a:t>Найважливіші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чинники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які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беруть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до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уваги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при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виборі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професії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А)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престижність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Б)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умови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праці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В) «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ідея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сродної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праці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»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Г)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зарплатня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spcAft>
                <a:spcPts val="1000"/>
              </a:spcAft>
              <a:tabLst>
                <a:tab pos="457200" algn="l"/>
              </a:tabLs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Чим, на вашу думку, повинна стати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професія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для кожного з вас: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А)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сходинкою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до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кар’єри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Б)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засобом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для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гідного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життя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В)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улюбленою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працею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;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>
              <a:spcAft>
                <a:spcPts val="1000"/>
              </a:spcAft>
            </a:pPr>
            <a:r>
              <a:rPr lang="ru-RU" sz="1400" dirty="0">
                <a:latin typeface="Times New Roman"/>
                <a:ea typeface="Calibri"/>
                <a:cs typeface="Times New Roman"/>
              </a:rPr>
              <a:t>Г)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можливістю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реалізувати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свої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мрії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та </a:t>
            </a:r>
            <a:r>
              <a:rPr lang="ru-RU" sz="1400" dirty="0" err="1">
                <a:latin typeface="Times New Roman"/>
                <a:ea typeface="Calibri"/>
                <a:cs typeface="Times New Roman"/>
              </a:rPr>
              <a:t>здібності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2614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368425" y="115888"/>
            <a:ext cx="6429375" cy="766762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uk-UA" altLang="ru-RU" b="1" dirty="0" smtClean="0">
                <a:solidFill>
                  <a:srgbClr val="0070C0"/>
                </a:solidFill>
              </a:rPr>
              <a:t>Вправа «ХВАЛЬКО»</a:t>
            </a:r>
            <a:endParaRPr lang="es-ES" altLang="ru-RU" b="1" dirty="0" smtClean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60357" y="3190816"/>
            <a:ext cx="2831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 хочу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вихвалятись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завжди у гарній форм</a:t>
            </a: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9339" y="4005064"/>
            <a:ext cx="2453617" cy="16649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0357" y="1061325"/>
            <a:ext cx="2647156" cy="212949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868144" y="5675951"/>
            <a:ext cx="2831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 хочу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вихвалятись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вмію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гарно посміхатися»</a:t>
            </a:r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405117"/>
            <a:ext cx="2778418" cy="187986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3528" y="3284984"/>
            <a:ext cx="2831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 хочу 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вихвалятись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вмію друкувати «всліпу» </a:t>
            </a:r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009" y="4041282"/>
            <a:ext cx="2482860" cy="185106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23528" y="5913193"/>
            <a:ext cx="2831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 хочу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вихвалятись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вмію гарно співати»</a:t>
            </a: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91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189053"/>
              </p:ext>
            </p:extLst>
          </p:nvPr>
        </p:nvGraphicFramePr>
        <p:xfrm>
          <a:off x="1187624" y="1052736"/>
          <a:ext cx="6663850" cy="5175049"/>
        </p:xfrm>
        <a:graphic>
          <a:graphicData uri="http://schemas.openxmlformats.org/drawingml/2006/table">
            <a:tbl>
              <a:tblPr firstRow="1" firstCol="1" bandRow="1"/>
              <a:tblGrid>
                <a:gridCol w="216024"/>
                <a:gridCol w="5616624"/>
                <a:gridCol w="831202"/>
              </a:tblGrid>
              <a:tr h="5665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Опорні слова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Назва професії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5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Малюнок, проект, план, місто, креслення,  будівництво, будівлі, пам’ятки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Тканина, розкрій, лекало, костюм, ножиці, ательє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Правопорядок, злочинець, закон, охорона, безпека, закон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Краса, волосся, ножиці, зачіска, стиль, шампунь, фарба, клієнт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Ремонт, трубопровід, опалювання, водопровід, аварія, інструменти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Обличчя, краса, макіяж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Білий халат, лікарня, діагноз, хворий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Ясла, дитячий садок, прогулянка, сон, ранок, ігри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Тісто, борошно, піч, хліб, смак, аромат, чистота, тепло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Комп’ютер,  програма, код, проект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Театр, глядачі, прем’єра, сцена, костюм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20" marR="511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19971" y="116632"/>
            <a:ext cx="5744971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кожній професії є свої знаряддя праці. З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знаряддями можна дізнатися, про яку професію йде мова.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опорними словами відгадайте професію.</a:t>
            </a:r>
            <a:endParaRPr kumimoji="0" lang="ru-RU" alt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6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404664"/>
            <a:ext cx="7128792" cy="17235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all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ПРОФЕСІЇ 2030-2050 РОКІВ</a:t>
            </a:r>
            <a:br>
              <a:rPr kumimoji="0" lang="ru-RU" sz="4400" b="1" i="0" u="none" strike="noStrike" kern="0" cap="all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0281" y="2708920"/>
            <a:ext cx="7272808" cy="34163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</a:pP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експерт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з «образу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майбутньої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зроблять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крок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вперед, то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 не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виростити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дитину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замовлення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lvl="0" indent="-342900" fontAlgn="base">
              <a:spcBef>
                <a:spcPct val="200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віртуальний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адвокат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lvl="0" indent="-342900" fontAlgn="base">
              <a:spcBef>
                <a:spcPct val="200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тайм-брокер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Розпочнеться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ера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фрілансерів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необхідно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організовувати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робочий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час. І тайм-брокер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допоможе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вигідно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продати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фрілансера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lvl="0" indent="-342900" fontAlgn="base">
              <a:spcBef>
                <a:spcPct val="200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ековожатий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організовувати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роботу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займаються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поліпшенням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екології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lvl="0" indent="-342900" fontAlgn="base">
              <a:spcBef>
                <a:spcPct val="20000"/>
              </a:spcBef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проектувальник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3-д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друку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будівництві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66434" y="1772816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ПРО ПРОФЕСІЇ МАЙБУТНЬОГО </a:t>
            </a:r>
          </a:p>
          <a:p>
            <a:r>
              <a:rPr lang="uk-UA" dirty="0" smtClean="0"/>
              <a:t>(</a:t>
            </a:r>
            <a:r>
              <a:rPr lang="uk-UA" i="1" dirty="0" smtClean="0"/>
              <a:t>випереджувальні завдання)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34578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ÐÐ°ÑÑÐ¸Ð½ÐºÐ¸ Ð¿Ð¾ Ð·Ð°Ð¿ÑÐ¾ÑÑ Ð¼Ð°Ð¹Ð±ÑÑÑ Ð´ÑÑÐ¸ Ð¿ÑÐ¾ÑÐµÑÑÑ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96" y="149757"/>
            <a:ext cx="8762035" cy="238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¼Ð°Ð¹Ð±ÑÑÑ Ð´ÑÑÐ¸ Ð¿ÑÐ¾ÑÐµÑÑ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95" y="2627453"/>
            <a:ext cx="8762035" cy="410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74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188640"/>
            <a:ext cx="6840760" cy="426424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 smtClean="0">
                <a:latin typeface="Times New Roman"/>
                <a:ea typeface="Calibri"/>
                <a:cs typeface="Times New Roman"/>
              </a:rPr>
              <a:t>МАЙБУТНЯ МРІЯ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Дидактична </a:t>
            </a:r>
            <a:r>
              <a:rPr lang="ru-RU" sz="2800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гра</a:t>
            </a:r>
            <a:r>
              <a:rPr lang="ru-RU" sz="28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«</a:t>
            </a:r>
            <a:r>
              <a:rPr lang="ru-RU" sz="2800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Вгадай</a:t>
            </a:r>
            <a:r>
              <a:rPr lang="ru-RU" sz="28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слово» </a:t>
            </a:r>
            <a:endParaRPr lang="ru-RU" sz="2800" b="1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u="sng" dirty="0" smtClean="0">
                <a:latin typeface="Times New Roman"/>
                <a:ea typeface="Calibri"/>
                <a:cs typeface="Times New Roman"/>
              </a:rPr>
              <a:t>  </a:t>
            </a:r>
            <a:r>
              <a:rPr lang="ru-RU" sz="2000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У </a:t>
            </a:r>
            <a:r>
              <a:rPr lang="ru-RU" sz="2000" b="1" u="sng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деяких</a:t>
            </a:r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словах </a:t>
            </a:r>
            <a:r>
              <a:rPr lang="ru-RU" sz="2000" b="1" u="sng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тільки</a:t>
            </a:r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u="sng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частинк</a:t>
            </a:r>
            <a:r>
              <a:rPr lang="uk-UA" sz="20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а</a:t>
            </a:r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слова «кар». </a:t>
            </a:r>
            <a:r>
              <a:rPr lang="ru-RU" sz="2000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Відгадайте</a:t>
            </a:r>
            <a:r>
              <a:rPr lang="ru-RU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ці</a:t>
            </a:r>
            <a:r>
              <a:rPr lang="ru-RU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слова: 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кар-той,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хто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лікує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людей 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лікар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), 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кар-той,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хто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робить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чудові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зачіски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перукар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), 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кар-той,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хто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працює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в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аптеці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аптекар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), 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кар-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людина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, яка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працює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на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друкарській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фабриці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, де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друкують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газети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, книги </a:t>
            </a:r>
            <a:r>
              <a:rPr lang="ru-RU" sz="20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друкар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), 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кар-той,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хто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знає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багато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казок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казкар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), 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кар-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людина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, яка </a:t>
            </a:r>
            <a:r>
              <a:rPr lang="ru-RU" sz="20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працює</a:t>
            </a: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на токарному станку </a:t>
            </a:r>
            <a:r>
              <a:rPr lang="ru-RU" sz="20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токар</a:t>
            </a:r>
            <a:r>
              <a:rPr lang="ru-RU" sz="20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).</a:t>
            </a:r>
            <a:endParaRPr lang="ru-RU" sz="20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 err="1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Рольова</a:t>
            </a: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гра</a:t>
            </a: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«</a:t>
            </a:r>
            <a:r>
              <a:rPr lang="ru-RU" sz="3200" b="1" dirty="0" err="1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Лікар</a:t>
            </a: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і </a:t>
            </a:r>
            <a:r>
              <a:rPr lang="ru-RU" sz="3200" b="1" dirty="0" err="1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пацієнт</a:t>
            </a: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»</a:t>
            </a:r>
            <a:endParaRPr lang="ru-RU" sz="3200" dirty="0">
              <a:solidFill>
                <a:srgbClr val="C0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8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643192" cy="7060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Медичні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професії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майбутнього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1357298"/>
            <a:ext cx="7801004" cy="4525963"/>
          </a:xfrm>
        </p:spPr>
        <p:txBody>
          <a:bodyPr>
            <a:normAutofit lnSpcReduction="10000"/>
          </a:bodyPr>
          <a:lstStyle/>
          <a:p>
            <a:pPr fontAlgn="base"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ІТ-медик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Людина, яка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комп'ютеризує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віртуалізує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лікування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генетичний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консультант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До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будуть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звертатися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не в тому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випадку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діагностували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генетичну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хворобу. Цей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лікар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затребуваним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оскільки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превентивній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медицині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будуть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активно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досліджувати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унікальний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геном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зрозуміти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захворювання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виявляться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молекулярний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дієтолог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спеціаліст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буде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глибоко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досліджувати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організм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запропонувати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конкретній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оператор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медичних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роботів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фахівець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кіберпротезування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консультант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здорової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старості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50008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3456383" cy="1143000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Освіта: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87624" y="1844824"/>
            <a:ext cx="6400800" cy="3474720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розробник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освітніх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траєкторій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той педагог,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підбирати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унікальну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ефективну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програму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урахуванням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психологічних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особливостей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початкових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кінцевого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бажаного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результату;</a:t>
            </a:r>
          </a:p>
          <a:p>
            <a:pPr fontAlgn="base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тьютор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- педагог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контролює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індивідуальної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-ментор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стартапів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Людина, яка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досвід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запуску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стартапів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надає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про те, як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запустити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ваш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особистий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стартап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ігропедагог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Учитель,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розробляє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освітні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ігри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-тренер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майнд-фітнесу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Зараз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качають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м’язи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А через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декілька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будуть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качати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мозок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! 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пам'ять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концентрувати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швидкість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читання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усно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розрахунки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т.п.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0805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6199" y="768106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збудити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ремесла. Таким чином, 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зростатиме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душа, і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стане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майстром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Ушинський</a:t>
            </a:r>
            <a:endParaRPr lang="uk-UA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6199" y="0"/>
            <a:ext cx="7632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Світ професій і твій вибір </a:t>
            </a:r>
            <a:endParaRPr lang="uk-UA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9441"/>
            <a:ext cx="3888432" cy="45494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0748">
            <a:off x="7036998" y="4399844"/>
            <a:ext cx="1694266" cy="21794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4851">
            <a:off x="4152725" y="4508370"/>
            <a:ext cx="1619893" cy="2083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7172">
            <a:off x="4341794" y="1896293"/>
            <a:ext cx="1552156" cy="19966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6256">
            <a:off x="5699829" y="3501098"/>
            <a:ext cx="1529319" cy="19683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6148">
            <a:off x="7119452" y="2258001"/>
            <a:ext cx="1529359" cy="196729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9440"/>
            <a:ext cx="3888432" cy="45494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44" y="2221840"/>
            <a:ext cx="3888432" cy="454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4305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582" y="4238398"/>
            <a:ext cx="3510807" cy="261960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0319" y="1684683"/>
            <a:ext cx="8064896" cy="4275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663" indent="-4763" algn="just">
              <a:lnSpc>
                <a:spcPct val="150000"/>
              </a:lnSpc>
            </a:pP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1.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Скласти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список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професій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,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які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подобаються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. </a:t>
            </a:r>
            <a:endParaRPr lang="ru-RU" sz="2300" dirty="0">
              <a:solidFill>
                <a:srgbClr val="003300"/>
              </a:solidFill>
              <a:latin typeface="Times New Roman" pitchFamily="18" charset="0"/>
            </a:endParaRPr>
          </a:p>
          <a:p>
            <a:pPr marL="93663" indent="-4763" algn="just">
              <a:lnSpc>
                <a:spcPct val="150000"/>
              </a:lnSpc>
            </a:pP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2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.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Скласти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перелік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вимог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до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професії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,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що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обирається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.</a:t>
            </a:r>
            <a:r>
              <a:rPr lang="ru-RU" sz="2300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</a:p>
          <a:p>
            <a:pPr marL="93663" indent="-4763" algn="just">
              <a:lnSpc>
                <a:spcPct val="150000"/>
              </a:lnSpc>
            </a:pP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3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.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Визначити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значимість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кожної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вимоги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.</a:t>
            </a:r>
            <a:endParaRPr lang="ru-RU" sz="2300" dirty="0">
              <a:solidFill>
                <a:srgbClr val="003300"/>
              </a:solidFill>
              <a:latin typeface="Times New Roman" pitchFamily="18" charset="0"/>
            </a:endParaRPr>
          </a:p>
          <a:p>
            <a:pPr marL="93663" indent="-4763" algn="just">
              <a:lnSpc>
                <a:spcPct val="150000"/>
              </a:lnSpc>
            </a:pP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4. </a:t>
            </a:r>
            <a:r>
              <a:rPr lang="ru-RU" sz="2300" b="1" dirty="0" err="1" smtClean="0">
                <a:solidFill>
                  <a:srgbClr val="003300"/>
                </a:solidFill>
                <a:latin typeface="Times New Roman" pitchFamily="18" charset="0"/>
              </a:rPr>
              <a:t>Оцінити</a:t>
            </a: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свою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відповідність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вимогам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кожної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з </a:t>
            </a:r>
            <a:r>
              <a:rPr lang="ru-RU" sz="2300" b="1" dirty="0" err="1" smtClean="0">
                <a:solidFill>
                  <a:srgbClr val="003300"/>
                </a:solidFill>
                <a:latin typeface="Times New Roman" pitchFamily="18" charset="0"/>
              </a:rPr>
              <a:t>професій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,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що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підходить</a:t>
            </a: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.</a:t>
            </a:r>
            <a:endParaRPr lang="ru-RU" sz="2300" b="1" dirty="0">
              <a:solidFill>
                <a:srgbClr val="003300"/>
              </a:solidFill>
              <a:latin typeface="Times New Roman" pitchFamily="18" charset="0"/>
            </a:endParaRPr>
          </a:p>
          <a:p>
            <a:pPr marL="93663" indent="-4763" algn="just">
              <a:lnSpc>
                <a:spcPct val="150000"/>
              </a:lnSpc>
            </a:pP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5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.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Підрахувати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й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проаналізувати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результати</a:t>
            </a: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.</a:t>
            </a:r>
            <a:endParaRPr lang="ru-RU" sz="2300" dirty="0" smtClean="0">
              <a:solidFill>
                <a:srgbClr val="003300"/>
              </a:solidFill>
              <a:latin typeface="Times New Roman" pitchFamily="18" charset="0"/>
            </a:endParaRPr>
          </a:p>
          <a:p>
            <a:pPr marL="93663" indent="-4763" algn="just">
              <a:lnSpc>
                <a:spcPct val="150000"/>
              </a:lnSpc>
            </a:pP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6.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Перевірити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результати</a:t>
            </a: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.</a:t>
            </a:r>
            <a:endParaRPr lang="ru-RU" sz="2300" b="1" dirty="0">
              <a:solidFill>
                <a:srgbClr val="003300"/>
              </a:solidFill>
              <a:latin typeface="Times New Roman" pitchFamily="18" charset="0"/>
            </a:endParaRPr>
          </a:p>
          <a:p>
            <a:pPr marL="93663" indent="-4763" algn="just">
              <a:lnSpc>
                <a:spcPct val="150000"/>
              </a:lnSpc>
            </a:pP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7. </a:t>
            </a:r>
            <a:r>
              <a:rPr lang="ru-RU" sz="2300" b="1" dirty="0" err="1" smtClean="0">
                <a:solidFill>
                  <a:srgbClr val="003300"/>
                </a:solidFill>
                <a:latin typeface="Times New Roman" pitchFamily="18" charset="0"/>
              </a:rPr>
              <a:t>Визначити</a:t>
            </a: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основні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практичні</a:t>
            </a:r>
            <a:r>
              <a:rPr lang="ru-RU" sz="2300" b="1" dirty="0">
                <a:solidFill>
                  <a:srgbClr val="003300"/>
                </a:solidFill>
                <a:latin typeface="Times New Roman" pitchFamily="18" charset="0"/>
              </a:rPr>
              <a:t> кроки до </a:t>
            </a:r>
            <a:r>
              <a:rPr lang="ru-RU" sz="2300" b="1" dirty="0" err="1">
                <a:solidFill>
                  <a:srgbClr val="003300"/>
                </a:solidFill>
                <a:latin typeface="Times New Roman" pitchFamily="18" charset="0"/>
              </a:rPr>
              <a:t>успіху</a:t>
            </a:r>
            <a:r>
              <a:rPr lang="ru-RU" sz="2300" b="1" dirty="0" smtClean="0">
                <a:solidFill>
                  <a:srgbClr val="003300"/>
                </a:solidFill>
                <a:latin typeface="Times New Roman" pitchFamily="18" charset="0"/>
              </a:rPr>
              <a:t>.</a:t>
            </a:r>
            <a:endParaRPr lang="uk-UA" sz="23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38133"/>
            <a:ext cx="89644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Сім</a:t>
            </a: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кроків</a:t>
            </a: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</a:t>
            </a:r>
          </a:p>
          <a:p>
            <a:pPr marL="0" lvl="1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до </a:t>
            </a:r>
            <a:r>
              <a:rPr lang="ru-RU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зваженого</a:t>
            </a: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рішення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00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361</TotalTime>
  <Words>1387</Words>
  <Application>Microsoft Office PowerPoint</Application>
  <PresentationFormat>Экран (4:3)</PresentationFormat>
  <Paragraphs>207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Воздушный поток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Вибір професії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Обираючи професію:</vt:lpstr>
      <vt:lpstr>Презентация PowerPoint</vt:lpstr>
      <vt:lpstr>Вправа «ХВАЛЬКО»</vt:lpstr>
      <vt:lpstr>Презентация PowerPoint</vt:lpstr>
      <vt:lpstr>Презентация PowerPoint</vt:lpstr>
      <vt:lpstr>Презентация PowerPoint</vt:lpstr>
      <vt:lpstr>Презентация PowerPoint</vt:lpstr>
      <vt:lpstr>Медичні професії майбутнього </vt:lpstr>
      <vt:lpstr>Освіта: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Lana</dc:creator>
  <cp:lastModifiedBy>Lenovo</cp:lastModifiedBy>
  <cp:revision>44</cp:revision>
  <cp:lastPrinted>2025-02-08T18:35:08Z</cp:lastPrinted>
  <dcterms:created xsi:type="dcterms:W3CDTF">2018-10-18T15:12:06Z</dcterms:created>
  <dcterms:modified xsi:type="dcterms:W3CDTF">2025-02-26T16:01:49Z</dcterms:modified>
</cp:coreProperties>
</file>