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9" r:id="rId4"/>
    <p:sldId id="261" r:id="rId5"/>
    <p:sldId id="262" r:id="rId6"/>
    <p:sldId id="263" r:id="rId7"/>
    <p:sldId id="266" r:id="rId8"/>
    <p:sldId id="264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2304256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 smtClean="0">
                <a:solidFill>
                  <a:srgbClr val="00B050"/>
                </a:solidFill>
              </a:rPr>
              <a:t>ТЕМА. 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ФРАЗЕОЛОГІЗМИ. 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ПОНЯТТЯ ПРО ФРАЗЕОЛОГІЗМ, ЙОГО ЛЕКСИЧНЕ ЗНАЧЕННЯ</a:t>
            </a:r>
            <a:r>
              <a:rPr lang="ru-RU" dirty="0" smtClean="0"/>
              <a:t/>
            </a:r>
            <a:br>
              <a:rPr lang="ru-RU" dirty="0" smtClean="0"/>
            </a:br>
            <a:endParaRPr lang="uk-UA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25144"/>
            <a:ext cx="2319764" cy="1927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867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u="sng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Мета:</a:t>
            </a:r>
            <a:endParaRPr lang="uk-UA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spcAft>
                <a:spcPts val="375"/>
              </a:spcAft>
              <a:buNone/>
            </a:pPr>
            <a:r>
              <a:rPr lang="uk-UA" u="sng" dirty="0">
                <a:solidFill>
                  <a:srgbClr val="161514"/>
                </a:solidFill>
                <a:latin typeface="Times New Roman"/>
                <a:ea typeface="Times New Roman"/>
              </a:rPr>
              <a:t> </a:t>
            </a:r>
            <a:endParaRPr lang="uk-UA" sz="2800" dirty="0">
              <a:latin typeface="Times New Roman"/>
              <a:ea typeface="Times New Roman"/>
            </a:endParaRPr>
          </a:p>
          <a:p>
            <a:pPr lvl="0">
              <a:spcAft>
                <a:spcPts val="375"/>
              </a:spcAft>
              <a:buFont typeface="Wingdings"/>
              <a:buChar char=""/>
            </a:pP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дати учням уявлення про фразеологізм, його лексичне значення, </a:t>
            </a:r>
            <a:endParaRPr lang="uk-UA" sz="2800" dirty="0">
              <a:solidFill>
                <a:schemeClr val="tx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lvl="0">
              <a:spcAft>
                <a:spcPts val="375"/>
              </a:spcAft>
              <a:buFont typeface="Wingdings"/>
              <a:buChar char=""/>
            </a:pP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виробляти навички доречного вживання в мовленні; </a:t>
            </a:r>
            <a:endParaRPr lang="uk-UA" sz="2800" dirty="0">
              <a:solidFill>
                <a:schemeClr val="tx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lvl="0">
              <a:spcAft>
                <a:spcPts val="375"/>
              </a:spcAft>
              <a:buFont typeface="Wingdings"/>
              <a:buChar char=""/>
            </a:pP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ознайомити з фразеологічним словником української мови, </a:t>
            </a:r>
            <a:endParaRPr lang="uk-UA" sz="2800" dirty="0">
              <a:solidFill>
                <a:schemeClr val="tx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lvl="0">
              <a:spcAft>
                <a:spcPts val="375"/>
              </a:spcAft>
              <a:buFont typeface="Wingdings"/>
              <a:buChar char=""/>
            </a:pP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збагачувати словниковий запас школярів; </a:t>
            </a:r>
            <a:endParaRPr lang="uk-UA" sz="2800" dirty="0">
              <a:solidFill>
                <a:schemeClr val="tx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lvl="0">
              <a:spcAft>
                <a:spcPts val="375"/>
              </a:spcAft>
              <a:buFont typeface="Wingdings"/>
              <a:buChar char=""/>
            </a:pP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розвивати культуру спілкування, уважність, </a:t>
            </a:r>
            <a:r>
              <a:rPr lang="uk-UA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спостережливість</a:t>
            </a:r>
            <a:endParaRPr lang="uk-UA" sz="2800" dirty="0">
              <a:solidFill>
                <a:schemeClr val="tx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5535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u="sng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Очікувані результати:</a:t>
            </a:r>
            <a:endParaRPr lang="uk-UA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375"/>
              </a:spcAft>
              <a:buNone/>
            </a:pPr>
            <a:r>
              <a:rPr lang="uk-UA" u="sng" dirty="0">
                <a:solidFill>
                  <a:srgbClr val="161514"/>
                </a:solidFill>
                <a:latin typeface="Times New Roman"/>
                <a:ea typeface="Times New Roman"/>
              </a:rPr>
              <a:t> </a:t>
            </a:r>
            <a:endParaRPr lang="uk-UA" sz="2800" dirty="0">
              <a:latin typeface="Times New Roman"/>
              <a:ea typeface="Times New Roman"/>
            </a:endParaRPr>
          </a:p>
          <a:p>
            <a:pPr lvl="0">
              <a:spcAft>
                <a:spcPts val="375"/>
              </a:spcAft>
              <a:buFont typeface="Wingdings"/>
              <a:buChar char=""/>
            </a:pP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учні визначають роль фразеології в системі мови; </a:t>
            </a:r>
            <a:endParaRPr lang="uk-UA" sz="2800" dirty="0">
              <a:solidFill>
                <a:schemeClr val="tx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lvl="0">
              <a:spcAft>
                <a:spcPts val="375"/>
              </a:spcAft>
              <a:buFont typeface="Wingdings"/>
              <a:buChar char=""/>
            </a:pP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пояснюють значення фразеологізмів; </a:t>
            </a:r>
            <a:endParaRPr lang="uk-UA" sz="2800" dirty="0">
              <a:solidFill>
                <a:schemeClr val="tx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lvl="0">
              <a:spcAft>
                <a:spcPts val="375"/>
              </a:spcAft>
              <a:buFont typeface="Wingdings"/>
              <a:buChar char=""/>
            </a:pP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користуються фразеологічним словником; </a:t>
            </a:r>
            <a:endParaRPr lang="uk-UA" sz="2800" dirty="0">
              <a:solidFill>
                <a:schemeClr val="tx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lvl="0">
              <a:spcAft>
                <a:spcPts val="375"/>
              </a:spcAft>
              <a:buFont typeface="Wingdings"/>
              <a:buChar char=""/>
            </a:pP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Times New Roman"/>
                <a:ea typeface="Times New Roman"/>
              </a:rPr>
              <a:t>правильно вживають фразеологізми в мовленні.</a:t>
            </a:r>
            <a:endParaRPr lang="uk-UA" sz="2800" dirty="0">
              <a:solidFill>
                <a:schemeClr val="tx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14281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u="sng" dirty="0" smtClean="0">
                <a:solidFill>
                  <a:srgbClr val="161514"/>
                </a:solidFill>
                <a:latin typeface="Times New Roman"/>
                <a:ea typeface="Times New Roman"/>
              </a:rPr>
              <a:t/>
            </a:r>
            <a:br>
              <a:rPr lang="uk-UA" u="sng" dirty="0" smtClean="0">
                <a:solidFill>
                  <a:srgbClr val="161514"/>
                </a:solidFill>
                <a:latin typeface="Times New Roman"/>
                <a:ea typeface="Times New Roman"/>
              </a:rPr>
            </a:br>
            <a:r>
              <a:rPr lang="uk-UA" u="sng" dirty="0" smtClean="0">
                <a:solidFill>
                  <a:srgbClr val="161514"/>
                </a:solidFill>
                <a:latin typeface="Times New Roman"/>
                <a:ea typeface="Times New Roman"/>
              </a:rPr>
              <a:t>Обладнання</a:t>
            </a:r>
            <a:r>
              <a:rPr lang="uk-UA" u="sng" dirty="0">
                <a:solidFill>
                  <a:srgbClr val="161514"/>
                </a:solidFill>
                <a:latin typeface="Times New Roman"/>
                <a:ea typeface="Times New Roman"/>
              </a:rPr>
              <a:t>: </a:t>
            </a:r>
            <a:r>
              <a:rPr lang="uk-UA" sz="4000" dirty="0">
                <a:latin typeface="Times New Roman"/>
                <a:ea typeface="Times New Roman"/>
              </a:rPr>
              <a:t/>
            </a:r>
            <a:br>
              <a:rPr lang="uk-UA" sz="4000" dirty="0">
                <a:latin typeface="Times New Roman"/>
                <a:ea typeface="Times New Roman"/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spcAft>
                <a:spcPts val="375"/>
              </a:spcAft>
              <a:buFont typeface="Wingdings"/>
              <a:buChar char=""/>
            </a:pPr>
            <a:r>
              <a:rPr lang="uk-UA" dirty="0" smtClean="0">
                <a:solidFill>
                  <a:srgbClr val="161514"/>
                </a:solidFill>
                <a:latin typeface="Times New Roman"/>
                <a:ea typeface="Times New Roman"/>
              </a:rPr>
              <a:t>підручник</a:t>
            </a:r>
            <a:r>
              <a:rPr lang="uk-UA" dirty="0">
                <a:solidFill>
                  <a:srgbClr val="161514"/>
                </a:solidFill>
                <a:latin typeface="Times New Roman"/>
                <a:ea typeface="Times New Roman"/>
              </a:rPr>
              <a:t>, </a:t>
            </a:r>
            <a:endParaRPr lang="uk-UA" sz="2800" dirty="0">
              <a:latin typeface="Times New Roman"/>
              <a:ea typeface="Times New Roman"/>
            </a:endParaRPr>
          </a:p>
          <a:p>
            <a:pPr lvl="0">
              <a:spcAft>
                <a:spcPts val="375"/>
              </a:spcAft>
              <a:buFont typeface="Wingdings"/>
              <a:buChar char=""/>
            </a:pPr>
            <a:r>
              <a:rPr lang="uk-UA" dirty="0">
                <a:solidFill>
                  <a:srgbClr val="161514"/>
                </a:solidFill>
                <a:latin typeface="Times New Roman"/>
                <a:ea typeface="Times New Roman"/>
              </a:rPr>
              <a:t>міні-зошит, </a:t>
            </a:r>
            <a:endParaRPr lang="uk-UA" sz="2800" dirty="0">
              <a:latin typeface="Times New Roman"/>
              <a:ea typeface="Times New Roman"/>
            </a:endParaRPr>
          </a:p>
          <a:p>
            <a:pPr lvl="0">
              <a:spcAft>
                <a:spcPts val="375"/>
              </a:spcAft>
              <a:buFont typeface="Wingdings"/>
              <a:buChar char=""/>
            </a:pPr>
            <a:r>
              <a:rPr lang="uk-UA" dirty="0">
                <a:solidFill>
                  <a:srgbClr val="161514"/>
                </a:solidFill>
                <a:latin typeface="Times New Roman"/>
                <a:ea typeface="Times New Roman"/>
              </a:rPr>
              <a:t>словнички фразеологізмів,</a:t>
            </a:r>
            <a:endParaRPr lang="uk-UA" sz="2800" dirty="0">
              <a:latin typeface="Times New Roman"/>
              <a:ea typeface="Times New Roman"/>
            </a:endParaRPr>
          </a:p>
          <a:p>
            <a:pPr lvl="0">
              <a:spcAft>
                <a:spcPts val="375"/>
              </a:spcAft>
              <a:buFont typeface="Wingdings"/>
              <a:buChar char=""/>
            </a:pPr>
            <a:r>
              <a:rPr lang="uk-UA" dirty="0">
                <a:solidFill>
                  <a:srgbClr val="161514"/>
                </a:solidFill>
                <a:latin typeface="Times New Roman"/>
                <a:ea typeface="Times New Roman"/>
              </a:rPr>
              <a:t>презентаційні слайди</a:t>
            </a:r>
            <a:endParaRPr lang="uk-UA" sz="2800" dirty="0">
              <a:latin typeface="Times New Roman"/>
              <a:ea typeface="Times New Roman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8528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/>
              <a:buChar char=""/>
              <a:tabLst>
                <a:tab pos="698500" algn="l"/>
              </a:tabLst>
            </a:pPr>
            <a:r>
              <a:rPr lang="uk-UA" b="1" i="1" u="sng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Інтелектуальна розминка</a:t>
            </a:r>
            <a:r>
              <a:rPr lang="uk-UA" sz="3600" dirty="0">
                <a:ea typeface="Calibri"/>
                <a:cs typeface="Times New Roman"/>
              </a:rPr>
              <a:t/>
            </a:r>
            <a:br>
              <a:rPr lang="uk-UA" sz="3600" dirty="0">
                <a:ea typeface="Calibri"/>
                <a:cs typeface="Times New Roman"/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457200">
              <a:lnSpc>
                <a:spcPct val="115000"/>
              </a:lnSpc>
              <a:spcAft>
                <a:spcPts val="0"/>
              </a:spcAft>
              <a:tabLst>
                <a:tab pos="698500" algn="l"/>
              </a:tabLst>
            </a:pPr>
            <a:r>
              <a:rPr lang="uk-UA" i="1" dirty="0">
                <a:latin typeface="Times New Roman"/>
                <a:ea typeface="Calibri"/>
                <a:cs typeface="Times New Roman"/>
              </a:rPr>
              <a:t>1. </a:t>
            </a:r>
            <a:r>
              <a:rPr lang="uk-UA" b="1" i="1" dirty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25 літера українського алфавіту?</a:t>
            </a:r>
            <a:endParaRPr lang="uk-UA" sz="2400" b="1" dirty="0">
              <a:solidFill>
                <a:srgbClr val="00B050"/>
              </a:solidFill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  <a:tabLst>
                <a:tab pos="698500" algn="l"/>
              </a:tabLst>
            </a:pPr>
            <a:r>
              <a:rPr lang="uk-UA" i="1" dirty="0">
                <a:latin typeface="Times New Roman"/>
                <a:ea typeface="Calibri"/>
                <a:cs typeface="Times New Roman"/>
              </a:rPr>
              <a:t>2. </a:t>
            </a:r>
            <a:r>
              <a:rPr lang="uk-UA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Іменник, який складається з трьох букв, входить до складу прислів’я, перша частина якого: десять разів відміряй, а один… відріж.</a:t>
            </a:r>
            <a:endParaRPr lang="uk-UA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  <a:tabLst>
                <a:tab pos="698500" algn="l"/>
              </a:tabLst>
            </a:pPr>
            <a:r>
              <a:rPr lang="uk-UA" i="1" dirty="0">
                <a:latin typeface="Times New Roman"/>
                <a:ea typeface="Calibri"/>
                <a:cs typeface="Times New Roman"/>
              </a:rPr>
              <a:t>3. </a:t>
            </a:r>
            <a:r>
              <a:rPr lang="uk-UA" b="1" i="1" dirty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Як вимовляється 7 буква алфавіту?</a:t>
            </a:r>
            <a:endParaRPr lang="uk-UA" sz="2400" b="1" dirty="0">
              <a:solidFill>
                <a:srgbClr val="00B050"/>
              </a:solidFill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  <a:tabLst>
                <a:tab pos="698500" algn="l"/>
              </a:tabLst>
            </a:pPr>
            <a:r>
              <a:rPr lang="uk-UA" i="1" dirty="0">
                <a:latin typeface="Times New Roman"/>
                <a:ea typeface="Calibri"/>
                <a:cs typeface="Times New Roman"/>
              </a:rPr>
              <a:t>4. </a:t>
            </a:r>
            <a:r>
              <a:rPr lang="uk-UA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Орфограма, яка зустрічається у слові молоко.</a:t>
            </a:r>
            <a:endParaRPr lang="uk-UA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1000"/>
              </a:spcAft>
              <a:tabLst>
                <a:tab pos="698500" algn="l"/>
              </a:tabLst>
            </a:pPr>
            <a:r>
              <a:rPr lang="uk-UA" i="1" dirty="0">
                <a:latin typeface="Times New Roman"/>
                <a:ea typeface="Calibri"/>
                <a:cs typeface="Times New Roman"/>
              </a:rPr>
              <a:t>5. </a:t>
            </a:r>
            <a:r>
              <a:rPr lang="uk-UA" b="1" i="1" dirty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Частина слова магія, яку можна записати при переносі в наступному рядочку.</a:t>
            </a:r>
            <a:endParaRPr lang="uk-UA" sz="2400" b="1" dirty="0">
              <a:solidFill>
                <a:srgbClr val="00B050"/>
              </a:solidFill>
              <a:ea typeface="Calibri"/>
              <a:cs typeface="Times New Roman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83310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b="1" i="1" u="sng" dirty="0" smtClean="0"/>
              <a:t/>
            </a:r>
            <a:br>
              <a:rPr lang="uk-UA" sz="4000" b="1" i="1" u="sng" dirty="0" smtClean="0"/>
            </a:br>
            <a:r>
              <a:rPr lang="uk-UA" sz="4000" b="1" i="1" u="sng" dirty="0"/>
              <a:t/>
            </a:r>
            <a:br>
              <a:rPr lang="uk-UA" sz="4000" b="1" i="1" u="sng" dirty="0"/>
            </a:br>
            <a:r>
              <a:rPr lang="uk-UA" sz="4000" b="1" i="1" u="sng" dirty="0" smtClean="0">
                <a:solidFill>
                  <a:srgbClr val="002060"/>
                </a:solidFill>
              </a:rPr>
              <a:t>МІНІ-ЗОШИТ</a:t>
            </a:r>
            <a:br>
              <a:rPr lang="uk-UA" sz="4000" b="1" i="1" u="sng" dirty="0" smtClean="0">
                <a:solidFill>
                  <a:srgbClr val="002060"/>
                </a:solidFill>
              </a:rPr>
            </a:br>
            <a:r>
              <a:rPr lang="uk-UA" sz="4000" b="1" i="1" u="sng" dirty="0" smtClean="0">
                <a:solidFill>
                  <a:srgbClr val="002060"/>
                </a:solidFill>
              </a:rPr>
              <a:t/>
            </a:r>
            <a:br>
              <a:rPr lang="uk-UA" sz="4000" b="1" i="1" u="sng" dirty="0" smtClean="0">
                <a:solidFill>
                  <a:srgbClr val="002060"/>
                </a:solidFill>
              </a:rPr>
            </a:br>
            <a:r>
              <a:rPr lang="uk-UA" sz="4000" b="1" i="1" dirty="0" smtClean="0">
                <a:solidFill>
                  <a:srgbClr val="002060"/>
                </a:solidFill>
              </a:rPr>
              <a:t>ФРАЗЕОЛОГІЯ</a:t>
            </a:r>
            <a:endParaRPr lang="uk-UA" sz="4000" b="1" i="1" dirty="0">
              <a:solidFill>
                <a:srgbClr val="002060"/>
              </a:solidFill>
            </a:endParaRPr>
          </a:p>
        </p:txBody>
      </p:sp>
      <p:pic>
        <p:nvPicPr>
          <p:cNvPr id="4" name="Объект 3" descr="Описание: Картинки по запросу ЛЕПЕТУН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24944"/>
            <a:ext cx="1771650" cy="2581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428999"/>
            <a:ext cx="2047240" cy="1838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8059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333399"/>
                </a:solidFill>
                <a:latin typeface="Comic Sans MS"/>
                <a:ea typeface="Times New Roman"/>
              </a:rPr>
              <a:t/>
            </a:r>
            <a:br>
              <a:rPr lang="uk-UA" b="1" i="1" dirty="0" smtClean="0">
                <a:solidFill>
                  <a:srgbClr val="333399"/>
                </a:solidFill>
                <a:latin typeface="Comic Sans MS"/>
                <a:ea typeface="Times New Roman"/>
              </a:rPr>
            </a:br>
            <a:r>
              <a:rPr lang="uk-UA" b="1" i="1" dirty="0" smtClean="0">
                <a:solidFill>
                  <a:srgbClr val="002060"/>
                </a:solidFill>
                <a:latin typeface="Comic Sans MS"/>
                <a:ea typeface="Times New Roman"/>
              </a:rPr>
              <a:t>Привіт</a:t>
            </a:r>
            <a:r>
              <a:rPr lang="uk-UA" b="1" i="1" dirty="0">
                <a:solidFill>
                  <a:srgbClr val="002060"/>
                </a:solidFill>
                <a:latin typeface="Comic Sans MS"/>
                <a:ea typeface="Times New Roman"/>
              </a:rPr>
              <a:t>, проблемо!</a:t>
            </a:r>
            <a:r>
              <a:rPr lang="uk-UA" sz="2000" dirty="0">
                <a:latin typeface="Times New Roman"/>
                <a:ea typeface="Times New Roman"/>
              </a:rPr>
              <a:t/>
            </a:r>
            <a:br>
              <a:rPr lang="uk-UA" sz="2000" dirty="0">
                <a:latin typeface="Times New Roman"/>
                <a:ea typeface="Times New Roman"/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>
              <a:latin typeface="Times New Roman"/>
              <a:ea typeface="Calibri"/>
            </a:endParaRPr>
          </a:p>
          <a:p>
            <a:endParaRPr lang="uk-UA" dirty="0">
              <a:latin typeface="Times New Roman"/>
              <a:ea typeface="Calibri"/>
            </a:endParaRPr>
          </a:p>
          <a:p>
            <a:endParaRPr lang="uk-UA" dirty="0" smtClean="0">
              <a:latin typeface="Times New Roman"/>
              <a:ea typeface="Calibri"/>
            </a:endParaRPr>
          </a:p>
          <a:p>
            <a:r>
              <a:rPr lang="uk-UA" sz="4000" dirty="0" smtClean="0">
                <a:solidFill>
                  <a:srgbClr val="002060"/>
                </a:solidFill>
                <a:latin typeface="Times New Roman"/>
                <a:ea typeface="Calibri"/>
              </a:rPr>
              <a:t>Навіщо  </a:t>
            </a:r>
            <a:r>
              <a:rPr lang="uk-UA" sz="4000" dirty="0">
                <a:solidFill>
                  <a:srgbClr val="002060"/>
                </a:solidFill>
                <a:latin typeface="Times New Roman"/>
                <a:ea typeface="Calibri"/>
              </a:rPr>
              <a:t>потрібні знання з фразеології?</a:t>
            </a:r>
            <a:endParaRPr lang="uk-UA" sz="4000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01" y="271928"/>
            <a:ext cx="1856409" cy="2581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399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334"/>
            <a:ext cx="1512168" cy="18722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err="1">
                <a:solidFill>
                  <a:srgbClr val="002060"/>
                </a:solidFill>
                <a:latin typeface="Times New Roman"/>
                <a:ea typeface="Times New Roman"/>
              </a:rPr>
              <a:t>Пропоную</a:t>
            </a:r>
            <a:r>
              <a:rPr lang="ru-RU" b="1" i="1" u="sng" dirty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b="1" i="1" u="sng" dirty="0" err="1">
                <a:solidFill>
                  <a:srgbClr val="002060"/>
                </a:solidFill>
                <a:latin typeface="Times New Roman"/>
                <a:ea typeface="Times New Roman"/>
              </a:rPr>
              <a:t>експеримент</a:t>
            </a:r>
            <a:r>
              <a:rPr lang="ru-RU" b="1" i="1" u="sng" dirty="0">
                <a:solidFill>
                  <a:srgbClr val="002060"/>
                </a:solidFill>
                <a:latin typeface="Times New Roman"/>
                <a:ea typeface="Times New Roman"/>
              </a:rPr>
              <a:t>! </a:t>
            </a:r>
            <a:endParaRPr lang="uk-UA" b="1" i="1" u="sng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spcAft>
                <a:spcPts val="0"/>
              </a:spcAft>
              <a:buNone/>
            </a:pPr>
            <a:endParaRPr lang="uk-UA" sz="1800" dirty="0">
              <a:latin typeface="Times New Roman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  <a:tabLst>
                <a:tab pos="228600" algn="l"/>
              </a:tabLst>
            </a:pPr>
            <a:r>
              <a:rPr lang="uk-UA" dirty="0">
                <a:latin typeface="Times New Roman"/>
                <a:ea typeface="Times New Roman"/>
              </a:rPr>
              <a:t>З поданих словосполучень знайди фразеологізми (підкресли їх): </a:t>
            </a:r>
            <a:endParaRPr lang="uk-UA" dirty="0" smtClean="0">
              <a:latin typeface="Times New Roman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  <a:tabLst>
                <a:tab pos="228600" algn="l"/>
              </a:tabLst>
            </a:pPr>
            <a:r>
              <a:rPr lang="uk-UA" b="1" i="1" dirty="0" smtClean="0">
                <a:latin typeface="Times New Roman"/>
                <a:ea typeface="Times New Roman"/>
              </a:rPr>
              <a:t>ламати </a:t>
            </a:r>
            <a:r>
              <a:rPr lang="uk-UA" b="1" i="1" dirty="0">
                <a:latin typeface="Times New Roman"/>
                <a:ea typeface="Times New Roman"/>
              </a:rPr>
              <a:t>гілку, повісити носа, пасти гусей, бити байдики, піймати метелика, їсти вареники, піймати </a:t>
            </a:r>
            <a:r>
              <a:rPr lang="uk-UA" b="1" i="1" dirty="0" err="1">
                <a:latin typeface="Times New Roman"/>
                <a:ea typeface="Times New Roman"/>
              </a:rPr>
              <a:t>облизня</a:t>
            </a:r>
            <a:r>
              <a:rPr lang="uk-UA" b="1" i="1" dirty="0">
                <a:latin typeface="Times New Roman"/>
                <a:ea typeface="Times New Roman"/>
              </a:rPr>
              <a:t>, повісити високо, ламати голову, пасти задніх, бити цеглу, їсти в їдальні, їсти дрижаки. </a:t>
            </a:r>
            <a:endParaRPr lang="uk-UA" sz="1800" dirty="0">
              <a:latin typeface="Times New Roman"/>
              <a:ea typeface="Times New Roman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173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1856409" cy="2581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002060"/>
                </a:solidFill>
                <a:latin typeface="Comic Sans MS"/>
                <a:ea typeface="Times New Roman"/>
              </a:rPr>
              <a:t/>
            </a:r>
            <a:br>
              <a:rPr lang="uk-UA" b="1" i="1" dirty="0" smtClean="0">
                <a:solidFill>
                  <a:srgbClr val="002060"/>
                </a:solidFill>
                <a:latin typeface="Comic Sans MS"/>
                <a:ea typeface="Times New Roman"/>
              </a:rPr>
            </a:br>
            <a:r>
              <a:rPr lang="uk-UA" b="1" i="1" dirty="0">
                <a:solidFill>
                  <a:srgbClr val="002060"/>
                </a:solidFill>
                <a:latin typeface="Comic Sans MS"/>
                <a:ea typeface="Times New Roman"/>
              </a:rPr>
              <a:t/>
            </a:r>
            <a:br>
              <a:rPr lang="uk-UA" b="1" i="1" dirty="0">
                <a:solidFill>
                  <a:srgbClr val="002060"/>
                </a:solidFill>
                <a:latin typeface="Comic Sans MS"/>
                <a:ea typeface="Times New Roman"/>
              </a:rPr>
            </a:br>
            <a:r>
              <a:rPr lang="uk-UA" b="1" i="1" dirty="0" smtClean="0">
                <a:solidFill>
                  <a:srgbClr val="002060"/>
                </a:solidFill>
                <a:latin typeface="Comic Sans MS"/>
                <a:ea typeface="Times New Roman"/>
              </a:rPr>
              <a:t/>
            </a:r>
            <a:br>
              <a:rPr lang="uk-UA" b="1" i="1" dirty="0" smtClean="0">
                <a:solidFill>
                  <a:srgbClr val="002060"/>
                </a:solidFill>
                <a:latin typeface="Comic Sans MS"/>
                <a:ea typeface="Times New Roman"/>
              </a:rPr>
            </a:br>
            <a:r>
              <a:rPr lang="uk-UA" b="1" i="1" dirty="0" smtClean="0">
                <a:solidFill>
                  <a:srgbClr val="002060"/>
                </a:solidFill>
                <a:latin typeface="Comic Sans MS"/>
                <a:ea typeface="Times New Roman"/>
              </a:rPr>
              <a:t>Повір </a:t>
            </a:r>
            <a:r>
              <a:rPr lang="uk-UA" b="1" i="1" dirty="0">
                <a:solidFill>
                  <a:srgbClr val="002060"/>
                </a:solidFill>
                <a:latin typeface="Comic Sans MS"/>
                <a:ea typeface="Times New Roman"/>
              </a:rPr>
              <a:t>у свої сили</a:t>
            </a:r>
            <a:r>
              <a:rPr lang="uk-UA" b="1" i="1" dirty="0" smtClean="0">
                <a:solidFill>
                  <a:srgbClr val="002060"/>
                </a:solidFill>
                <a:latin typeface="Comic Sans MS"/>
                <a:ea typeface="Times New Roman"/>
              </a:rPr>
              <a:t>!</a:t>
            </a:r>
            <a:br>
              <a:rPr lang="uk-UA" b="1" i="1" dirty="0" smtClean="0">
                <a:solidFill>
                  <a:srgbClr val="002060"/>
                </a:solidFill>
                <a:latin typeface="Comic Sans MS"/>
                <a:ea typeface="Times New Roman"/>
              </a:rPr>
            </a:br>
            <a:r>
              <a:rPr lang="uk-UA" sz="2000" dirty="0" smtClean="0">
                <a:solidFill>
                  <a:srgbClr val="002060"/>
                </a:solidFill>
                <a:latin typeface="Times New Roman"/>
                <a:ea typeface="Times New Roman"/>
              </a:rPr>
              <a:t/>
            </a:r>
            <a:br>
              <a:rPr lang="uk-UA" sz="2000" dirty="0" smtClean="0">
                <a:solidFill>
                  <a:srgbClr val="002060"/>
                </a:solidFill>
                <a:latin typeface="Times New Roman"/>
                <a:ea typeface="Times New Roman"/>
              </a:rPr>
            </a:br>
            <a:r>
              <a:rPr lang="uk-UA" sz="3600" dirty="0" smtClean="0">
                <a:latin typeface="Times New Roman"/>
                <a:ea typeface="Times New Roman"/>
              </a:rPr>
              <a:t>Поєднайте </a:t>
            </a:r>
            <a:r>
              <a:rPr lang="uk-UA" sz="3600" dirty="0">
                <a:latin typeface="Times New Roman"/>
                <a:ea typeface="Times New Roman"/>
              </a:rPr>
              <a:t>стрілочками </a:t>
            </a:r>
            <a:r>
              <a:rPr lang="uk-UA" sz="3600" dirty="0" smtClean="0">
                <a:latin typeface="Times New Roman"/>
                <a:ea typeface="Times New Roman"/>
              </a:rPr>
              <a:t/>
            </a:r>
            <a:br>
              <a:rPr lang="uk-UA" sz="3600" dirty="0" smtClean="0">
                <a:latin typeface="Times New Roman"/>
                <a:ea typeface="Times New Roman"/>
              </a:rPr>
            </a:br>
            <a:r>
              <a:rPr lang="uk-UA" sz="3600" dirty="0" smtClean="0">
                <a:latin typeface="Times New Roman"/>
                <a:ea typeface="Times New Roman"/>
              </a:rPr>
              <a:t>фразеологізм </a:t>
            </a:r>
            <a:r>
              <a:rPr lang="uk-UA" sz="3600" dirty="0">
                <a:latin typeface="Times New Roman"/>
                <a:ea typeface="Times New Roman"/>
              </a:rPr>
              <a:t>та відповідне слово-пояснення</a:t>
            </a:r>
            <a:r>
              <a:rPr lang="uk-UA" dirty="0">
                <a:latin typeface="Times New Roman"/>
                <a:ea typeface="Times New Roman"/>
              </a:rPr>
              <a:t>:</a:t>
            </a:r>
            <a:r>
              <a:rPr lang="uk-UA" sz="3200" dirty="0">
                <a:latin typeface="Times New Roman"/>
                <a:ea typeface="Times New Roman"/>
              </a:rPr>
              <a:t/>
            </a:r>
            <a:br>
              <a:rPr lang="uk-UA" sz="3200" dirty="0">
                <a:latin typeface="Times New Roman"/>
                <a:ea typeface="Times New Roman"/>
              </a:rPr>
            </a:br>
            <a:endParaRPr lang="uk-UA" dirty="0">
              <a:solidFill>
                <a:srgbClr val="00206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29" y="2618036"/>
            <a:ext cx="7615995" cy="3475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4077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u="sng" dirty="0" err="1" smtClean="0">
                <a:solidFill>
                  <a:srgbClr val="002060"/>
                </a:solidFill>
                <a:latin typeface="Times New Roman"/>
                <a:ea typeface="Calibri"/>
              </a:rPr>
              <a:t>Відеоурок</a:t>
            </a:r>
            <a:r>
              <a:rPr lang="uk-UA" i="1" u="sng" dirty="0" smtClean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uk-UA" i="1" u="sng" dirty="0">
                <a:solidFill>
                  <a:srgbClr val="002060"/>
                </a:solidFill>
                <a:latin typeface="Times New Roman"/>
                <a:ea typeface="Calibri"/>
              </a:rPr>
              <a:t>«Зарубати на носі»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uk-UA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28800"/>
            <a:ext cx="5544616" cy="4153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7317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498"/>
            <a:ext cx="1852613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u="sng" dirty="0" smtClean="0">
                <a:solidFill>
                  <a:srgbClr val="333399"/>
                </a:solidFill>
                <a:latin typeface="Comic Sans MS"/>
                <a:ea typeface="Times New Roman"/>
              </a:rPr>
              <a:t/>
            </a:r>
            <a:br>
              <a:rPr lang="uk-UA" b="1" i="1" u="sng" dirty="0" smtClean="0">
                <a:solidFill>
                  <a:srgbClr val="333399"/>
                </a:solidFill>
                <a:latin typeface="Comic Sans MS"/>
                <a:ea typeface="Times New Roman"/>
              </a:rPr>
            </a:br>
            <a:r>
              <a:rPr lang="uk-UA" b="1" i="1" u="sng" dirty="0" smtClean="0">
                <a:solidFill>
                  <a:srgbClr val="333399"/>
                </a:solidFill>
                <a:latin typeface="Comic Sans MS"/>
                <a:ea typeface="Times New Roman"/>
              </a:rPr>
              <a:t>Я-творець</a:t>
            </a:r>
            <a:r>
              <a:rPr lang="uk-UA" b="1" i="1" u="sng" dirty="0">
                <a:solidFill>
                  <a:srgbClr val="333399"/>
                </a:solidFill>
                <a:latin typeface="Comic Sans MS"/>
                <a:ea typeface="Times New Roman"/>
              </a:rPr>
              <a:t>!</a:t>
            </a:r>
            <a:r>
              <a:rPr lang="uk-UA" sz="2000" dirty="0">
                <a:latin typeface="Times New Roman"/>
                <a:ea typeface="Times New Roman"/>
              </a:rPr>
              <a:t/>
            </a:r>
            <a:br>
              <a:rPr lang="uk-UA" sz="2000" dirty="0">
                <a:latin typeface="Times New Roman"/>
                <a:ea typeface="Times New Roman"/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 err="1" smtClean="0"/>
              <a:t>Вирішення</a:t>
            </a:r>
            <a:r>
              <a:rPr lang="ru-RU" dirty="0" smtClean="0"/>
              <a:t> </a:t>
            </a:r>
            <a:r>
              <a:rPr lang="ru-RU" dirty="0"/>
              <a:t>проблемного </a:t>
            </a:r>
            <a:r>
              <a:rPr lang="ru-RU" dirty="0" err="1"/>
              <a:t>питання</a:t>
            </a:r>
            <a:r>
              <a:rPr lang="ru-RU" dirty="0"/>
              <a:t>, </a:t>
            </a:r>
            <a:r>
              <a:rPr lang="ru-RU" dirty="0" err="1"/>
              <a:t>поставленого</a:t>
            </a:r>
            <a:r>
              <a:rPr lang="ru-RU" dirty="0"/>
              <a:t> на початку </a:t>
            </a:r>
            <a:r>
              <a:rPr lang="ru-RU" dirty="0" smtClean="0"/>
              <a:t>уроку, через </a:t>
            </a:r>
            <a:r>
              <a:rPr lang="ru-RU" dirty="0" err="1" smtClean="0"/>
              <a:t>творчу</a:t>
            </a:r>
            <a:r>
              <a:rPr lang="ru-RU" dirty="0" smtClean="0"/>
              <a:t> роботу</a:t>
            </a:r>
          </a:p>
          <a:p>
            <a:endParaRPr lang="ru-RU" dirty="0"/>
          </a:p>
          <a:p>
            <a:pPr marL="0" indent="0">
              <a:buNone/>
            </a:pPr>
            <a:r>
              <a:rPr lang="uk-UA" dirty="0" smtClean="0"/>
              <a:t>                   </a:t>
            </a:r>
            <a:r>
              <a:rPr lang="uk-UA" b="1" u="sng" dirty="0" smtClean="0"/>
              <a:t>Яким </a:t>
            </a:r>
            <a:r>
              <a:rPr lang="uk-UA" b="1" u="sng" dirty="0"/>
              <a:t>має бути товариш?</a:t>
            </a:r>
          </a:p>
        </p:txBody>
      </p:sp>
    </p:spTree>
    <p:extLst>
      <p:ext uri="{BB962C8B-B14F-4D97-AF65-F5344CB8AC3E}">
        <p14:creationId xmlns:p14="http://schemas.microsoft.com/office/powerpoint/2010/main" val="4158406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u="sng" dirty="0" smtClean="0">
                <a:solidFill>
                  <a:srgbClr val="002060"/>
                </a:solidFill>
                <a:latin typeface="Times New Roman"/>
                <a:ea typeface="Calibri"/>
              </a:rPr>
              <a:t/>
            </a:r>
            <a:br>
              <a:rPr lang="uk-UA" b="1" i="1" u="sng" dirty="0" smtClean="0">
                <a:solidFill>
                  <a:srgbClr val="002060"/>
                </a:solidFill>
                <a:latin typeface="Times New Roman"/>
                <a:ea typeface="Calibri"/>
              </a:rPr>
            </a:br>
            <a:r>
              <a:rPr lang="uk-UA" b="1" i="1" u="sng" dirty="0" smtClean="0">
                <a:solidFill>
                  <a:srgbClr val="002060"/>
                </a:solidFill>
                <a:latin typeface="Times New Roman"/>
                <a:ea typeface="Calibri"/>
              </a:rPr>
              <a:t>Домашнє </a:t>
            </a:r>
            <a:r>
              <a:rPr lang="uk-UA" b="1" i="1" u="sng" dirty="0">
                <a:solidFill>
                  <a:srgbClr val="002060"/>
                </a:solidFill>
                <a:latin typeface="Times New Roman"/>
                <a:ea typeface="Calibri"/>
              </a:rPr>
              <a:t>завдання: на вибір </a:t>
            </a:r>
            <a:r>
              <a:rPr lang="uk-UA" b="1" i="1" u="sng" dirty="0">
                <a:solidFill>
                  <a:srgbClr val="002060"/>
                </a:solidFill>
                <a:latin typeface="Times New Roman"/>
                <a:ea typeface="Calibri"/>
                <a:sym typeface="Wingdings"/>
              </a:rPr>
              <a:t></a:t>
            </a:r>
            <a:r>
              <a:rPr lang="uk-UA" sz="2800" dirty="0">
                <a:latin typeface="Times New Roman"/>
                <a:ea typeface="Times New Roman"/>
              </a:rPr>
              <a:t/>
            </a:r>
            <a:br>
              <a:rPr lang="uk-UA" sz="2800" dirty="0">
                <a:latin typeface="Times New Roman"/>
                <a:ea typeface="Times New Roman"/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lnSpc>
                <a:spcPct val="115000"/>
              </a:lnSpc>
              <a:buBlip>
                <a:blip r:embed="rId2"/>
              </a:buBlip>
              <a:tabLst>
                <a:tab pos="698500" algn="l"/>
              </a:tabLst>
            </a:pPr>
            <a:r>
              <a:rPr lang="uk-UA" dirty="0" smtClean="0">
                <a:ea typeface="Calibri"/>
                <a:cs typeface="Times New Roman"/>
              </a:rPr>
              <a:t>скласти </a:t>
            </a:r>
            <a:r>
              <a:rPr lang="uk-UA" dirty="0">
                <a:ea typeface="Calibri"/>
                <a:cs typeface="Times New Roman"/>
              </a:rPr>
              <a:t>твір-розповідь «Одного разу на уроці…», використовуючи фразеологізми (7-10);</a:t>
            </a:r>
            <a:endParaRPr lang="uk-UA" sz="24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Blip>
                <a:blip r:embed="rId2"/>
              </a:buBlip>
              <a:tabLst>
                <a:tab pos="698500" algn="l"/>
              </a:tabLst>
            </a:pPr>
            <a:r>
              <a:rPr lang="uk-UA" dirty="0">
                <a:ea typeface="Calibri"/>
                <a:cs typeface="Times New Roman"/>
              </a:rPr>
              <a:t>укласти словничок фразеологізмів (25) про тварин або про рослини;</a:t>
            </a:r>
            <a:endParaRPr lang="uk-UA" sz="2400" dirty="0"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Blip>
                <a:blip r:embed="rId2"/>
              </a:buBlip>
              <a:tabLst>
                <a:tab pos="698500" algn="l"/>
              </a:tabLst>
            </a:pPr>
            <a:r>
              <a:rPr lang="uk-UA" dirty="0">
                <a:ea typeface="Calibri"/>
                <a:cs typeface="Times New Roman"/>
              </a:rPr>
              <a:t>укласти словничок  фразеологічних синонімів та антонімів (25)</a:t>
            </a:r>
            <a:endParaRPr lang="uk-UA" sz="2400" dirty="0">
              <a:ea typeface="Calibri"/>
              <a:cs typeface="Times New Roman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08130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200</Words>
  <Application>Microsoft Office PowerPoint</Application>
  <PresentationFormat>Экран (4:3)</PresentationFormat>
  <Paragraphs>47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  ТЕМА.  ФРАЗЕОЛОГІЗМИ.  ПОНЯТТЯ ПРО ФРАЗЕОЛОГІЗМ, ЙОГО ЛЕКСИЧНЕ ЗНАЧЕННЯ </vt:lpstr>
      <vt:lpstr>Мета:</vt:lpstr>
      <vt:lpstr>Очікувані результати:</vt:lpstr>
      <vt:lpstr> Обладнання:  </vt:lpstr>
      <vt:lpstr>Інтелектуальна розминка </vt:lpstr>
      <vt:lpstr>  МІНІ-ЗОШИТ  ФРАЗЕОЛОГІЯ</vt:lpstr>
      <vt:lpstr> Привіт, проблемо! </vt:lpstr>
      <vt:lpstr>Пропоную експеримент! </vt:lpstr>
      <vt:lpstr>   Повір у свої сили!  Поєднайте стрілочками  фразеологізм та відповідне слово-пояснення: </vt:lpstr>
      <vt:lpstr>Відеоурок «Зарубати на носі»</vt:lpstr>
      <vt:lpstr> Я-творець! </vt:lpstr>
      <vt:lpstr> Домашнє завдання: на вибір 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ТЕМА.  ФРАЗЕОЛОГІЗМИ.  ПОНЯТТЯ ПРО ФРАЗЕОЛОГІЗМ, ЙОГО ЛЕКСИЧНЕ ЗНАЧЕННЯ </dc:title>
  <dc:creator>Владимир</dc:creator>
  <cp:lastModifiedBy>Владимир</cp:lastModifiedBy>
  <cp:revision>5</cp:revision>
  <dcterms:created xsi:type="dcterms:W3CDTF">2017-03-02T04:39:09Z</dcterms:created>
  <dcterms:modified xsi:type="dcterms:W3CDTF">2017-03-02T05:32:16Z</dcterms:modified>
</cp:coreProperties>
</file>