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6" r:id="rId2"/>
    <p:sldId id="277" r:id="rId3"/>
    <p:sldId id="260" r:id="rId4"/>
    <p:sldId id="256" r:id="rId5"/>
    <p:sldId id="257" r:id="rId6"/>
    <p:sldId id="258" r:id="rId7"/>
    <p:sldId id="262" r:id="rId8"/>
    <p:sldId id="263" r:id="rId9"/>
    <p:sldId id="267" r:id="rId10"/>
    <p:sldId id="268" r:id="rId11"/>
    <p:sldId id="269" r:id="rId12"/>
    <p:sldId id="278" r:id="rId13"/>
    <p:sldId id="279" r:id="rId14"/>
    <p:sldId id="264" r:id="rId15"/>
    <p:sldId id="280" r:id="rId16"/>
    <p:sldId id="272" r:id="rId17"/>
    <p:sldId id="275" r:id="rId18"/>
    <p:sldId id="265" r:id="rId19"/>
    <p:sldId id="270" r:id="rId20"/>
    <p:sldId id="266" r:id="rId21"/>
    <p:sldId id="281" r:id="rId22"/>
    <p:sldId id="292" r:id="rId23"/>
    <p:sldId id="282" r:id="rId24"/>
    <p:sldId id="293" r:id="rId25"/>
    <p:sldId id="296" r:id="rId26"/>
    <p:sldId id="283" r:id="rId27"/>
    <p:sldId id="295" r:id="rId28"/>
    <p:sldId id="294" r:id="rId29"/>
    <p:sldId id="297" r:id="rId30"/>
    <p:sldId id="284" r:id="rId31"/>
    <p:sldId id="285" r:id="rId32"/>
    <p:sldId id="298" r:id="rId33"/>
    <p:sldId id="286" r:id="rId34"/>
    <p:sldId id="287" r:id="rId35"/>
    <p:sldId id="288" r:id="rId36"/>
    <p:sldId id="289" r:id="rId37"/>
    <p:sldId id="290" r:id="rId38"/>
    <p:sldId id="291" r:id="rId39"/>
    <p:sldId id="299" r:id="rId40"/>
    <p:sldId id="300" r:id="rId41"/>
    <p:sldId id="301" r:id="rId42"/>
    <p:sldId id="302" r:id="rId43"/>
    <p:sldId id="312" r:id="rId44"/>
    <p:sldId id="305" r:id="rId45"/>
    <p:sldId id="304" r:id="rId46"/>
    <p:sldId id="306" r:id="rId47"/>
    <p:sldId id="307" r:id="rId48"/>
    <p:sldId id="308" r:id="rId49"/>
    <p:sldId id="309" r:id="rId50"/>
    <p:sldId id="310" r:id="rId51"/>
    <p:sldId id="311" r:id="rId52"/>
    <p:sldId id="313" r:id="rId5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935" autoAdjust="0"/>
    <p:restoredTop sz="94660"/>
  </p:normalViewPr>
  <p:slideViewPr>
    <p:cSldViewPr>
      <p:cViewPr varScale="1">
        <p:scale>
          <a:sx n="68" d="100"/>
          <a:sy n="68" d="100"/>
        </p:scale>
        <p:origin x="-13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996C0F9-7800-4670-A60F-77E2A361BDC7}" type="datetimeFigureOut">
              <a:rPr lang="ru-RU" smtClean="0"/>
              <a:pPr/>
              <a:t>01.01.2008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237DBFE-E8C5-461A-A675-450F1278A34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51;&#1110;&#1085;&#1075;&#1074;&#1110;&#1089;&#1090;&#1080;&#1095;&#1085;&#1072;%20&#1075;&#1088;&#1072;\21%20&#1083;&#1102;&#1090;&#1086;&#1075;&#1086;-%20&#1052;&#1110;&#1078;&#1085;&#1072;&#1088;&#1086;&#1076;&#1085;&#1080;&#1081;%20&#1076;&#1077;&#1085;&#1100;%20&#1091;&#1082;&#1088;&#1072;&#1111;&#1085;&#1089;&#1100;&#1082;&#1086;&#1111;%20&#1084;&#1086;&#1074;&#1080;!_New.asf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51;&#1110;&#1085;&#1075;&#1074;&#1110;&#1089;&#1090;&#1080;&#1095;&#1085;&#1072;%20&#1075;&#1088;&#1072;\videoplayback.avi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51;&#1110;&#1085;&#1075;&#1074;&#1110;&#1089;&#1090;&#1080;&#1095;&#1085;&#1072;%20&#1075;&#1088;&#1072;\&#1046;&#1048;&#1042;&#1048;%20&#1059;&#1050;&#1056;&#1040;&#1031;&#1053;&#1057;&#1068;&#1050;&#1040;%20&#1052;&#1054;&#1042;&#1040;%20,&#1052;&#1054;&#1042;&#1040;%20&#1050;&#1054;&#1051;&#1048;&#1057;&#1050;&#1054;&#1042;&#1040;!!.avi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51;&#1110;&#1085;&#1075;&#1074;&#1110;&#1089;&#1090;&#1080;&#1095;&#1085;&#1072;%20&#1075;&#1088;&#1072;\&#1055;&#1110;&#1089;&#1085;&#1103;%20'&#1056;&#1110;&#1076;&#1085;&#1072;%20&#1084;&#1086;&#1074;&#1072;'.avi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51;&#1110;&#1085;&#1075;&#1074;&#1110;&#1089;&#1090;&#1080;&#1095;&#1085;&#1072;%20&#1075;&#1088;&#1072;\&#1045;&#1082;&#1089;&#1087;&#1088;&#1077;&#1089;-&#1091;&#1088;&#1086;&#1082;%20&#8211;%20&#1063;&#1072;&#1089;.avi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H:\&#1051;&#1110;&#1085;&#1075;&#1074;&#1110;&#1089;&#1090;&#1080;&#1095;&#1085;&#1072;%20&#1075;&#1088;&#1072;\&#1057;&#1082;&#1088;&#1103;&#1073;&#1110;&#1085;%20-%20&#1059;&#1082;&#1088;&#1072;&#1111;&#1085;&#1072;%20-%20&#1090;%20&#1086;%20&#1090;&#1074;&#1086;&#1103;%20&#1079;&#1077;&#1084;&#1083;&#1103;!.mp3" TargetMode="External"/><Relationship Id="rId4" Type="http://schemas.openxmlformats.org/officeDocument/2006/relationships/image" Target="../media/image39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1051;&#1110;&#1085;&#1075;&#1074;&#1110;&#1089;&#1090;&#1080;&#1095;&#1085;&#1072;%20&#1075;&#1088;&#1072;\&#1052;&#1086;&#1074;&#1072;%20&#1108;&#1076;&#1085;&#1072;&#1085;&#1085;&#1103;.avi" TargetMode="Externa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0"/>
            <a:ext cx="7851648" cy="1828800"/>
          </a:xfrm>
        </p:spPr>
        <p:txBody>
          <a:bodyPr/>
          <a:lstStyle/>
          <a:p>
            <a:pPr algn="ctr"/>
            <a:r>
              <a:rPr lang="uk-UA" dirty="0" smtClean="0"/>
              <a:t>ЛІНГВІСТИЧНА ГРА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2071678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uk-UA" sz="5400" dirty="0" err="1" smtClean="0">
                <a:solidFill>
                  <a:srgbClr val="FFFF00"/>
                </a:solidFill>
              </a:rPr>
              <a:t>“Як</a:t>
            </a:r>
            <a:r>
              <a:rPr lang="uk-UA" sz="5400" dirty="0" smtClean="0">
                <a:solidFill>
                  <a:srgbClr val="FFFF00"/>
                </a:solidFill>
              </a:rPr>
              <a:t> ми </a:t>
            </a:r>
            <a:r>
              <a:rPr lang="uk-UA" sz="5400" dirty="0" err="1" smtClean="0">
                <a:solidFill>
                  <a:srgbClr val="FFFF00"/>
                </a:solidFill>
              </a:rPr>
              <a:t>говоримо”</a:t>
            </a:r>
            <a:endParaRPr lang="uk-UA" sz="5400" dirty="0" smtClean="0">
              <a:solidFill>
                <a:srgbClr val="FFFF00"/>
              </a:solidFill>
            </a:endParaRPr>
          </a:p>
          <a:p>
            <a:endParaRPr lang="uk-UA" sz="5400" dirty="0" smtClean="0"/>
          </a:p>
          <a:p>
            <a:endParaRPr lang="uk-UA" sz="5400" dirty="0"/>
          </a:p>
        </p:txBody>
      </p:sp>
      <p:pic>
        <p:nvPicPr>
          <p:cNvPr id="4" name="Рисунок 3" descr="images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8180" y="2928934"/>
            <a:ext cx="4862706" cy="3929066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2071678"/>
            <a:ext cx="7854696" cy="1752600"/>
          </a:xfrm>
        </p:spPr>
        <p:txBody>
          <a:bodyPr>
            <a:normAutofit/>
          </a:bodyPr>
          <a:lstStyle/>
          <a:p>
            <a:endParaRPr lang="uk-UA" sz="5400" dirty="0" smtClean="0"/>
          </a:p>
          <a:p>
            <a:endParaRPr lang="uk-UA" sz="5400" dirty="0"/>
          </a:p>
        </p:txBody>
      </p:sp>
      <p:pic>
        <p:nvPicPr>
          <p:cNvPr id="4" name="Рисунок 3" descr="images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1714512"/>
          </a:xfrm>
        </p:spPr>
        <p:txBody>
          <a:bodyPr anchor="ctr">
            <a:noAutofit/>
          </a:bodyPr>
          <a:lstStyle/>
          <a:p>
            <a:pPr algn="ctr"/>
            <a:r>
              <a:rPr lang="uk-UA" sz="7200" dirty="0" smtClean="0">
                <a:solidFill>
                  <a:srgbClr val="FFFF00"/>
                </a:solidFill>
              </a:rPr>
              <a:t>21 лютого – Міжнародний </a:t>
            </a:r>
            <a:endParaRPr lang="ru-RU" sz="7200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625599"/>
            <a:ext cx="4071966" cy="3884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857752" y="2714620"/>
            <a:ext cx="3857652" cy="3500462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ctr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7200" b="1" dirty="0" smtClean="0"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де</a:t>
            </a:r>
            <a:r>
              <a:rPr kumimoji="0" lang="uk-UA" sz="7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нь</a:t>
            </a:r>
            <a:r>
              <a:rPr kumimoji="0" lang="uk-UA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рідної мови</a:t>
            </a:r>
            <a:endParaRPr kumimoji="0" lang="ru-RU" sz="7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0"/>
            <a:ext cx="8501122" cy="4357718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21 лютого усе </a:t>
            </a:r>
            <a:r>
              <a:rPr lang="ru-RU" sz="4800" dirty="0" err="1" smtClean="0">
                <a:solidFill>
                  <a:srgbClr val="FFFF00"/>
                </a:solidFill>
              </a:rPr>
              <a:t>прогресивне</a:t>
            </a:r>
            <a:r>
              <a:rPr lang="ru-RU" sz="4800" dirty="0" smtClean="0">
                <a:solidFill>
                  <a:srgbClr val="FFFF00"/>
                </a:solidFill>
              </a:rPr>
              <a:t> </a:t>
            </a:r>
            <a:r>
              <a:rPr lang="ru-RU" sz="4800" dirty="0" err="1" smtClean="0">
                <a:solidFill>
                  <a:srgbClr val="FFFF00"/>
                </a:solidFill>
              </a:rPr>
              <a:t>людство</a:t>
            </a:r>
            <a:r>
              <a:rPr lang="ru-RU" sz="4800" dirty="0" smtClean="0">
                <a:solidFill>
                  <a:srgbClr val="FFFF00"/>
                </a:solidFill>
              </a:rPr>
              <a:t> </a:t>
            </a:r>
            <a:r>
              <a:rPr lang="ru-RU" sz="4800" dirty="0" err="1" smtClean="0">
                <a:solidFill>
                  <a:srgbClr val="FFFF00"/>
                </a:solidFill>
              </a:rPr>
              <a:t>святкує</a:t>
            </a:r>
            <a:r>
              <a:rPr lang="ru-RU" sz="4800" dirty="0" smtClean="0">
                <a:solidFill>
                  <a:srgbClr val="FFFF00"/>
                </a:solidFill>
              </a:rPr>
              <a:t> </a:t>
            </a:r>
            <a:r>
              <a:rPr lang="ru-RU" sz="4800" dirty="0" err="1" smtClean="0">
                <a:solidFill>
                  <a:srgbClr val="FFFF00"/>
                </a:solidFill>
              </a:rPr>
              <a:t>Міжнародний</a:t>
            </a:r>
            <a:r>
              <a:rPr lang="ru-RU" sz="4800" dirty="0" smtClean="0">
                <a:solidFill>
                  <a:srgbClr val="FFFF00"/>
                </a:solidFill>
              </a:rPr>
              <a:t> день </a:t>
            </a:r>
            <a:r>
              <a:rPr lang="ru-RU" sz="4800" dirty="0" err="1" smtClean="0">
                <a:solidFill>
                  <a:srgbClr val="FFFF00"/>
                </a:solidFill>
              </a:rPr>
              <a:t>рідної</a:t>
            </a:r>
            <a:r>
              <a:rPr lang="ru-RU" sz="4800" dirty="0" smtClean="0">
                <a:solidFill>
                  <a:srgbClr val="FFFF00"/>
                </a:solidFill>
              </a:rPr>
              <a:t> </a:t>
            </a:r>
            <a:r>
              <a:rPr lang="ru-RU" sz="4800" dirty="0" err="1" smtClean="0">
                <a:solidFill>
                  <a:srgbClr val="FFFF00"/>
                </a:solidFill>
              </a:rPr>
              <a:t>мови</a:t>
            </a: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4" name="Рисунок 3" descr="images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3268240"/>
            <a:ext cx="5429288" cy="358976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214974"/>
          </a:xfrm>
        </p:spPr>
        <p:txBody>
          <a:bodyPr anchor="ctr">
            <a:noAutofit/>
          </a:bodyPr>
          <a:lstStyle/>
          <a:p>
            <a:pPr algn="ctr"/>
            <a:r>
              <a:rPr lang="ru-RU" sz="7200" b="0" dirty="0" smtClean="0">
                <a:solidFill>
                  <a:srgbClr val="FFFF00"/>
                </a:solidFill>
              </a:rPr>
              <a:t>у </a:t>
            </a:r>
            <a:r>
              <a:rPr lang="ru-RU" sz="5400" b="0" dirty="0" err="1" smtClean="0">
                <a:solidFill>
                  <a:srgbClr val="FFFF00"/>
                </a:solidFill>
              </a:rPr>
              <a:t>жовтні</a:t>
            </a:r>
            <a:r>
              <a:rPr lang="ru-RU" sz="5400" b="0" dirty="0" smtClean="0">
                <a:solidFill>
                  <a:srgbClr val="FFFF00"/>
                </a:solidFill>
              </a:rPr>
              <a:t> 1999 року </a:t>
            </a:r>
            <a:r>
              <a:rPr lang="ru-RU" sz="5400" dirty="0" smtClean="0">
                <a:solidFill>
                  <a:srgbClr val="FFFF00"/>
                </a:solidFill>
              </a:rPr>
              <a:t>ЮНЕСКО </a:t>
            </a:r>
            <a:r>
              <a:rPr lang="ru-RU" sz="5400" b="0" dirty="0" err="1" smtClean="0">
                <a:solidFill>
                  <a:srgbClr val="FFFF00"/>
                </a:solidFill>
              </a:rPr>
              <a:t>було</a:t>
            </a:r>
            <a:r>
              <a:rPr lang="ru-RU" sz="5400" b="0" dirty="0" smtClean="0">
                <a:solidFill>
                  <a:srgbClr val="FFFF00"/>
                </a:solidFill>
              </a:rPr>
              <a:t> </a:t>
            </a:r>
            <a:r>
              <a:rPr lang="ru-RU" sz="5400" b="0" dirty="0" err="1" smtClean="0">
                <a:solidFill>
                  <a:srgbClr val="FFFF00"/>
                </a:solidFill>
              </a:rPr>
              <a:t>запроваджено</a:t>
            </a:r>
            <a:r>
              <a:rPr lang="ru-RU" sz="5400" b="0" dirty="0" smtClean="0">
                <a:solidFill>
                  <a:srgbClr val="FFFF00"/>
                </a:solidFill>
              </a:rPr>
              <a:t> </a:t>
            </a:r>
            <a:r>
              <a:rPr lang="ru-RU" sz="5400" dirty="0" err="1" smtClean="0">
                <a:solidFill>
                  <a:srgbClr val="FFFF00"/>
                </a:solidFill>
              </a:rPr>
              <a:t>Міжнародний</a:t>
            </a:r>
            <a:r>
              <a:rPr lang="ru-RU" sz="5400" dirty="0" smtClean="0">
                <a:solidFill>
                  <a:srgbClr val="FFFF00"/>
                </a:solidFill>
              </a:rPr>
              <a:t> день </a:t>
            </a:r>
            <a:r>
              <a:rPr lang="ru-RU" sz="5400" dirty="0" err="1" smtClean="0">
                <a:solidFill>
                  <a:srgbClr val="FFFF00"/>
                </a:solidFill>
              </a:rPr>
              <a:t>рідної</a:t>
            </a:r>
            <a:r>
              <a:rPr lang="ru-RU" sz="5400" dirty="0" smtClean="0">
                <a:solidFill>
                  <a:srgbClr val="FFFF00"/>
                </a:solidFill>
              </a:rPr>
              <a:t> </a:t>
            </a:r>
            <a:r>
              <a:rPr lang="ru-RU" sz="5400" dirty="0" err="1" smtClean="0">
                <a:solidFill>
                  <a:srgbClr val="FFFF00"/>
                </a:solidFill>
              </a:rPr>
              <a:t>мови</a:t>
            </a:r>
            <a:r>
              <a:rPr lang="en-US" sz="5400" dirty="0" smtClean="0">
                <a:solidFill>
                  <a:srgbClr val="FFFF00"/>
                </a:solidFill>
              </a:rPr>
              <a:t>.</a:t>
            </a:r>
            <a:endParaRPr lang="ru-RU" sz="5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214974"/>
          </a:xfrm>
        </p:spPr>
        <p:txBody>
          <a:bodyPr anchor="ctr">
            <a:noAutofit/>
          </a:bodyPr>
          <a:lstStyle/>
          <a:p>
            <a:pPr algn="ctr"/>
            <a:r>
              <a:rPr lang="ru-RU" sz="7200" dirty="0" smtClean="0">
                <a:solidFill>
                  <a:srgbClr val="FFFF00"/>
                </a:solidFill>
              </a:rPr>
              <a:t> </a:t>
            </a:r>
            <a:r>
              <a:rPr lang="uk-UA" sz="7200" dirty="0" smtClean="0">
                <a:solidFill>
                  <a:srgbClr val="FFFF00"/>
                </a:solidFill>
              </a:rPr>
              <a:t>П</a:t>
            </a:r>
            <a:r>
              <a:rPr lang="ru-RU" sz="7200" dirty="0" err="1" smtClean="0">
                <a:solidFill>
                  <a:srgbClr val="FFFF00"/>
                </a:solidFill>
              </a:rPr>
              <a:t>очинаючи</a:t>
            </a:r>
            <a:r>
              <a:rPr lang="ru-RU" sz="7200" dirty="0" smtClean="0">
                <a:solidFill>
                  <a:srgbClr val="FFFF00"/>
                </a:solidFill>
              </a:rPr>
              <a:t> </a:t>
            </a:r>
            <a:r>
              <a:rPr lang="ru-RU" sz="7200" dirty="0" err="1" smtClean="0">
                <a:solidFill>
                  <a:srgbClr val="FFFF00"/>
                </a:solidFill>
              </a:rPr>
              <a:t>з</a:t>
            </a:r>
            <a:r>
              <a:rPr lang="ru-RU" sz="7200" dirty="0" smtClean="0">
                <a:solidFill>
                  <a:srgbClr val="FFFF00"/>
                </a:solidFill>
              </a:rPr>
              <a:t> </a:t>
            </a:r>
            <a:r>
              <a:rPr lang="ru-RU" sz="7200" dirty="0" smtClean="0">
                <a:solidFill>
                  <a:srgbClr val="FF0000"/>
                </a:solidFill>
              </a:rPr>
              <a:t>21 лютого 2000 року</a:t>
            </a:r>
            <a:r>
              <a:rPr lang="ru-RU" sz="7200" dirty="0" smtClean="0">
                <a:solidFill>
                  <a:srgbClr val="FFFF00"/>
                </a:solidFill>
              </a:rPr>
              <a:t>, </a:t>
            </a:r>
            <a:r>
              <a:rPr lang="ru-RU" sz="7200" dirty="0" err="1" smtClean="0">
                <a:solidFill>
                  <a:srgbClr val="FFFF00"/>
                </a:solidFill>
              </a:rPr>
              <a:t>цей</a:t>
            </a:r>
            <a:r>
              <a:rPr lang="ru-RU" sz="7200" dirty="0" smtClean="0">
                <a:solidFill>
                  <a:srgbClr val="FFFF00"/>
                </a:solidFill>
              </a:rPr>
              <a:t> день </a:t>
            </a:r>
            <a:r>
              <a:rPr lang="ru-RU" sz="7200" dirty="0" err="1" smtClean="0">
                <a:solidFill>
                  <a:srgbClr val="FFFF00"/>
                </a:solidFill>
              </a:rPr>
              <a:t>відзначають</a:t>
            </a:r>
            <a:r>
              <a:rPr lang="ru-RU" sz="7200" dirty="0" smtClean="0">
                <a:solidFill>
                  <a:srgbClr val="FFFF00"/>
                </a:solidFill>
              </a:rPr>
              <a:t> у </a:t>
            </a:r>
            <a:r>
              <a:rPr lang="ru-RU" sz="7200" dirty="0" err="1" smtClean="0">
                <a:solidFill>
                  <a:srgbClr val="FFFF00"/>
                </a:solidFill>
              </a:rPr>
              <a:t>більшості</a:t>
            </a:r>
            <a:r>
              <a:rPr lang="ru-RU" sz="7200" dirty="0" smtClean="0">
                <a:solidFill>
                  <a:srgbClr val="FFFF00"/>
                </a:solidFill>
              </a:rPr>
              <a:t> </a:t>
            </a:r>
            <a:r>
              <a:rPr lang="ru-RU" sz="7200" dirty="0" err="1" smtClean="0">
                <a:solidFill>
                  <a:srgbClr val="FFFF00"/>
                </a:solidFill>
              </a:rPr>
              <a:t>країн</a:t>
            </a:r>
            <a:r>
              <a:rPr lang="ru-RU" sz="7200" dirty="0" smtClean="0">
                <a:solidFill>
                  <a:srgbClr val="FFFF00"/>
                </a:solidFill>
              </a:rPr>
              <a:t> </a:t>
            </a:r>
            <a:r>
              <a:rPr lang="ru-RU" sz="7200" dirty="0" err="1" smtClean="0">
                <a:solidFill>
                  <a:srgbClr val="FFFF00"/>
                </a:solidFill>
              </a:rPr>
              <a:t>світу</a:t>
            </a:r>
            <a:r>
              <a:rPr lang="ru-RU" sz="7200" dirty="0" smtClean="0">
                <a:solidFill>
                  <a:srgbClr val="FFFF00"/>
                </a:solidFill>
              </a:rPr>
              <a:t>.</a:t>
            </a:r>
            <a:endParaRPr lang="ru-RU" sz="7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21 лютого- Міжнародний день української мови!_New.asf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99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929354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КОНКУРС</a:t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>«</a:t>
            </a:r>
            <a:r>
              <a:rPr lang="ru-RU" sz="4800" dirty="0" err="1" smtClean="0">
                <a:solidFill>
                  <a:srgbClr val="00B050"/>
                </a:solidFill>
              </a:rPr>
              <a:t>Представлення</a:t>
            </a:r>
            <a:r>
              <a:rPr lang="ru-RU" sz="4800" dirty="0" smtClean="0">
                <a:solidFill>
                  <a:srgbClr val="00B050"/>
                </a:solidFill>
              </a:rPr>
              <a:t> команд»</a:t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248251"/>
            <a:ext cx="6429387" cy="4609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90" y="0"/>
            <a:ext cx="9155782" cy="6857999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загружено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88144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929354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КОНКУРС</a:t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>«Будь </a:t>
            </a:r>
            <a:r>
              <a:rPr lang="ru-RU" sz="4800" dirty="0" err="1" smtClean="0">
                <a:solidFill>
                  <a:srgbClr val="00B050"/>
                </a:solidFill>
              </a:rPr>
              <a:t>уважним</a:t>
            </a:r>
            <a:r>
              <a:rPr lang="ru-RU" sz="4800" dirty="0" smtClean="0">
                <a:solidFill>
                  <a:srgbClr val="00B050"/>
                </a:solidFill>
              </a:rPr>
              <a:t>»</a:t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248251"/>
            <a:ext cx="6429387" cy="4609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214974"/>
          </a:xfrm>
        </p:spPr>
        <p:txBody>
          <a:bodyPr anchor="ctr">
            <a:noAutofit/>
          </a:bodyPr>
          <a:lstStyle/>
          <a:p>
            <a:pPr algn="ctr"/>
            <a:r>
              <a:rPr lang="ru-RU" sz="7200" dirty="0" err="1" smtClean="0">
                <a:solidFill>
                  <a:srgbClr val="FFFF00"/>
                </a:solidFill>
              </a:rPr>
              <a:t>Володимир</a:t>
            </a:r>
            <a:r>
              <a:rPr lang="ru-RU" sz="7200" dirty="0" smtClean="0">
                <a:solidFill>
                  <a:srgbClr val="FFFF00"/>
                </a:solidFill>
              </a:rPr>
              <a:t> </a:t>
            </a:r>
            <a:r>
              <a:rPr lang="ru-RU" sz="7200" dirty="0" err="1" smtClean="0">
                <a:solidFill>
                  <a:srgbClr val="FFFF00"/>
                </a:solidFill>
              </a:rPr>
              <a:t>Сосюра</a:t>
            </a:r>
            <a:r>
              <a:rPr lang="ru-RU" sz="7200" dirty="0" smtClean="0">
                <a:solidFill>
                  <a:srgbClr val="FFFF00"/>
                </a:solidFill>
              </a:rPr>
              <a:t>, </a:t>
            </a:r>
            <a:r>
              <a:rPr lang="ru-RU" sz="7200" dirty="0" err="1" smtClean="0">
                <a:solidFill>
                  <a:srgbClr val="FFFF00"/>
                </a:solidFill>
              </a:rPr>
              <a:t>пророчо</a:t>
            </a:r>
            <a:r>
              <a:rPr lang="ru-RU" sz="7200" dirty="0" smtClean="0">
                <a:solidFill>
                  <a:srgbClr val="FFFF00"/>
                </a:solidFill>
              </a:rPr>
              <a:t> </a:t>
            </a:r>
            <a:r>
              <a:rPr lang="ru-RU" sz="7200" dirty="0" err="1" smtClean="0">
                <a:solidFill>
                  <a:srgbClr val="FFFF00"/>
                </a:solidFill>
              </a:rPr>
              <a:t>мовив</a:t>
            </a:r>
            <a:r>
              <a:rPr lang="ru-RU" sz="7200" dirty="0" smtClean="0">
                <a:solidFill>
                  <a:srgbClr val="FFFF00"/>
                </a:solidFill>
              </a:rPr>
              <a:t>: </a:t>
            </a:r>
            <a:br>
              <a:rPr lang="ru-RU" sz="7200" dirty="0" smtClean="0">
                <a:solidFill>
                  <a:srgbClr val="FFFF00"/>
                </a:solidFill>
              </a:rPr>
            </a:br>
            <a:r>
              <a:rPr lang="ru-RU" sz="7200" dirty="0" smtClean="0">
                <a:solidFill>
                  <a:srgbClr val="C00000"/>
                </a:solidFill>
              </a:rPr>
              <a:t>«Без </a:t>
            </a:r>
            <a:r>
              <a:rPr lang="ru-RU" sz="7200" dirty="0" err="1" smtClean="0">
                <a:solidFill>
                  <a:srgbClr val="C00000"/>
                </a:solidFill>
              </a:rPr>
              <a:t>мови</a:t>
            </a:r>
            <a:r>
              <a:rPr lang="ru-RU" sz="7200" dirty="0" smtClean="0">
                <a:solidFill>
                  <a:srgbClr val="C00000"/>
                </a:solidFill>
              </a:rPr>
              <a:t> </a:t>
            </a:r>
            <a:r>
              <a:rPr lang="ru-RU" sz="7200" dirty="0" err="1" smtClean="0">
                <a:solidFill>
                  <a:srgbClr val="C00000"/>
                </a:solidFill>
              </a:rPr>
              <a:t>рідної</a:t>
            </a:r>
            <a:r>
              <a:rPr lang="ru-RU" sz="7200" dirty="0" smtClean="0">
                <a:solidFill>
                  <a:srgbClr val="C00000"/>
                </a:solidFill>
              </a:rPr>
              <a:t> </a:t>
            </a:r>
            <a:r>
              <a:rPr lang="ru-RU" sz="7200" dirty="0" err="1" smtClean="0">
                <a:solidFill>
                  <a:srgbClr val="C00000"/>
                </a:solidFill>
              </a:rPr>
              <a:t>й</a:t>
            </a:r>
            <a:r>
              <a:rPr lang="ru-RU" sz="7200" dirty="0" smtClean="0">
                <a:solidFill>
                  <a:srgbClr val="C00000"/>
                </a:solidFill>
              </a:rPr>
              <a:t> народу </a:t>
            </a:r>
            <a:r>
              <a:rPr lang="ru-RU" sz="7200" dirty="0" err="1" smtClean="0">
                <a:solidFill>
                  <a:srgbClr val="C00000"/>
                </a:solidFill>
              </a:rPr>
              <a:t>рідного</a:t>
            </a:r>
            <a:r>
              <a:rPr lang="ru-RU" sz="7200" dirty="0" smtClean="0">
                <a:solidFill>
                  <a:srgbClr val="C00000"/>
                </a:solidFill>
              </a:rPr>
              <a:t> нема»</a:t>
            </a:r>
            <a:endParaRPr lang="ru-RU" sz="7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929354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КОНКУРС</a:t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>«</a:t>
            </a:r>
            <a:r>
              <a:rPr lang="ru-RU" sz="4800" dirty="0" err="1" smtClean="0">
                <a:solidFill>
                  <a:srgbClr val="00B050"/>
                </a:solidFill>
              </a:rPr>
              <a:t>Будьмо</a:t>
            </a:r>
            <a:r>
              <a:rPr lang="ru-RU" sz="4800" dirty="0" smtClean="0">
                <a:solidFill>
                  <a:srgbClr val="00B050"/>
                </a:solidFill>
              </a:rPr>
              <a:t> </a:t>
            </a:r>
            <a:r>
              <a:rPr lang="ru-RU" sz="4800" dirty="0" err="1" smtClean="0">
                <a:solidFill>
                  <a:srgbClr val="00B050"/>
                </a:solidFill>
              </a:rPr>
              <a:t>ввічливі</a:t>
            </a:r>
            <a:r>
              <a:rPr lang="ru-RU" sz="4800" dirty="0" smtClean="0">
                <a:solidFill>
                  <a:srgbClr val="00B050"/>
                </a:solidFill>
              </a:rPr>
              <a:t>»</a:t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248251"/>
            <a:ext cx="6429387" cy="4609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313" y="0"/>
            <a:ext cx="9170625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7021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загружено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ages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9890" cy="6853585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ЖИВИ УКРАЇНСЬКА МОВА ,МОВА КОЛИСКОВА!!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929354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КОНКУРС</a:t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>«Слово – не полова, </a:t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err="1" smtClean="0">
                <a:solidFill>
                  <a:srgbClr val="00B050"/>
                </a:solidFill>
              </a:rPr>
              <a:t>язик</a:t>
            </a:r>
            <a:r>
              <a:rPr lang="ru-RU" sz="4800" dirty="0" smtClean="0">
                <a:solidFill>
                  <a:srgbClr val="00B050"/>
                </a:solidFill>
              </a:rPr>
              <a:t> – не помело»</a:t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/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248251"/>
            <a:ext cx="6429387" cy="4609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1714512"/>
          </a:xfrm>
        </p:spPr>
        <p:txBody>
          <a:bodyPr anchor="ctr">
            <a:noAutofit/>
          </a:bodyPr>
          <a:lstStyle/>
          <a:p>
            <a:pPr algn="ctr"/>
            <a:r>
              <a:rPr lang="uk-UA" sz="7200" dirty="0" smtClean="0">
                <a:solidFill>
                  <a:srgbClr val="FFFF00"/>
                </a:solidFill>
              </a:rPr>
              <a:t>Літературна пауза</a:t>
            </a:r>
            <a:endParaRPr lang="ru-RU" sz="72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2214554"/>
            <a:ext cx="6296197" cy="4643446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929354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КОНКУРС КАПІТАНІВ</a:t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>«</a:t>
            </a:r>
            <a:r>
              <a:rPr lang="ru-RU" sz="4800" dirty="0" err="1" smtClean="0">
                <a:solidFill>
                  <a:srgbClr val="00B050"/>
                </a:solidFill>
              </a:rPr>
              <a:t>Перекладач</a:t>
            </a:r>
            <a:r>
              <a:rPr lang="ru-RU" sz="4800" dirty="0" smtClean="0">
                <a:solidFill>
                  <a:srgbClr val="00B050"/>
                </a:solidFill>
              </a:rPr>
              <a:t>»</a:t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/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248251"/>
            <a:ext cx="6429387" cy="4609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ages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9890" cy="6853585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Пісня 'Рідна мова'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929354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КОНКУРС</a:t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>«Я </a:t>
            </a:r>
            <a:r>
              <a:rPr lang="ru-RU" sz="4800" dirty="0" err="1" smtClean="0">
                <a:solidFill>
                  <a:srgbClr val="00B050"/>
                </a:solidFill>
              </a:rPr>
              <a:t>тобі</a:t>
            </a:r>
            <a:r>
              <a:rPr lang="ru-RU" sz="4800" dirty="0" smtClean="0">
                <a:solidFill>
                  <a:srgbClr val="00B050"/>
                </a:solidFill>
              </a:rPr>
              <a:t> – </a:t>
            </a:r>
            <a:r>
              <a:rPr lang="ru-RU" sz="4800" dirty="0" err="1" smtClean="0">
                <a:solidFill>
                  <a:srgbClr val="00B050"/>
                </a:solidFill>
              </a:rPr>
              <a:t>ти</a:t>
            </a:r>
            <a:r>
              <a:rPr lang="ru-RU" sz="4800" dirty="0" smtClean="0">
                <a:solidFill>
                  <a:srgbClr val="00B050"/>
                </a:solidFill>
              </a:rPr>
              <a:t> </a:t>
            </a:r>
            <a:r>
              <a:rPr lang="ru-RU" sz="4800" dirty="0" err="1" smtClean="0">
                <a:solidFill>
                  <a:srgbClr val="00B050"/>
                </a:solidFill>
              </a:rPr>
              <a:t>мені</a:t>
            </a:r>
            <a:r>
              <a:rPr lang="ru-RU" sz="4800" dirty="0" smtClean="0">
                <a:solidFill>
                  <a:srgbClr val="00B050"/>
                </a:solidFill>
              </a:rPr>
              <a:t>»</a:t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/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248251"/>
            <a:ext cx="6429387" cy="4609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1714512"/>
          </a:xfrm>
        </p:spPr>
        <p:txBody>
          <a:bodyPr anchor="ctr">
            <a:noAutofit/>
          </a:bodyPr>
          <a:lstStyle/>
          <a:p>
            <a:pPr algn="ctr"/>
            <a:r>
              <a:rPr lang="uk-UA" sz="7200" dirty="0" smtClean="0">
                <a:solidFill>
                  <a:srgbClr val="FFFF00"/>
                </a:solidFill>
              </a:rPr>
              <a:t>Літературна пауза</a:t>
            </a:r>
            <a:endParaRPr lang="ru-RU" sz="72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2214554"/>
            <a:ext cx="6296197" cy="4643446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929354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КОНКУРС</a:t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>«</a:t>
            </a:r>
            <a:r>
              <a:rPr lang="ru-RU" sz="4800" dirty="0" err="1" smtClean="0">
                <a:solidFill>
                  <a:srgbClr val="00B050"/>
                </a:solidFill>
              </a:rPr>
              <a:t>Готуємося</a:t>
            </a:r>
            <a:r>
              <a:rPr lang="ru-RU" sz="4800" dirty="0" smtClean="0">
                <a:solidFill>
                  <a:srgbClr val="00B050"/>
                </a:solidFill>
              </a:rPr>
              <a:t> до ЗНО»</a:t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/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248251"/>
            <a:ext cx="6429387" cy="4609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14290"/>
            <a:ext cx="8572528" cy="6357982"/>
          </a:xfrm>
        </p:spPr>
        <p:txBody>
          <a:bodyPr anchor="ctr">
            <a:noAutofit/>
          </a:bodyPr>
          <a:lstStyle/>
          <a:p>
            <a:pPr algn="l"/>
            <a:r>
              <a:rPr lang="uk-UA" sz="2800" dirty="0" smtClean="0">
                <a:solidFill>
                  <a:srgbClr val="FFFF00"/>
                </a:solidFill>
              </a:rPr>
              <a:t/>
            </a:r>
            <a:br>
              <a:rPr lang="uk-UA" sz="2800" dirty="0" smtClean="0">
                <a:solidFill>
                  <a:srgbClr val="FFFF00"/>
                </a:solidFill>
              </a:rPr>
            </a:br>
            <a:r>
              <a:rPr lang="uk-UA" sz="2800" dirty="0" smtClean="0">
                <a:solidFill>
                  <a:srgbClr val="FFFF00"/>
                </a:solidFill>
              </a:rPr>
              <a:t/>
            </a:r>
            <a:br>
              <a:rPr lang="uk-UA" sz="2800" dirty="0" smtClean="0">
                <a:solidFill>
                  <a:srgbClr val="FFFF00"/>
                </a:solidFill>
              </a:rPr>
            </a:br>
            <a:r>
              <a:rPr lang="uk-UA" sz="2800" dirty="0" smtClean="0">
                <a:solidFill>
                  <a:srgbClr val="00B050"/>
                </a:solidFill>
              </a:rPr>
              <a:t>  2012р.        </a:t>
            </a:r>
            <a:r>
              <a:rPr lang="uk-UA" sz="2800" dirty="0" smtClean="0">
                <a:solidFill>
                  <a:srgbClr val="FFFF00"/>
                </a:solidFill>
              </a:rPr>
              <a:t>Правильно побудоване словосполучення: </a:t>
            </a:r>
            <a:br>
              <a:rPr lang="uk-UA" sz="2800" dirty="0" smtClean="0">
                <a:solidFill>
                  <a:srgbClr val="FFFF00"/>
                </a:solidFill>
              </a:rPr>
            </a:b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А. дякуємо вас; </a:t>
            </a:r>
            <a:b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Б. хворів грипом; </a:t>
            </a:r>
            <a:b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В. насміхалися над ним; </a:t>
            </a:r>
            <a:b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Г. вибачте мені.</a:t>
            </a:r>
            <a:r>
              <a:rPr lang="uk-UA" sz="2800" dirty="0" smtClean="0">
                <a:solidFill>
                  <a:srgbClr val="FFFF00"/>
                </a:solidFill>
              </a:rPr>
              <a:t/>
            </a:r>
            <a:br>
              <a:rPr lang="uk-UA" sz="2800" dirty="0" smtClean="0">
                <a:solidFill>
                  <a:srgbClr val="FFFF00"/>
                </a:solidFill>
              </a:rPr>
            </a:br>
            <a:r>
              <a:rPr lang="uk-UA" sz="2800" dirty="0" smtClean="0"/>
              <a:t> </a:t>
            </a:r>
            <a:r>
              <a:rPr lang="uk-UA" sz="2800" dirty="0" smtClean="0">
                <a:solidFill>
                  <a:srgbClr val="00B050"/>
                </a:solidFill>
              </a:rPr>
              <a:t>2013р.</a:t>
            </a:r>
            <a:r>
              <a:rPr lang="uk-UA" sz="2800" dirty="0" smtClean="0"/>
              <a:t>          </a:t>
            </a:r>
            <a:r>
              <a:rPr lang="uk-UA" sz="2800" dirty="0" smtClean="0">
                <a:solidFill>
                  <a:srgbClr val="FFFF00"/>
                </a:solidFill>
              </a:rPr>
              <a:t>Помилково вжито слово в рядку</a:t>
            </a: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>А винайняв квартиру в центрі</a:t>
            </a:r>
            <a:br>
              <a:rPr lang="uk-UA" sz="2800" dirty="0" smtClean="0"/>
            </a:br>
            <a:r>
              <a:rPr lang="uk-UA" sz="2800" dirty="0" smtClean="0"/>
              <a:t>Б запросив до вітальні</a:t>
            </a:r>
            <a:br>
              <a:rPr lang="uk-UA" sz="2800" dirty="0" smtClean="0"/>
            </a:br>
            <a:r>
              <a:rPr lang="uk-UA" sz="2800" dirty="0" smtClean="0"/>
              <a:t>В розповів про відрядження</a:t>
            </a:r>
            <a:br>
              <a:rPr lang="uk-UA" sz="2800" dirty="0" smtClean="0"/>
            </a:br>
            <a:r>
              <a:rPr lang="uk-UA" sz="2800" dirty="0" smtClean="0"/>
              <a:t>Г приїхав вісім років назад</a:t>
            </a:r>
            <a:br>
              <a:rPr lang="uk-UA" sz="2800" dirty="0" smtClean="0"/>
            </a:br>
            <a:r>
              <a:rPr lang="uk-UA" sz="2800" dirty="0" smtClean="0"/>
              <a:t> </a:t>
            </a:r>
            <a:r>
              <a:rPr lang="uk-UA" sz="2800" dirty="0" smtClean="0">
                <a:solidFill>
                  <a:srgbClr val="00B050"/>
                </a:solidFill>
              </a:rPr>
              <a:t>2014р.           </a:t>
            </a:r>
            <a:r>
              <a:rPr lang="uk-UA" sz="2800" dirty="0" smtClean="0">
                <a:solidFill>
                  <a:srgbClr val="FFFF00"/>
                </a:solidFill>
              </a:rPr>
              <a:t>Помилково вжито слово в рядку</a:t>
            </a: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>А відхилити пропозицію</a:t>
            </a:r>
            <a:br>
              <a:rPr lang="uk-UA" sz="2800" dirty="0" smtClean="0"/>
            </a:br>
            <a:r>
              <a:rPr lang="uk-UA" sz="2800" dirty="0" smtClean="0"/>
              <a:t>Б давно знати друг друга</a:t>
            </a:r>
            <a:br>
              <a:rPr lang="uk-UA" sz="2800" dirty="0" smtClean="0"/>
            </a:br>
            <a:r>
              <a:rPr lang="uk-UA" sz="2800" dirty="0" smtClean="0"/>
              <a:t>В передплатити дві газети</a:t>
            </a:r>
            <a:br>
              <a:rPr lang="uk-UA" sz="2800" dirty="0" smtClean="0"/>
            </a:br>
            <a:r>
              <a:rPr lang="uk-UA" sz="2800" dirty="0" smtClean="0"/>
              <a:t>Г довгостроковий проект</a:t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000" dirty="0" smtClean="0">
                <a:solidFill>
                  <a:srgbClr val="FFFF00"/>
                </a:solidFill>
              </a:rPr>
              <a:t/>
            </a:r>
            <a:br>
              <a:rPr lang="uk-UA" sz="2000" dirty="0" smtClean="0">
                <a:solidFill>
                  <a:srgbClr val="FFFF00"/>
                </a:solidFill>
              </a:rPr>
            </a:br>
            <a:endParaRPr lang="ru-RU" sz="2000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Експрес-урок – Час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929354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КОНКУРС</a:t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>«</a:t>
            </a:r>
            <a:r>
              <a:rPr lang="ru-RU" sz="4800" dirty="0" err="1" smtClean="0">
                <a:solidFill>
                  <a:srgbClr val="00B050"/>
                </a:solidFill>
              </a:rPr>
              <a:t>Готуємося</a:t>
            </a:r>
            <a:r>
              <a:rPr lang="ru-RU" sz="4800" dirty="0" smtClean="0">
                <a:solidFill>
                  <a:srgbClr val="00B050"/>
                </a:solidFill>
              </a:rPr>
              <a:t> до ЗНО»</a:t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/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248251"/>
            <a:ext cx="6429387" cy="4609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2158" y="0"/>
            <a:ext cx="4391842" cy="6858000"/>
          </a:xfrm>
          <a:prstGeom prst="rect">
            <a:avLst/>
          </a:prstGeom>
        </p:spPr>
      </p:pic>
      <p:pic>
        <p:nvPicPr>
          <p:cNvPr id="3" name="Рисунок 2" descr="Безымянны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469027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6729" y="0"/>
            <a:ext cx="4517271" cy="6858000"/>
          </a:xfrm>
          <a:prstGeom prst="rect">
            <a:avLst/>
          </a:prstGeom>
        </p:spPr>
      </p:pic>
      <p:pic>
        <p:nvPicPr>
          <p:cNvPr id="3" name="Рисунок 2" descr="Безымянны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4357686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643314" y="1357314"/>
            <a:ext cx="6858000" cy="4143372"/>
          </a:xfrm>
          <a:prstGeom prst="rect">
            <a:avLst/>
          </a:prstGeom>
        </p:spPr>
      </p:pic>
      <p:pic>
        <p:nvPicPr>
          <p:cNvPr id="3" name="Рисунок 2" descr="Безымянны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4643437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0"/>
            <a:ext cx="4286248" cy="6858000"/>
          </a:xfrm>
          <a:prstGeom prst="rect">
            <a:avLst/>
          </a:prstGeom>
        </p:spPr>
      </p:pic>
      <p:pic>
        <p:nvPicPr>
          <p:cNvPr id="3" name="Рисунок 2" descr="Безымянны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178720" y="1178718"/>
            <a:ext cx="6858000" cy="4500563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500437" y="1214439"/>
            <a:ext cx="6858002" cy="4429124"/>
          </a:xfrm>
          <a:prstGeom prst="rect">
            <a:avLst/>
          </a:prstGeom>
        </p:spPr>
      </p:pic>
      <p:pic>
        <p:nvPicPr>
          <p:cNvPr id="3" name="Рисунок 2" descr="Безымянны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214441" y="1214437"/>
            <a:ext cx="6858001" cy="4429126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607595" y="1321596"/>
            <a:ext cx="6858000" cy="4214811"/>
          </a:xfrm>
          <a:prstGeom prst="rect">
            <a:avLst/>
          </a:prstGeom>
        </p:spPr>
      </p:pic>
      <p:pic>
        <p:nvPicPr>
          <p:cNvPr id="3" name="Рисунок 2" descr="Безымянны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178719" y="1178719"/>
            <a:ext cx="6857999" cy="4500562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имени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</p:spPr>
      </p:pic>
      <p:pic>
        <p:nvPicPr>
          <p:cNvPr id="3" name="Рисунок 2" descr="Безимени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285876" y="1285876"/>
            <a:ext cx="6858000" cy="4286248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643314" y="1357314"/>
            <a:ext cx="6858000" cy="4143372"/>
          </a:xfrm>
          <a:prstGeom prst="rect">
            <a:avLst/>
          </a:prstGeom>
        </p:spPr>
      </p:pic>
      <p:pic>
        <p:nvPicPr>
          <p:cNvPr id="3" name="Рисунок 2" descr="Безимени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214438" y="1214438"/>
            <a:ext cx="6858000" cy="4429124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571875" y="1285876"/>
            <a:ext cx="6858002" cy="4286249"/>
          </a:xfrm>
          <a:prstGeom prst="rect">
            <a:avLst/>
          </a:prstGeom>
        </p:spPr>
      </p:pic>
      <p:pic>
        <p:nvPicPr>
          <p:cNvPr id="3" name="Рисунок 2" descr="Безымянны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214438" y="1214438"/>
            <a:ext cx="6858000" cy="4429124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714752" y="1428752"/>
            <a:ext cx="6858000" cy="4000496"/>
          </a:xfrm>
          <a:prstGeom prst="rect">
            <a:avLst/>
          </a:prstGeom>
        </p:spPr>
      </p:pic>
      <p:pic>
        <p:nvPicPr>
          <p:cNvPr id="3" name="Рисунок 2" descr="Безымянны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035845" y="1035844"/>
            <a:ext cx="6858001" cy="4786316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агружено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88144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ages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9890" cy="6853585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 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Скрябін - Україна - т о твоя земля!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572528" y="464344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1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929354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КОНКУРС</a:t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>«</a:t>
            </a:r>
            <a:r>
              <a:rPr lang="ru-RU" sz="4800" dirty="0" err="1" smtClean="0">
                <a:solidFill>
                  <a:srgbClr val="00B050"/>
                </a:solidFill>
              </a:rPr>
              <a:t>Домашнє</a:t>
            </a:r>
            <a:r>
              <a:rPr lang="ru-RU" sz="4800" dirty="0" smtClean="0">
                <a:solidFill>
                  <a:srgbClr val="00B050"/>
                </a:solidFill>
              </a:rPr>
              <a:t> </a:t>
            </a:r>
            <a:r>
              <a:rPr lang="ru-RU" sz="4800" dirty="0" err="1" smtClean="0">
                <a:solidFill>
                  <a:srgbClr val="00B050"/>
                </a:solidFill>
              </a:rPr>
              <a:t>завдання</a:t>
            </a:r>
            <a:r>
              <a:rPr lang="ru-RU" sz="4800" dirty="0" smtClean="0">
                <a:solidFill>
                  <a:srgbClr val="00B050"/>
                </a:solidFill>
              </a:rPr>
              <a:t>»</a:t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00B050"/>
                </a:solidFill>
              </a:rPr>
              <a:t/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images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248251"/>
            <a:ext cx="6429387" cy="4609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501122" cy="5929354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smtClean="0">
                <a:solidFill>
                  <a:srgbClr val="00B050"/>
                </a:solidFill>
              </a:rPr>
              <a:t/>
            </a:r>
            <a:br>
              <a:rPr lang="ru-RU" sz="4800" dirty="0" smtClean="0">
                <a:solidFill>
                  <a:srgbClr val="00B05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r>
              <a:rPr lang="ru-RU" sz="4800" dirty="0" smtClean="0">
                <a:solidFill>
                  <a:srgbClr val="FFFF00"/>
                </a:solidFill>
              </a:rPr>
              <a:t/>
            </a:r>
            <a:br>
              <a:rPr lang="ru-RU" sz="4800" dirty="0" smtClean="0">
                <a:solidFill>
                  <a:srgbClr val="FFFF00"/>
                </a:solidFill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4" name="Рисунок 3" descr="images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88144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ages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9890" cy="6853585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ова єднання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агружено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90" y="0"/>
            <a:ext cx="9155782" cy="6857999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928670"/>
            <a:ext cx="8955208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sz="3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</a:t>
            </a: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все впливає мови чистота: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Зір глибшає, і кращають уста, 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Стає точнішим слух, а думка гнеться,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Як вітром розколихані жита.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Д.Павличко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235</TotalTime>
  <Words>105</Words>
  <Application>Microsoft Office PowerPoint</Application>
  <PresentationFormat>Экран (4:3)</PresentationFormat>
  <Paragraphs>30</Paragraphs>
  <Slides>52</Slides>
  <Notes>0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3" baseType="lpstr">
      <vt:lpstr>Поток</vt:lpstr>
      <vt:lpstr>ЛІНГВІСТИЧНА ГРА</vt:lpstr>
      <vt:lpstr>Слайд 2</vt:lpstr>
      <vt:lpstr>21 лютого – Міжнародний </vt:lpstr>
      <vt:lpstr>21 лютого усе прогресивне людство святкує Міжнародний день рідної мови</vt:lpstr>
      <vt:lpstr>у жовтні 1999 року ЮНЕСКО було запроваджено Міжнародний день рідної мови.</vt:lpstr>
      <vt:lpstr> Починаючи з 21 лютого 2000 року, цей день відзначають у більшості країн світу.</vt:lpstr>
      <vt:lpstr>Слайд 7</vt:lpstr>
      <vt:lpstr>Слайд 8</vt:lpstr>
      <vt:lpstr>КОНКУРС «Представлення команд»      </vt:lpstr>
      <vt:lpstr>Слайд 10</vt:lpstr>
      <vt:lpstr>Слайд 11</vt:lpstr>
      <vt:lpstr>КОНКУРС «Будь уважним»      </vt:lpstr>
      <vt:lpstr>Слайд 13</vt:lpstr>
      <vt:lpstr>Володимир Сосюра, пророчо мовив:  «Без мови рідної й народу рідного нема»</vt:lpstr>
      <vt:lpstr>КОНКУРС «Будьмо ввічливі»      </vt:lpstr>
      <vt:lpstr>Слайд 16</vt:lpstr>
      <vt:lpstr>Слайд 17</vt:lpstr>
      <vt:lpstr>Слайд 18</vt:lpstr>
      <vt:lpstr>Слайд 19</vt:lpstr>
      <vt:lpstr>Слайд 20</vt:lpstr>
      <vt:lpstr>Слайд 21</vt:lpstr>
      <vt:lpstr>КОНКУРС «Слово – не полова,  язик – не помело»       </vt:lpstr>
      <vt:lpstr>Літературна пауза</vt:lpstr>
      <vt:lpstr>КОНКУРС КАПІТАНІВ «Перекладач»       </vt:lpstr>
      <vt:lpstr>Слайд 25</vt:lpstr>
      <vt:lpstr>Слайд 26</vt:lpstr>
      <vt:lpstr>КОНКУРС «Я тобі – ти мені»       </vt:lpstr>
      <vt:lpstr>Літературна пауза</vt:lpstr>
      <vt:lpstr>КОНКУРС «Готуємося до ЗНО»       </vt:lpstr>
      <vt:lpstr>    2012р.        Правильно побудоване словосполучення:  А. дякуємо вас;  Б. хворів грипом;  В. насміхалися над ним;  Г. вибачте мені.  2013р.          Помилково вжито слово в рядку А винайняв квартиру в центрі Б запросив до вітальні В розповів про відрядження Г приїхав вісім років назад  2014р.           Помилково вжито слово в рядку А відхилити пропозицію Б давно знати друг друга В передплатити дві газети Г довгостроковий проект   </vt:lpstr>
      <vt:lpstr>Слайд 31</vt:lpstr>
      <vt:lpstr>КОНКУРС «Готуємося до ЗНО»       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КОНКУРС «Домашнє завдання»       </vt:lpstr>
      <vt:lpstr>      </vt:lpstr>
      <vt:lpstr>Слайд 48</vt:lpstr>
      <vt:lpstr>Слайд 49</vt:lpstr>
      <vt:lpstr>Слайд 50</vt:lpstr>
      <vt:lpstr>Слайд 51</vt:lpstr>
      <vt:lpstr>Слайд 52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 лютого – Міжнародний </dc:title>
  <dc:creator>Admin</dc:creator>
  <cp:lastModifiedBy>Антон</cp:lastModifiedBy>
  <cp:revision>34</cp:revision>
  <dcterms:created xsi:type="dcterms:W3CDTF">2011-02-21T07:00:20Z</dcterms:created>
  <dcterms:modified xsi:type="dcterms:W3CDTF">2008-01-01T20:25:11Z</dcterms:modified>
</cp:coreProperties>
</file>