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0"/>
  </p:notesMasterIdLst>
  <p:sldIdLst>
    <p:sldId id="281" r:id="rId2"/>
    <p:sldId id="282" r:id="rId3"/>
    <p:sldId id="256" r:id="rId4"/>
    <p:sldId id="283" r:id="rId5"/>
    <p:sldId id="284" r:id="rId6"/>
    <p:sldId id="285" r:id="rId7"/>
    <p:sldId id="286" r:id="rId8"/>
    <p:sldId id="310" r:id="rId9"/>
    <p:sldId id="291" r:id="rId10"/>
    <p:sldId id="292" r:id="rId11"/>
    <p:sldId id="287" r:id="rId12"/>
    <p:sldId id="288" r:id="rId13"/>
    <p:sldId id="289" r:id="rId14"/>
    <p:sldId id="290" r:id="rId15"/>
    <p:sldId id="293" r:id="rId16"/>
    <p:sldId id="309" r:id="rId17"/>
    <p:sldId id="294" r:id="rId18"/>
    <p:sldId id="295" r:id="rId19"/>
    <p:sldId id="305" r:id="rId20"/>
    <p:sldId id="296" r:id="rId21"/>
    <p:sldId id="302" r:id="rId22"/>
    <p:sldId id="303" r:id="rId23"/>
    <p:sldId id="306" r:id="rId24"/>
    <p:sldId id="298" r:id="rId25"/>
    <p:sldId id="299" r:id="rId26"/>
    <p:sldId id="300" r:id="rId27"/>
    <p:sldId id="304" r:id="rId28"/>
    <p:sldId id="307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E08"/>
    <a:srgbClr val="F7F7F7"/>
    <a:srgbClr val="35759D"/>
    <a:srgbClr val="AB6609"/>
    <a:srgbClr val="FFE38B"/>
    <a:srgbClr val="FABE00"/>
    <a:srgbClr val="FFD54F"/>
    <a:srgbClr val="B92D14"/>
    <a:srgbClr val="35B19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7" autoAdjust="0"/>
    <p:restoredTop sz="95596" autoAdjust="0"/>
  </p:normalViewPr>
  <p:slideViewPr>
    <p:cSldViewPr>
      <p:cViewPr varScale="1">
        <p:scale>
          <a:sx n="88" d="100"/>
          <a:sy n="88" d="100"/>
        </p:scale>
        <p:origin x="-142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ru-RU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ru-RU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ru-RU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045BC7C-1713-4066-9657-7F067061B66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48734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4F9B39-678E-45FB-B99F-01319BC73B22}" type="slidenum">
              <a:rPr lang="en-US" altLang="ru-RU"/>
              <a:pPr/>
              <a:t>3</a:t>
            </a:fld>
            <a:endParaRPr lang="en-US" altLang="ru-RU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4275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0525" y="5505450"/>
            <a:ext cx="83058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36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0525" y="6191250"/>
            <a:ext cx="8305800" cy="4572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4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</p:spTree>
    <p:extLst>
      <p:ext uri="{BB962C8B-B14F-4D97-AF65-F5344CB8AC3E}">
        <p14:creationId xmlns:p14="http://schemas.microsoft.com/office/powerpoint/2010/main" val="171046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722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02107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81200" y="1990725"/>
            <a:ext cx="32385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72100" y="1990725"/>
            <a:ext cx="32385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05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411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16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506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8092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4299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85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62800" y="257175"/>
            <a:ext cx="1752600" cy="61531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5000" y="257175"/>
            <a:ext cx="5105400" cy="61531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885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57175"/>
            <a:ext cx="701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81200" y="1990725"/>
            <a:ext cx="6629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3721366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1052736"/>
            <a:ext cx="50943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2800" b="1" dirty="0" smtClean="0">
                <a:solidFill>
                  <a:srgbClr val="040E08"/>
                </a:solidFill>
              </a:rPr>
              <a:t>Пролунав дзвінок –</a:t>
            </a:r>
            <a:br>
              <a:rPr lang="uk-UA" altLang="ru-RU" sz="2800" b="1" dirty="0" smtClean="0">
                <a:solidFill>
                  <a:srgbClr val="040E08"/>
                </a:solidFill>
              </a:rPr>
            </a:br>
            <a:r>
              <a:rPr lang="uk-UA" altLang="ru-RU" sz="2800" b="1" dirty="0" smtClean="0">
                <a:solidFill>
                  <a:srgbClr val="040E08"/>
                </a:solidFill>
              </a:rPr>
              <a:t>Починаємо урок.</a:t>
            </a:r>
            <a:br>
              <a:rPr lang="uk-UA" altLang="ru-RU" sz="2800" b="1" dirty="0" smtClean="0">
                <a:solidFill>
                  <a:srgbClr val="040E08"/>
                </a:solidFill>
              </a:rPr>
            </a:br>
            <a:r>
              <a:rPr lang="uk-UA" altLang="ru-RU" sz="2800" b="1" dirty="0" err="1" smtClean="0">
                <a:solidFill>
                  <a:srgbClr val="040E08"/>
                </a:solidFill>
              </a:rPr>
              <a:t>Працюватимем</a:t>
            </a:r>
            <a:r>
              <a:rPr lang="uk-UA" altLang="ru-RU" sz="2800" b="1" dirty="0" smtClean="0">
                <a:solidFill>
                  <a:srgbClr val="040E08"/>
                </a:solidFill>
              </a:rPr>
              <a:t> старанно</a:t>
            </a:r>
            <a:br>
              <a:rPr lang="uk-UA" altLang="ru-RU" sz="2800" b="1" dirty="0" smtClean="0">
                <a:solidFill>
                  <a:srgbClr val="040E08"/>
                </a:solidFill>
              </a:rPr>
            </a:br>
            <a:r>
              <a:rPr lang="uk-UA" altLang="ru-RU" sz="2800" b="1" dirty="0" smtClean="0">
                <a:solidFill>
                  <a:srgbClr val="040E08"/>
                </a:solidFill>
              </a:rPr>
              <a:t>Щоб почути у кінці,</a:t>
            </a:r>
            <a:br>
              <a:rPr lang="uk-UA" altLang="ru-RU" sz="2800" b="1" dirty="0" smtClean="0">
                <a:solidFill>
                  <a:srgbClr val="040E08"/>
                </a:solidFill>
              </a:rPr>
            </a:br>
            <a:r>
              <a:rPr lang="uk-UA" altLang="ru-RU" sz="2800" b="1" dirty="0" smtClean="0">
                <a:solidFill>
                  <a:srgbClr val="040E08"/>
                </a:solidFill>
              </a:rPr>
              <a:t>Що у нашім класі </a:t>
            </a:r>
            <a:br>
              <a:rPr lang="uk-UA" altLang="ru-RU" sz="2800" b="1" dirty="0" smtClean="0">
                <a:solidFill>
                  <a:srgbClr val="040E08"/>
                </a:solidFill>
              </a:rPr>
            </a:br>
            <a:r>
              <a:rPr lang="uk-UA" altLang="ru-RU" sz="2800" b="1" dirty="0" smtClean="0">
                <a:solidFill>
                  <a:srgbClr val="040E08"/>
                </a:solidFill>
              </a:rPr>
              <a:t>Діти – просто молодці!</a:t>
            </a:r>
            <a:endParaRPr lang="ru-RU" sz="2800" dirty="0"/>
          </a:p>
        </p:txBody>
      </p:sp>
      <p:pic>
        <p:nvPicPr>
          <p:cNvPr id="6" name="Picture 6" descr="У Сумах відбудеться обласне свято “Діти – дітям” | The Sumy Post Новин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8" b="23976"/>
          <a:stretch/>
        </p:blipFill>
        <p:spPr bwMode="auto">
          <a:xfrm>
            <a:off x="3923928" y="4221088"/>
            <a:ext cx="4680520" cy="1691154"/>
          </a:xfrm>
          <a:prstGeom prst="rect">
            <a:avLst/>
          </a:prstGeom>
          <a:noFill/>
          <a:ln w="28575">
            <a:solidFill>
              <a:srgbClr val="040E0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62201" y="406405"/>
            <a:ext cx="2803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</a:t>
            </a:r>
            <a:r>
              <a:rPr lang="uk-UA" sz="3600" b="1" dirty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  <a:r>
              <a:rPr lang="ru-RU" sz="3600" b="1" dirty="0" err="1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тання</a:t>
            </a:r>
            <a:endParaRPr lang="ru-RU" sz="3600" b="1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1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83671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333333"/>
                </a:solidFill>
                <a:effectLst/>
                <a:latin typeface="Helvetica Neue"/>
              </a:rPr>
              <a:t> </a:t>
            </a:r>
            <a:endParaRPr lang="ru-RU" b="0" i="0" dirty="0">
              <a:solidFill>
                <a:srgbClr val="333333"/>
              </a:solidFill>
              <a:effectLst/>
              <a:latin typeface="Helvetica Neue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07904" y="1052736"/>
            <a:ext cx="5598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2800" b="1" dirty="0" smtClean="0">
                <a:solidFill>
                  <a:srgbClr val="040E08"/>
                </a:solidFill>
              </a:rPr>
              <a:t>Треба вміти не тільки читати,</a:t>
            </a:r>
          </a:p>
          <a:p>
            <a:r>
              <a:rPr lang="uk-UA" sz="2800" b="1" dirty="0" smtClean="0">
                <a:solidFill>
                  <a:srgbClr val="040E08"/>
                </a:solidFill>
              </a:rPr>
              <a:t>Треба вміти творчо працювати.</a:t>
            </a:r>
          </a:p>
          <a:p>
            <a:r>
              <a:rPr lang="uk-UA" sz="2800" b="1" dirty="0" smtClean="0">
                <a:solidFill>
                  <a:srgbClr val="040E08"/>
                </a:solidFill>
              </a:rPr>
              <a:t>Відповідати чітко, старанно, Щоб жодна хвилина не втратилась марно.</a:t>
            </a:r>
            <a:endParaRPr lang="ru-RU" sz="2800" dirty="0">
              <a:solidFill>
                <a:srgbClr val="040E08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65854" y="190381"/>
            <a:ext cx="3827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Девіз уроку</a:t>
            </a:r>
            <a:endParaRPr lang="ru-RU" sz="3600" b="1" dirty="0">
              <a:solidFill>
                <a:srgbClr val="040E08"/>
              </a:solidFill>
            </a:endParaRPr>
          </a:p>
        </p:txBody>
      </p:sp>
      <p:pic>
        <p:nvPicPr>
          <p:cNvPr id="2050" name="Picture 2" descr="Дитячий настінний годинник, що навчає (Годинник Нікітіна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2745"/>
          <a:stretch/>
        </p:blipFill>
        <p:spPr bwMode="auto">
          <a:xfrm>
            <a:off x="4965854" y="3734255"/>
            <a:ext cx="2968389" cy="319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43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23528" y="3501008"/>
            <a:ext cx="8352928" cy="108012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altLang="ru-RU" dirty="0" smtClean="0">
                <a:solidFill>
                  <a:srgbClr val="040E08"/>
                </a:solidFill>
              </a:rPr>
              <a:t>Узагальнення знань і вмінь учнів із розділу </a:t>
            </a:r>
            <a:r>
              <a:rPr lang="uk-UA" altLang="ru-RU" i="1" u="sng" dirty="0" smtClean="0">
                <a:solidFill>
                  <a:schemeClr val="bg2">
                    <a:lumMod val="50000"/>
                  </a:schemeClr>
                </a:solidFill>
              </a:rPr>
              <a:t>«Речення»</a:t>
            </a:r>
            <a:endParaRPr lang="ru-RU" altLang="ru-RU" i="1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539552" y="5661248"/>
            <a:ext cx="8305800" cy="457200"/>
          </a:xfrm>
        </p:spPr>
        <p:txBody>
          <a:bodyPr/>
          <a:lstStyle/>
          <a:p>
            <a:pPr algn="r"/>
            <a:r>
              <a:rPr lang="uk-UA" altLang="ru-RU" sz="1400" dirty="0" smtClean="0">
                <a:solidFill>
                  <a:srgbClr val="040E08"/>
                </a:solidFill>
              </a:rPr>
              <a:t>Підготувала</a:t>
            </a:r>
          </a:p>
          <a:p>
            <a:pPr algn="r"/>
            <a:r>
              <a:rPr lang="uk-UA" altLang="ru-RU" sz="1400" dirty="0" smtClean="0">
                <a:solidFill>
                  <a:srgbClr val="040E08"/>
                </a:solidFill>
              </a:rPr>
              <a:t>Вчитель початкових класів </a:t>
            </a:r>
          </a:p>
          <a:p>
            <a:pPr algn="r"/>
            <a:r>
              <a:rPr lang="uk-UA" altLang="ru-RU" sz="1400" dirty="0" err="1" smtClean="0">
                <a:solidFill>
                  <a:srgbClr val="040E08"/>
                </a:solidFill>
              </a:rPr>
              <a:t>Двойних</a:t>
            </a:r>
            <a:r>
              <a:rPr lang="uk-UA" altLang="ru-RU" sz="1400" dirty="0" smtClean="0">
                <a:solidFill>
                  <a:srgbClr val="040E08"/>
                </a:solidFill>
              </a:rPr>
              <a:t> Галина Василівна</a:t>
            </a:r>
            <a:endParaRPr lang="en-US" altLang="ru-RU" sz="1400" dirty="0">
              <a:solidFill>
                <a:srgbClr val="040E08"/>
              </a:solidFill>
            </a:endParaRPr>
          </a:p>
          <a:p>
            <a:pPr algn="r"/>
            <a:endParaRPr lang="ru-RU" alt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2135" y="935719"/>
            <a:ext cx="558354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Утвори речення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Склади речення.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Прочитай його.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Назви яке речення за метою висловлювання.</a:t>
            </a:r>
            <a:endParaRPr lang="en-US" sz="3600" dirty="0" smtClean="0">
              <a:solidFill>
                <a:srgbClr val="040E08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Чому?</a:t>
            </a:r>
            <a:endParaRPr lang="ru-RU" sz="3600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53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1267" y="-576144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50733" y="467146"/>
            <a:ext cx="3821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70233" y="1310562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B050"/>
                </a:solidFill>
              </a:rPr>
              <a:t>Подув осінній вітер.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69515" y="2132967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Чому восени листя опадає?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69515" y="3127913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Позамітай листя з доріжки.</a:t>
            </a:r>
          </a:p>
        </p:txBody>
      </p:sp>
      <p:pic>
        <p:nvPicPr>
          <p:cNvPr id="1026" name="Picture 2" descr="Фотообої Плитвицькі озера доріжка осінь купити на стіну • Еко Шпалер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22859"/>
            <a:ext cx="3110853" cy="206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63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4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decel="2000" fill="hold" grpId="0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build="p"/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810147" y="-603448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27983" y="115423"/>
            <a:ext cx="3821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2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2135" y="638643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B050"/>
                </a:solidFill>
              </a:rPr>
              <a:t>Пішли </a:t>
            </a:r>
            <a:r>
              <a:rPr lang="uk-UA" sz="3200" dirty="0">
                <a:solidFill>
                  <a:srgbClr val="00B050"/>
                </a:solidFill>
              </a:rPr>
              <a:t>холодні дощі.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2135" y="1223418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Які </a:t>
            </a:r>
            <a:r>
              <a:rPr lang="uk-UA" sz="3200" dirty="0">
                <a:solidFill>
                  <a:srgbClr val="C00000"/>
                </a:solidFill>
              </a:rPr>
              <a:t>стають дні</a:t>
            </a:r>
            <a:r>
              <a:rPr lang="uk-UA" sz="3200" dirty="0" smtClean="0">
                <a:solidFill>
                  <a:srgbClr val="C00000"/>
                </a:solidFill>
              </a:rPr>
              <a:t>?</a:t>
            </a:r>
            <a:endParaRPr lang="uk-UA" sz="32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2135" y="1854359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Швиденько</a:t>
            </a:r>
            <a:r>
              <a:rPr lang="en-US" sz="3200" dirty="0" smtClean="0">
                <a:solidFill>
                  <a:srgbClr val="002060"/>
                </a:solidFill>
              </a:rPr>
              <a:t>, </a:t>
            </a:r>
            <a:r>
              <a:rPr lang="uk-UA" sz="3200" dirty="0" smtClean="0">
                <a:solidFill>
                  <a:srgbClr val="002060"/>
                </a:solidFill>
              </a:rPr>
              <a:t>діти</a:t>
            </a:r>
            <a:r>
              <a:rPr lang="en-US" sz="3200" dirty="0" smtClean="0">
                <a:solidFill>
                  <a:srgbClr val="002060"/>
                </a:solidFill>
              </a:rPr>
              <a:t>,</a:t>
            </a:r>
            <a:endParaRPr lang="uk-UA" sz="3200" dirty="0">
              <a:solidFill>
                <a:srgbClr val="002060"/>
              </a:solidFill>
            </a:endParaRPr>
          </a:p>
          <a:p>
            <a:r>
              <a:rPr lang="uk-UA" sz="3200" dirty="0" smtClean="0">
                <a:solidFill>
                  <a:srgbClr val="002060"/>
                </a:solidFill>
              </a:rPr>
              <a:t>працюємо</a:t>
            </a:r>
            <a:r>
              <a:rPr lang="uk-UA" sz="3200" dirty="0">
                <a:solidFill>
                  <a:srgbClr val="002060"/>
                </a:solidFill>
              </a:rPr>
              <a:t>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972" y="3550519"/>
            <a:ext cx="3848472" cy="2565648"/>
          </a:xfrm>
          <a:prstGeom prst="rect">
            <a:avLst/>
          </a:prstGeom>
          <a:ln w="12700">
            <a:solidFill>
              <a:srgbClr val="040E08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3852135" y="289017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chemeClr val="accent2">
                    <a:lumMod val="75000"/>
                  </a:schemeClr>
                </a:solidFill>
              </a:rPr>
              <a:t>Увечері стало холодно.</a:t>
            </a:r>
            <a:endParaRPr lang="uk-UA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34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2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decel="2000" fill="hold" grpId="0" nodeType="clickEffect">
                                  <p:stCondLst>
                                    <p:cond delay="10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decel="4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decel="4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decel="4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80154" y="131780"/>
            <a:ext cx="3721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. Група 3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9243" y="655000"/>
            <a:ext cx="5583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B050"/>
                </a:solidFill>
              </a:rPr>
              <a:t>Сонечко </a:t>
            </a:r>
            <a:r>
              <a:rPr lang="uk-UA" sz="3200" dirty="0">
                <a:solidFill>
                  <a:srgbClr val="00B050"/>
                </a:solidFill>
              </a:rPr>
              <a:t>надовго ховається за хмарами.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9242" y="1799520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Куди </a:t>
            </a:r>
            <a:r>
              <a:rPr lang="uk-UA" sz="3200" dirty="0">
                <a:solidFill>
                  <a:srgbClr val="C00000"/>
                </a:solidFill>
              </a:rPr>
              <a:t>ховається сонце?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49242" y="2455435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Одягайся </a:t>
            </a:r>
            <a:r>
              <a:rPr lang="uk-UA" sz="3200" dirty="0">
                <a:solidFill>
                  <a:srgbClr val="002060"/>
                </a:solidFill>
              </a:rPr>
              <a:t>тепліше восени.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623" y="3717489"/>
            <a:ext cx="4417161" cy="2684716"/>
          </a:xfrm>
          <a:prstGeom prst="rect">
            <a:avLst/>
          </a:prstGeom>
          <a:ln>
            <a:solidFill>
              <a:srgbClr val="040E08"/>
            </a:solidFill>
          </a:ln>
        </p:spPr>
      </p:pic>
    </p:spTree>
    <p:extLst>
      <p:ext uri="{BB962C8B-B14F-4D97-AF65-F5344CB8AC3E}">
        <p14:creationId xmlns:p14="http://schemas.microsoft.com/office/powerpoint/2010/main" val="242016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2623" y="-603448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30459" y="233689"/>
            <a:ext cx="3821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1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Група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4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9241" y="977721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35759D"/>
                </a:solidFill>
              </a:rPr>
              <a:t>Відлетіли птахи у вирій.</a:t>
            </a:r>
            <a:endParaRPr lang="uk-UA" sz="3200" dirty="0">
              <a:solidFill>
                <a:srgbClr val="35759D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9241" y="1778765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B050"/>
                </a:solidFill>
              </a:rPr>
              <a:t>Чому стало сумо у лісах?</a:t>
            </a:r>
            <a:endParaRPr lang="uk-UA" sz="32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9242" y="2455435"/>
            <a:ext cx="5583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3200" dirty="0">
              <a:solidFill>
                <a:srgbClr val="002060"/>
              </a:solidFill>
            </a:endParaRPr>
          </a:p>
        </p:txBody>
      </p:sp>
      <p:pic>
        <p:nvPicPr>
          <p:cNvPr id="1028" name="Picture 4" descr="Чому птахи відлітають у теплі краї і як дізнаються, куди їм повертатися /  ГОРД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40210"/>
            <a:ext cx="3602749" cy="2708107"/>
          </a:xfrm>
          <a:prstGeom prst="rect">
            <a:avLst/>
          </a:prstGeom>
          <a:noFill/>
          <a:ln w="12700">
            <a:solidFill>
              <a:srgbClr val="040E0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32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3" y="999892"/>
            <a:ext cx="5583549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Перебудуй речення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Поміркуй.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І</a:t>
            </a:r>
            <a:r>
              <a:rPr lang="uk-UA" sz="3600" dirty="0">
                <a:solidFill>
                  <a:srgbClr val="040E08"/>
                </a:solidFill>
              </a:rPr>
              <a:t>з</a:t>
            </a:r>
            <a:r>
              <a:rPr lang="uk-UA" sz="3600" dirty="0" smtClean="0">
                <a:solidFill>
                  <a:srgbClr val="040E08"/>
                </a:solidFill>
              </a:rPr>
              <a:t> розповідного речення утвори питальне.</a:t>
            </a:r>
          </a:p>
        </p:txBody>
      </p:sp>
    </p:spTree>
    <p:extLst>
      <p:ext uri="{BB962C8B-B14F-4D97-AF65-F5344CB8AC3E}">
        <p14:creationId xmlns:p14="http://schemas.microsoft.com/office/powerpoint/2010/main" val="418697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1223" y="1196752"/>
            <a:ext cx="53259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Подув осінній вітерець.</a:t>
            </a:r>
          </a:p>
          <a:p>
            <a:pPr marL="457200" indent="-457200"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Осінь розфарбувала все навколо.</a:t>
            </a:r>
          </a:p>
          <a:p>
            <a:pPr marL="457200" indent="-457200"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Осіннє повітря стало холодним.</a:t>
            </a:r>
          </a:p>
          <a:p>
            <a:pPr marL="457200" indent="-457200"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Листя шелестить під ногами.</a:t>
            </a:r>
            <a:endParaRPr lang="ru-RU" sz="3200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02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03448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41043" y="404664"/>
            <a:ext cx="3206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1" y="1268760"/>
            <a:ext cx="5583549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Склади, поміркуй, поділись знаннями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600" dirty="0" err="1" smtClean="0">
                <a:solidFill>
                  <a:srgbClr val="040E08"/>
                </a:solidFill>
              </a:rPr>
              <a:t>Утворіть</a:t>
            </a:r>
            <a:r>
              <a:rPr lang="uk-UA" sz="3600" dirty="0" smtClean="0">
                <a:solidFill>
                  <a:srgbClr val="040E08"/>
                </a:solidFill>
              </a:rPr>
              <a:t> з виділених букв слово.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Що ви про нього знаєте?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 smtClean="0">
                <a:solidFill>
                  <a:srgbClr val="040E08"/>
                </a:solidFill>
              </a:rPr>
              <a:t>Поділіться знаннями з іншими.</a:t>
            </a:r>
            <a:endParaRPr lang="en-US" sz="3600" dirty="0" smtClean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5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7885" y="1288011"/>
            <a:ext cx="5583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FF0000"/>
                </a:solidFill>
              </a:rPr>
              <a:t>П</a:t>
            </a:r>
            <a:r>
              <a:rPr lang="uk-UA" sz="3200" dirty="0" smtClean="0">
                <a:solidFill>
                  <a:srgbClr val="040E08"/>
                </a:solidFill>
              </a:rPr>
              <a:t>одув, в</a:t>
            </a:r>
            <a:r>
              <a:rPr lang="uk-UA" sz="3200" dirty="0" smtClean="0">
                <a:solidFill>
                  <a:srgbClr val="FF0000"/>
                </a:solidFill>
              </a:rPr>
              <a:t>і</a:t>
            </a:r>
            <a:r>
              <a:rPr lang="uk-UA" sz="3200" dirty="0" smtClean="0">
                <a:solidFill>
                  <a:srgbClr val="040E08"/>
                </a:solidFill>
              </a:rPr>
              <a:t>тер, опа</a:t>
            </a:r>
            <a:r>
              <a:rPr lang="uk-UA" sz="3200" dirty="0" smtClean="0">
                <a:solidFill>
                  <a:srgbClr val="FF0000"/>
                </a:solidFill>
              </a:rPr>
              <a:t>д</a:t>
            </a:r>
            <a:r>
              <a:rPr lang="uk-UA" sz="3200" dirty="0">
                <a:solidFill>
                  <a:srgbClr val="040E08"/>
                </a:solidFill>
              </a:rPr>
              <a:t>ає, </a:t>
            </a:r>
            <a:r>
              <a:rPr lang="uk-UA" sz="3200" dirty="0" smtClean="0">
                <a:solidFill>
                  <a:srgbClr val="040E08"/>
                </a:solidFill>
              </a:rPr>
              <a:t>х</a:t>
            </a:r>
            <a:r>
              <a:rPr lang="uk-UA" sz="3200" dirty="0" smtClean="0">
                <a:solidFill>
                  <a:srgbClr val="FF0000"/>
                </a:solidFill>
              </a:rPr>
              <a:t>м</a:t>
            </a:r>
            <a:r>
              <a:rPr lang="uk-UA" sz="3200" dirty="0" smtClean="0">
                <a:solidFill>
                  <a:srgbClr val="040E08"/>
                </a:solidFill>
              </a:rPr>
              <a:t>ари, сонц</a:t>
            </a:r>
            <a:r>
              <a:rPr lang="uk-UA" sz="3200" dirty="0" smtClean="0">
                <a:solidFill>
                  <a:srgbClr val="FF0000"/>
                </a:solidFill>
              </a:rPr>
              <a:t>е</a:t>
            </a:r>
            <a:r>
              <a:rPr lang="uk-UA" sz="3200" dirty="0" smtClean="0">
                <a:solidFill>
                  <a:srgbClr val="040E08"/>
                </a:solidFill>
              </a:rPr>
              <a:t>, лис</a:t>
            </a:r>
            <a:r>
              <a:rPr lang="uk-UA" sz="3200" dirty="0" smtClean="0">
                <a:solidFill>
                  <a:srgbClr val="FF0000"/>
                </a:solidFill>
              </a:rPr>
              <a:t>т</a:t>
            </a:r>
            <a:r>
              <a:rPr lang="uk-UA" sz="3200" dirty="0" smtClean="0">
                <a:solidFill>
                  <a:srgbClr val="040E08"/>
                </a:solidFill>
              </a:rPr>
              <a:t>я.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04242" y="2715714"/>
            <a:ext cx="285789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spc="600" dirty="0">
                <a:solidFill>
                  <a:srgbClr val="FF0000"/>
                </a:solidFill>
              </a:rPr>
              <a:t>Підмет</a:t>
            </a:r>
            <a:endParaRPr lang="ru-RU" sz="5400" spc="6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6148" name="Picture 4" descr="Як навчити дитину мислити самостійно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447" y="4008376"/>
            <a:ext cx="3816424" cy="2289854"/>
          </a:xfrm>
          <a:prstGeom prst="rect">
            <a:avLst/>
          </a:prstGeom>
          <a:noFill/>
          <a:ln w="12700">
            <a:solidFill>
              <a:srgbClr val="040E0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1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4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3" y="1279659"/>
            <a:ext cx="5583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2. П</a:t>
            </a:r>
            <a:r>
              <a:rPr lang="uk-UA" sz="3200" dirty="0" smtClean="0">
                <a:solidFill>
                  <a:srgbClr val="040E08"/>
                </a:solidFill>
              </a:rPr>
              <a:t>ішов, з</a:t>
            </a:r>
            <a:r>
              <a:rPr lang="uk-UA" sz="3200" dirty="0" smtClean="0">
                <a:solidFill>
                  <a:srgbClr val="FF0000"/>
                </a:solidFill>
              </a:rPr>
              <a:t>р</a:t>
            </a:r>
            <a:r>
              <a:rPr lang="uk-UA" sz="3200" dirty="0" smtClean="0">
                <a:solidFill>
                  <a:srgbClr val="040E08"/>
                </a:solidFill>
              </a:rPr>
              <a:t>анку, вкр</a:t>
            </a:r>
            <a:r>
              <a:rPr lang="uk-UA" sz="3200" dirty="0" smtClean="0">
                <a:solidFill>
                  <a:srgbClr val="FF0000"/>
                </a:solidFill>
              </a:rPr>
              <a:t>и</a:t>
            </a:r>
            <a:r>
              <a:rPr lang="uk-UA" sz="3200" dirty="0" smtClean="0">
                <a:solidFill>
                  <a:srgbClr val="040E08"/>
                </a:solidFill>
              </a:rPr>
              <a:t>ло, во</a:t>
            </a:r>
            <a:r>
              <a:rPr lang="uk-UA" sz="3200" dirty="0" smtClean="0">
                <a:solidFill>
                  <a:srgbClr val="FF0000"/>
                </a:solidFill>
              </a:rPr>
              <a:t>с</a:t>
            </a:r>
            <a:r>
              <a:rPr lang="uk-UA" sz="3200" dirty="0" smtClean="0">
                <a:solidFill>
                  <a:srgbClr val="040E08"/>
                </a:solidFill>
              </a:rPr>
              <a:t>ени, с</a:t>
            </a:r>
            <a:r>
              <a:rPr lang="uk-UA" sz="3200" dirty="0" smtClean="0">
                <a:solidFill>
                  <a:srgbClr val="FF0000"/>
                </a:solidFill>
              </a:rPr>
              <a:t>у</a:t>
            </a:r>
            <a:r>
              <a:rPr lang="uk-UA" sz="3200" dirty="0" smtClean="0">
                <a:solidFill>
                  <a:srgbClr val="040E08"/>
                </a:solidFill>
              </a:rPr>
              <a:t>тінки, листопа</a:t>
            </a:r>
            <a:r>
              <a:rPr lang="uk-UA" sz="3200" dirty="0" smtClean="0">
                <a:solidFill>
                  <a:srgbClr val="FF0000"/>
                </a:solidFill>
              </a:rPr>
              <a:t>д</a:t>
            </a:r>
            <a:r>
              <a:rPr lang="uk-UA" sz="3200" dirty="0" smtClean="0">
                <a:solidFill>
                  <a:srgbClr val="040E08"/>
                </a:solidFill>
              </a:rPr>
              <a:t>, п</a:t>
            </a:r>
            <a:r>
              <a:rPr lang="uk-UA" sz="3200" dirty="0" smtClean="0">
                <a:solidFill>
                  <a:srgbClr val="FF0000"/>
                </a:solidFill>
              </a:rPr>
              <a:t>о</a:t>
            </a:r>
            <a:r>
              <a:rPr lang="uk-UA" sz="3200" dirty="0" smtClean="0">
                <a:solidFill>
                  <a:srgbClr val="040E08"/>
                </a:solidFill>
              </a:rPr>
              <a:t>ле, нав</a:t>
            </a:r>
            <a:r>
              <a:rPr lang="uk-UA" sz="3200" dirty="0" smtClean="0">
                <a:solidFill>
                  <a:srgbClr val="FF0000"/>
                </a:solidFill>
              </a:rPr>
              <a:t>к</a:t>
            </a:r>
            <a:r>
              <a:rPr lang="uk-UA" sz="3200" dirty="0" smtClean="0">
                <a:solidFill>
                  <a:srgbClr val="040E08"/>
                </a:solidFill>
              </a:rPr>
              <a:t>оло.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6425" y="2887395"/>
            <a:ext cx="383092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spc="600" dirty="0" smtClean="0">
                <a:solidFill>
                  <a:srgbClr val="FF0000"/>
                </a:solidFill>
              </a:rPr>
              <a:t>Присудок</a:t>
            </a:r>
            <a:endParaRPr lang="ru-RU" sz="5400" spc="6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5122" name="Picture 2" descr="Розвиваємо аналітичне мислення дитини – Освіта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57" y="4005064"/>
            <a:ext cx="3619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919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4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3" y="1279659"/>
            <a:ext cx="55835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3. С</a:t>
            </a:r>
            <a:r>
              <a:rPr lang="uk-UA" sz="3200" dirty="0" smtClean="0">
                <a:solidFill>
                  <a:srgbClr val="040E08"/>
                </a:solidFill>
              </a:rPr>
              <a:t>яйво, хо</a:t>
            </a:r>
            <a:r>
              <a:rPr lang="uk-UA" sz="3200" dirty="0" smtClean="0">
                <a:solidFill>
                  <a:srgbClr val="FF0000"/>
                </a:solidFill>
              </a:rPr>
              <a:t>л</a:t>
            </a:r>
            <a:r>
              <a:rPr lang="uk-UA" sz="3200" dirty="0" smtClean="0">
                <a:solidFill>
                  <a:srgbClr val="040E08"/>
                </a:solidFill>
              </a:rPr>
              <a:t>одні, </a:t>
            </a:r>
            <a:r>
              <a:rPr lang="uk-UA" sz="3200" dirty="0" smtClean="0">
                <a:solidFill>
                  <a:srgbClr val="FF0000"/>
                </a:solidFill>
              </a:rPr>
              <a:t>о</a:t>
            </a:r>
            <a:r>
              <a:rPr lang="uk-UA" sz="3200" dirty="0" smtClean="0">
                <a:solidFill>
                  <a:srgbClr val="040E08"/>
                </a:solidFill>
              </a:rPr>
              <a:t>сінь, поли</a:t>
            </a:r>
            <a:r>
              <a:rPr lang="uk-UA" sz="3200" dirty="0" smtClean="0">
                <a:solidFill>
                  <a:srgbClr val="FF0000"/>
                </a:solidFill>
              </a:rPr>
              <a:t>в</a:t>
            </a:r>
            <a:r>
              <a:rPr lang="uk-UA" sz="3200" dirty="0" smtClean="0">
                <a:solidFill>
                  <a:srgbClr val="040E08"/>
                </a:solidFill>
              </a:rPr>
              <a:t>, с</a:t>
            </a:r>
            <a:r>
              <a:rPr lang="uk-UA" sz="3200" dirty="0" smtClean="0">
                <a:solidFill>
                  <a:srgbClr val="FF0000"/>
                </a:solidFill>
              </a:rPr>
              <a:t>о</a:t>
            </a:r>
            <a:r>
              <a:rPr lang="uk-UA" sz="3200" dirty="0" smtClean="0">
                <a:solidFill>
                  <a:srgbClr val="040E08"/>
                </a:solidFill>
              </a:rPr>
              <a:t>нечко, </a:t>
            </a:r>
            <a:r>
              <a:rPr lang="uk-UA" sz="3200" dirty="0" smtClean="0">
                <a:solidFill>
                  <a:srgbClr val="FF0000"/>
                </a:solidFill>
              </a:rPr>
              <a:t>с</a:t>
            </a:r>
            <a:r>
              <a:rPr lang="uk-UA" sz="3200" dirty="0" smtClean="0">
                <a:solidFill>
                  <a:srgbClr val="040E08"/>
                </a:solidFill>
              </a:rPr>
              <a:t>ум, </a:t>
            </a:r>
            <a:r>
              <a:rPr lang="uk-UA" sz="3200" dirty="0" smtClean="0">
                <a:solidFill>
                  <a:srgbClr val="FF0000"/>
                </a:solidFill>
              </a:rPr>
              <a:t>п</a:t>
            </a:r>
            <a:r>
              <a:rPr lang="uk-UA" sz="3200" dirty="0" smtClean="0">
                <a:solidFill>
                  <a:srgbClr val="040E08"/>
                </a:solidFill>
              </a:rPr>
              <a:t>ора, ран</a:t>
            </a:r>
            <a:r>
              <a:rPr lang="uk-UA" sz="3200" dirty="0" smtClean="0">
                <a:solidFill>
                  <a:srgbClr val="FF0000"/>
                </a:solidFill>
              </a:rPr>
              <a:t>о</a:t>
            </a:r>
            <a:r>
              <a:rPr lang="uk-UA" sz="3200" dirty="0" smtClean="0">
                <a:solidFill>
                  <a:srgbClr val="040E08"/>
                </a:solidFill>
              </a:rPr>
              <a:t>к, </a:t>
            </a:r>
            <a:r>
              <a:rPr lang="uk-UA" sz="3200" dirty="0" smtClean="0">
                <a:solidFill>
                  <a:srgbClr val="FF0000"/>
                </a:solidFill>
              </a:rPr>
              <a:t>л</a:t>
            </a:r>
            <a:r>
              <a:rPr lang="uk-UA" sz="3200" dirty="0" smtClean="0">
                <a:solidFill>
                  <a:srgbClr val="040E08"/>
                </a:solidFill>
              </a:rPr>
              <a:t>истя, д</a:t>
            </a:r>
            <a:r>
              <a:rPr lang="uk-UA" sz="3200" dirty="0" smtClean="0">
                <a:solidFill>
                  <a:srgbClr val="FF0000"/>
                </a:solidFill>
              </a:rPr>
              <a:t>у</a:t>
            </a:r>
            <a:r>
              <a:rPr lang="uk-UA" sz="3200" dirty="0" smtClean="0">
                <a:solidFill>
                  <a:srgbClr val="040E08"/>
                </a:solidFill>
              </a:rPr>
              <a:t>же, </a:t>
            </a:r>
            <a:r>
              <a:rPr lang="uk-UA" sz="3200" dirty="0" smtClean="0">
                <a:solidFill>
                  <a:srgbClr val="FF0000"/>
                </a:solidFill>
              </a:rPr>
              <a:t>ч</a:t>
            </a:r>
            <a:r>
              <a:rPr lang="uk-UA" sz="3200" dirty="0" smtClean="0">
                <a:solidFill>
                  <a:srgbClr val="040E08"/>
                </a:solidFill>
              </a:rPr>
              <a:t>асто, віт</a:t>
            </a:r>
            <a:r>
              <a:rPr lang="uk-UA" sz="3200" dirty="0" smtClean="0">
                <a:solidFill>
                  <a:srgbClr val="FF0000"/>
                </a:solidFill>
              </a:rPr>
              <a:t>е</a:t>
            </a:r>
            <a:r>
              <a:rPr lang="uk-UA" sz="3200" dirty="0" smtClean="0">
                <a:solidFill>
                  <a:srgbClr val="040E08"/>
                </a:solidFill>
              </a:rPr>
              <a:t>р, </a:t>
            </a:r>
            <a:r>
              <a:rPr lang="uk-UA" sz="3200" dirty="0" smtClean="0">
                <a:solidFill>
                  <a:srgbClr val="FF0000"/>
                </a:solidFill>
              </a:rPr>
              <a:t>н</a:t>
            </a:r>
            <a:r>
              <a:rPr lang="uk-UA" sz="3200" dirty="0" smtClean="0">
                <a:solidFill>
                  <a:srgbClr val="040E08"/>
                </a:solidFill>
              </a:rPr>
              <a:t>авівав, ма</a:t>
            </a:r>
            <a:r>
              <a:rPr lang="uk-UA" sz="3200" dirty="0" smtClean="0">
                <a:solidFill>
                  <a:srgbClr val="FF0000"/>
                </a:solidFill>
              </a:rPr>
              <a:t>н</a:t>
            </a:r>
            <a:r>
              <a:rPr lang="uk-UA" sz="3200" dirty="0" smtClean="0">
                <a:solidFill>
                  <a:srgbClr val="040E08"/>
                </a:solidFill>
              </a:rPr>
              <a:t>ить, ход</a:t>
            </a:r>
            <a:r>
              <a:rPr lang="uk-UA" sz="3200" dirty="0" smtClean="0">
                <a:solidFill>
                  <a:srgbClr val="FF0000"/>
                </a:solidFill>
              </a:rPr>
              <a:t>я</a:t>
            </a:r>
            <a:r>
              <a:rPr lang="uk-UA" sz="3200" dirty="0" smtClean="0">
                <a:solidFill>
                  <a:srgbClr val="040E08"/>
                </a:solidFill>
              </a:rPr>
              <a:t>ть.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30027" y="3788038"/>
            <a:ext cx="56139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spc="600" dirty="0" smtClean="0">
                <a:solidFill>
                  <a:srgbClr val="FF0000"/>
                </a:solidFill>
              </a:rPr>
              <a:t>Словосполучення</a:t>
            </a:r>
            <a:endParaRPr lang="ru-RU" sz="4000" spc="6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Клуб Papaya у Буч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602" y="4560834"/>
            <a:ext cx="2925209" cy="2033934"/>
          </a:xfrm>
          <a:prstGeom prst="rect">
            <a:avLst/>
          </a:prstGeom>
          <a:noFill/>
          <a:ln w="12700">
            <a:solidFill>
              <a:srgbClr val="040E0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85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4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3" y="999892"/>
            <a:ext cx="558354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Зв’язок слів у реченні</a:t>
            </a:r>
            <a:endParaRPr lang="en-US" sz="36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Прочитай речення.</a:t>
            </a:r>
            <a:endParaRPr lang="uk-UA" sz="3200" i="1" dirty="0" smtClean="0">
              <a:solidFill>
                <a:srgbClr val="040E08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Встанови в них зв’язок слів, </a:t>
            </a:r>
            <a:r>
              <a:rPr lang="uk-UA" sz="3200" i="1" dirty="0" smtClean="0">
                <a:solidFill>
                  <a:srgbClr val="040E08"/>
                </a:solidFill>
              </a:rPr>
              <a:t>тобто відшукай підмет, присудок та другорядні члени речення</a:t>
            </a:r>
            <a:r>
              <a:rPr lang="uk-UA" sz="3200" dirty="0" smtClean="0">
                <a:solidFill>
                  <a:srgbClr val="040E08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177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4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52433" y="999892"/>
            <a:ext cx="558354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Був ясний осінній день.</a:t>
            </a:r>
          </a:p>
          <a:p>
            <a:pPr marL="457200" indent="-457200">
              <a:buFont typeface="+mj-lt"/>
              <a:buAutoNum type="arabicPeriod"/>
            </a:pPr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2. У блакитному небі летить ключ журавлів.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3. Вони </a:t>
            </a:r>
            <a:r>
              <a:rPr lang="uk-UA" sz="3200" dirty="0" err="1" smtClean="0">
                <a:solidFill>
                  <a:srgbClr val="040E08"/>
                </a:solidFill>
              </a:rPr>
              <a:t>тужливо</a:t>
            </a:r>
            <a:r>
              <a:rPr lang="uk-UA" sz="3200" dirty="0" smtClean="0">
                <a:solidFill>
                  <a:srgbClr val="040E08"/>
                </a:solidFill>
              </a:rPr>
              <a:t> пролетіли над селом.</a:t>
            </a:r>
          </a:p>
          <a:p>
            <a:pPr marL="457200" indent="-457200">
              <a:buFont typeface="+mj-lt"/>
              <a:buAutoNum type="arabicPeriod"/>
            </a:pPr>
            <a:endParaRPr lang="uk-UA" sz="3200" dirty="0" smtClean="0">
              <a:solidFill>
                <a:srgbClr val="040E08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 bwMode="auto">
          <a:xfrm>
            <a:off x="4211960" y="1700808"/>
            <a:ext cx="648072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 bwMode="auto">
          <a:xfrm>
            <a:off x="4211960" y="1835090"/>
            <a:ext cx="648072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 bwMode="auto">
          <a:xfrm>
            <a:off x="7596336" y="1757789"/>
            <a:ext cx="1008112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 bwMode="auto">
          <a:xfrm>
            <a:off x="3766138" y="3212975"/>
            <a:ext cx="953762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 bwMode="auto">
          <a:xfrm>
            <a:off x="7780275" y="2708920"/>
            <a:ext cx="1184213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 bwMode="auto">
          <a:xfrm>
            <a:off x="7780274" y="2828024"/>
            <a:ext cx="1184213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 bwMode="auto">
          <a:xfrm>
            <a:off x="4211960" y="4128475"/>
            <a:ext cx="953762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 bwMode="auto">
          <a:xfrm>
            <a:off x="6938373" y="4128475"/>
            <a:ext cx="1888251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 bwMode="auto">
          <a:xfrm>
            <a:off x="6938373" y="4246679"/>
            <a:ext cx="1888251" cy="0"/>
          </a:xfrm>
          <a:prstGeom prst="line">
            <a:avLst/>
          </a:prstGeom>
          <a:ln w="28575"/>
          <a:ex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Блок-схема: узел 19"/>
          <p:cNvSpPr/>
          <p:nvPr/>
        </p:nvSpPr>
        <p:spPr bwMode="auto">
          <a:xfrm>
            <a:off x="6372200" y="1700808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Блок-схема: узел 22"/>
          <p:cNvSpPr/>
          <p:nvPr/>
        </p:nvSpPr>
        <p:spPr bwMode="auto">
          <a:xfrm>
            <a:off x="6594217" y="1698688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Блок-схема: узел 23"/>
          <p:cNvSpPr/>
          <p:nvPr/>
        </p:nvSpPr>
        <p:spPr bwMode="auto">
          <a:xfrm>
            <a:off x="6837255" y="1698688"/>
            <a:ext cx="94966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Блок-схема: узел 29"/>
          <p:cNvSpPr/>
          <p:nvPr/>
        </p:nvSpPr>
        <p:spPr bwMode="auto">
          <a:xfrm flipH="1">
            <a:off x="5005772" y="4621034"/>
            <a:ext cx="159950" cy="11820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Блок-схема: узел 30"/>
          <p:cNvSpPr/>
          <p:nvPr/>
        </p:nvSpPr>
        <p:spPr bwMode="auto">
          <a:xfrm flipH="1">
            <a:off x="5263955" y="4651695"/>
            <a:ext cx="110054" cy="11820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Блок-схема: узел 31"/>
          <p:cNvSpPr/>
          <p:nvPr/>
        </p:nvSpPr>
        <p:spPr bwMode="auto">
          <a:xfrm>
            <a:off x="4968745" y="2629591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Блок-схема: узел 32"/>
          <p:cNvSpPr/>
          <p:nvPr/>
        </p:nvSpPr>
        <p:spPr bwMode="auto">
          <a:xfrm>
            <a:off x="5647571" y="2629591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Блок-схема: узел 33"/>
          <p:cNvSpPr/>
          <p:nvPr/>
        </p:nvSpPr>
        <p:spPr bwMode="auto">
          <a:xfrm>
            <a:off x="6286814" y="2629591"/>
            <a:ext cx="94966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Блок-схема: узел 34"/>
          <p:cNvSpPr/>
          <p:nvPr/>
        </p:nvSpPr>
        <p:spPr bwMode="auto">
          <a:xfrm>
            <a:off x="5666748" y="4130596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6" name="Блок-схема: узел 35"/>
          <p:cNvSpPr/>
          <p:nvPr/>
        </p:nvSpPr>
        <p:spPr bwMode="auto">
          <a:xfrm>
            <a:off x="6073037" y="4128476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7" name="Блок-схема: узел 36"/>
          <p:cNvSpPr/>
          <p:nvPr/>
        </p:nvSpPr>
        <p:spPr bwMode="auto">
          <a:xfrm>
            <a:off x="6473592" y="4128476"/>
            <a:ext cx="94966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2" name="Блок-схема: узел 41"/>
          <p:cNvSpPr/>
          <p:nvPr/>
        </p:nvSpPr>
        <p:spPr bwMode="auto">
          <a:xfrm>
            <a:off x="5231673" y="1690659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3" name="Блок-схема: узел 42"/>
          <p:cNvSpPr/>
          <p:nvPr/>
        </p:nvSpPr>
        <p:spPr bwMode="auto">
          <a:xfrm>
            <a:off x="5426860" y="1698688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4" name="Блок-схема: узел 43"/>
          <p:cNvSpPr/>
          <p:nvPr/>
        </p:nvSpPr>
        <p:spPr bwMode="auto">
          <a:xfrm>
            <a:off x="5638967" y="1681982"/>
            <a:ext cx="130233" cy="124760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8" name="Блок-схема: узел 47"/>
          <p:cNvSpPr/>
          <p:nvPr/>
        </p:nvSpPr>
        <p:spPr bwMode="auto">
          <a:xfrm flipH="1">
            <a:off x="4821066" y="4645563"/>
            <a:ext cx="135590" cy="11608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9" name="Блок-схема: узел 48"/>
          <p:cNvSpPr/>
          <p:nvPr/>
        </p:nvSpPr>
        <p:spPr bwMode="auto">
          <a:xfrm>
            <a:off x="7237287" y="2669224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0" name="Блок-схема: узел 49"/>
          <p:cNvSpPr/>
          <p:nvPr/>
        </p:nvSpPr>
        <p:spPr bwMode="auto">
          <a:xfrm>
            <a:off x="7461298" y="2667773"/>
            <a:ext cx="94966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Блок-схема: узел 50"/>
          <p:cNvSpPr/>
          <p:nvPr/>
        </p:nvSpPr>
        <p:spPr bwMode="auto">
          <a:xfrm>
            <a:off x="6977966" y="2662286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2" name="Блок-схема: узел 51"/>
          <p:cNvSpPr/>
          <p:nvPr/>
        </p:nvSpPr>
        <p:spPr bwMode="auto">
          <a:xfrm flipH="1">
            <a:off x="3988973" y="4665852"/>
            <a:ext cx="159950" cy="11820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Блок-схема: узел 52"/>
          <p:cNvSpPr/>
          <p:nvPr/>
        </p:nvSpPr>
        <p:spPr bwMode="auto">
          <a:xfrm flipH="1">
            <a:off x="4243019" y="4651029"/>
            <a:ext cx="110054" cy="11820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4" name="Блок-схема: узел 53"/>
          <p:cNvSpPr/>
          <p:nvPr/>
        </p:nvSpPr>
        <p:spPr bwMode="auto">
          <a:xfrm flipH="1">
            <a:off x="3793498" y="4653149"/>
            <a:ext cx="135590" cy="116084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5" name="Блок-схема: узел 54"/>
          <p:cNvSpPr/>
          <p:nvPr/>
        </p:nvSpPr>
        <p:spPr bwMode="auto">
          <a:xfrm>
            <a:off x="5666748" y="3169317"/>
            <a:ext cx="117002" cy="11608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6" name="Блок-схема: узел 55"/>
          <p:cNvSpPr/>
          <p:nvPr/>
        </p:nvSpPr>
        <p:spPr bwMode="auto">
          <a:xfrm>
            <a:off x="6084047" y="3172722"/>
            <a:ext cx="138023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7" name="Блок-схема: узел 56"/>
          <p:cNvSpPr/>
          <p:nvPr/>
        </p:nvSpPr>
        <p:spPr bwMode="auto">
          <a:xfrm>
            <a:off x="5154603" y="3172598"/>
            <a:ext cx="94966" cy="118203"/>
          </a:xfrm>
          <a:prstGeom prst="flowChartConnector">
            <a:avLst/>
          </a:prstGeom>
          <a:solidFill>
            <a:srgbClr val="040E08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4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8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3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1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1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2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7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2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40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700"/>
                            </p:stCondLst>
                            <p:childTnLst>
                              <p:par>
                                <p:cTn id="1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200"/>
                            </p:stCondLst>
                            <p:childTnLst>
                              <p:par>
                                <p:cTn id="1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4700"/>
                            </p:stCondLst>
                            <p:childTnLst>
                              <p:par>
                                <p:cTn id="1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200"/>
                            </p:stCondLst>
                            <p:childTnLst>
                              <p:par>
                                <p:cTn id="1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700"/>
                            </p:stCondLst>
                            <p:childTnLst>
                              <p:par>
                                <p:cTn id="1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200"/>
                            </p:stCondLst>
                            <p:childTnLst>
                              <p:par>
                                <p:cTn id="145" presetID="2" presetClass="entr" presetSubtype="4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7300"/>
                            </p:stCondLst>
                            <p:childTnLst>
                              <p:par>
                                <p:cTn id="1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7800"/>
                            </p:stCondLst>
                            <p:childTnLst>
                              <p:par>
                                <p:cTn id="1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4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2" grpId="0" animBg="1"/>
      <p:bldP spid="43" grpId="0" animBg="1"/>
      <p:bldP spid="44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2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5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0" y="842588"/>
            <a:ext cx="558354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Знайди пару</a:t>
            </a:r>
            <a:endParaRPr lang="en-US" sz="36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2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Знайди однакові фігури.</a:t>
            </a:r>
            <a:endParaRPr lang="uk-UA" sz="3200" i="1" dirty="0" smtClean="0">
              <a:solidFill>
                <a:srgbClr val="040E08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Утвори слово.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З даним словом утвори словосполучення.</a:t>
            </a:r>
          </a:p>
        </p:txBody>
      </p:sp>
      <p:sp>
        <p:nvSpPr>
          <p:cNvPr id="5" name="Овал 4"/>
          <p:cNvSpPr/>
          <p:nvPr/>
        </p:nvSpPr>
        <p:spPr bwMode="auto">
          <a:xfrm>
            <a:off x="4977292" y="3743974"/>
            <a:ext cx="648072" cy="576064"/>
          </a:xfrm>
          <a:prstGeom prst="ellipse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Равнобедренный треугольник 5"/>
          <p:cNvSpPr/>
          <p:nvPr/>
        </p:nvSpPr>
        <p:spPr bwMode="auto">
          <a:xfrm>
            <a:off x="5679157" y="3673449"/>
            <a:ext cx="633563" cy="648072"/>
          </a:xfrm>
          <a:prstGeom prst="triangle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 bwMode="auto">
          <a:xfrm>
            <a:off x="4905911" y="4478704"/>
            <a:ext cx="633563" cy="648072"/>
          </a:xfrm>
          <a:prstGeom prst="triangle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Параллелограмм 10"/>
          <p:cNvSpPr/>
          <p:nvPr/>
        </p:nvSpPr>
        <p:spPr bwMode="auto">
          <a:xfrm>
            <a:off x="5599894" y="4559999"/>
            <a:ext cx="792088" cy="546125"/>
          </a:xfrm>
          <a:prstGeom prst="parallelogram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Блок-схема: ручной ввод 11"/>
          <p:cNvSpPr/>
          <p:nvPr/>
        </p:nvSpPr>
        <p:spPr bwMode="auto">
          <a:xfrm rot="10800000" flipV="1">
            <a:off x="5121360" y="5244619"/>
            <a:ext cx="756666" cy="558806"/>
          </a:xfrm>
          <a:prstGeom prst="flowChartManualInput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Ромб 12"/>
          <p:cNvSpPr/>
          <p:nvPr/>
        </p:nvSpPr>
        <p:spPr bwMode="auto">
          <a:xfrm>
            <a:off x="5945868" y="5126776"/>
            <a:ext cx="594734" cy="784353"/>
          </a:xfrm>
          <a:prstGeom prst="diamond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" name="Правильный пятиугольник 13"/>
          <p:cNvSpPr/>
          <p:nvPr/>
        </p:nvSpPr>
        <p:spPr bwMode="auto">
          <a:xfrm>
            <a:off x="7812360" y="3789127"/>
            <a:ext cx="1008114" cy="648072"/>
          </a:xfrm>
          <a:prstGeom prst="pentagon">
            <a:avLst/>
          </a:prstGeom>
          <a:ln>
            <a:solidFill>
              <a:srgbClr val="040E08"/>
            </a:solidFill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6940" y="3789127"/>
            <a:ext cx="1401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1 група 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96940" y="4602230"/>
            <a:ext cx="1401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2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52430" y="5322445"/>
            <a:ext cx="1401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3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540602" y="3882330"/>
            <a:ext cx="1401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4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59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188640"/>
            <a:ext cx="1544899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000" dirty="0" smtClean="0">
                <a:solidFill>
                  <a:srgbClr val="040E08"/>
                </a:solidFill>
              </a:rPr>
              <a:t> </a:t>
            </a:r>
            <a:r>
              <a:rPr lang="uk-UA" sz="2000" dirty="0" smtClean="0">
                <a:solidFill>
                  <a:srgbClr val="040E08"/>
                </a:solidFill>
              </a:rPr>
              <a:t>5 </a:t>
            </a:r>
            <a:endParaRPr lang="ru-RU" sz="2000" dirty="0">
              <a:solidFill>
                <a:srgbClr val="040E08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9"/>
          <a:stretch/>
        </p:blipFill>
        <p:spPr>
          <a:xfrm>
            <a:off x="743744" y="679559"/>
            <a:ext cx="7344816" cy="397085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 bwMode="auto">
          <a:xfrm>
            <a:off x="2573481" y="4878719"/>
            <a:ext cx="648072" cy="576064"/>
          </a:xfrm>
          <a:prstGeom prst="ellipse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 w="19050">
                <a:solidFill>
                  <a:srgbClr val="040E08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 bwMode="auto">
          <a:xfrm>
            <a:off x="3414918" y="4778658"/>
            <a:ext cx="633563" cy="648072"/>
          </a:xfrm>
          <a:prstGeom prst="triangle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8527" y="4925320"/>
            <a:ext cx="140936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1 група 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 bwMode="auto">
          <a:xfrm>
            <a:off x="2573481" y="5556540"/>
            <a:ext cx="633563" cy="648072"/>
          </a:xfrm>
          <a:prstGeom prst="triangle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Параллелограмм 10"/>
          <p:cNvSpPr/>
          <p:nvPr/>
        </p:nvSpPr>
        <p:spPr bwMode="auto">
          <a:xfrm>
            <a:off x="3355207" y="5661890"/>
            <a:ext cx="792088" cy="546125"/>
          </a:xfrm>
          <a:prstGeom prst="parallelogram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9477" y="5704119"/>
            <a:ext cx="140936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2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13" name="Блок-схема: ручной ввод 12"/>
          <p:cNvSpPr/>
          <p:nvPr/>
        </p:nvSpPr>
        <p:spPr bwMode="auto">
          <a:xfrm rot="10800000" flipV="1">
            <a:off x="5988613" y="4830148"/>
            <a:ext cx="756666" cy="558806"/>
          </a:xfrm>
          <a:prstGeom prst="flowChartManualInput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" name="Ромб 13"/>
          <p:cNvSpPr/>
          <p:nvPr/>
        </p:nvSpPr>
        <p:spPr bwMode="auto">
          <a:xfrm>
            <a:off x="7032818" y="4710518"/>
            <a:ext cx="594734" cy="784353"/>
          </a:xfrm>
          <a:prstGeom prst="diamond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93605" y="4878719"/>
            <a:ext cx="140936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3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16" name="Правильный пятиугольник 15"/>
          <p:cNvSpPr/>
          <p:nvPr/>
        </p:nvSpPr>
        <p:spPr bwMode="auto">
          <a:xfrm>
            <a:off x="5988612" y="5533532"/>
            <a:ext cx="1008114" cy="648072"/>
          </a:xfrm>
          <a:prstGeom prst="pentagon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ru-RU" dirty="0">
              <a:ln w="19050">
                <a:solidFill>
                  <a:srgbClr val="040E08"/>
                </a:solidFill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493605" y="5626736"/>
            <a:ext cx="140936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4 група </a:t>
            </a:r>
            <a:r>
              <a:rPr lang="uk-UA" dirty="0">
                <a:solidFill>
                  <a:srgbClr val="040E08"/>
                </a:solidFill>
              </a:rPr>
              <a:t>-</a:t>
            </a:r>
            <a:endParaRPr lang="ru-RU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0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1484784"/>
            <a:ext cx="1968809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ЛИСИЦЯ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9860" y="2564904"/>
            <a:ext cx="167866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СОНЦЕ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7904" y="1412776"/>
            <a:ext cx="1944763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AB6609"/>
                </a:solidFill>
              </a:rPr>
              <a:t>ЗОЛОТО</a:t>
            </a:r>
            <a:endParaRPr lang="ru-RU" sz="3200" b="1" dirty="0">
              <a:solidFill>
                <a:srgbClr val="AB660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43408" y="2564903"/>
            <a:ext cx="2473754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75000"/>
                  </a:schemeClr>
                </a:solidFill>
              </a:rPr>
              <a:t>ЖУРАВЕЛЬ</a:t>
            </a:r>
            <a:endParaRPr lang="ru-RU" sz="32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8609" y="1412776"/>
            <a:ext cx="1919115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ДЕРЕВО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67691" y="3933056"/>
            <a:ext cx="3025187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ХРИЗАНТЕМИ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87237" y="2537594"/>
            <a:ext cx="2101857" cy="5847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БАГРЯНЕ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63478" y="367788"/>
            <a:ext cx="2189189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dirty="0" smtClean="0">
                <a:solidFill>
                  <a:srgbClr val="040E08"/>
                </a:solidFill>
              </a:rPr>
              <a:t> </a:t>
            </a:r>
            <a:r>
              <a:rPr lang="uk-UA" sz="2800" dirty="0" smtClean="0">
                <a:solidFill>
                  <a:srgbClr val="040E08"/>
                </a:solidFill>
              </a:rPr>
              <a:t>4 </a:t>
            </a:r>
            <a:endParaRPr lang="ru-RU" sz="2800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38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08104" y="188640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6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432" y="620688"/>
            <a:ext cx="558354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Однорідні члени речення</a:t>
            </a:r>
            <a:endParaRPr lang="ru-RU" sz="4000" dirty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Прочитай речення</a:t>
            </a:r>
            <a:r>
              <a:rPr lang="uk-UA" sz="3200" i="1" dirty="0" smtClean="0">
                <a:solidFill>
                  <a:srgbClr val="040E08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Знайди в них однорідні члени речення.</a:t>
            </a:r>
          </a:p>
        </p:txBody>
      </p:sp>
      <p:pic>
        <p:nvPicPr>
          <p:cNvPr id="1026" name="Picture 2" descr="7 нетипових способів покарання дитини, які змусять його надалі думати про  поведінку | Статт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89040"/>
            <a:ext cx="4140461" cy="2752189"/>
          </a:xfrm>
          <a:prstGeom prst="rect">
            <a:avLst/>
          </a:prstGeom>
          <a:noFill/>
          <a:ln w="12700">
            <a:solidFill>
              <a:srgbClr val="040E0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10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69782" y="146194"/>
            <a:ext cx="159032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000" b="1" dirty="0" smtClean="0">
                <a:solidFill>
                  <a:srgbClr val="040E08"/>
                </a:solidFill>
              </a:rPr>
              <a:t> 6</a:t>
            </a:r>
            <a:r>
              <a:rPr lang="uk-UA" sz="2000" b="1" dirty="0" smtClean="0">
                <a:solidFill>
                  <a:srgbClr val="040E08"/>
                </a:solidFill>
              </a:rPr>
              <a:t> </a:t>
            </a:r>
            <a:endParaRPr lang="ru-RU" sz="2000" b="1" dirty="0">
              <a:solidFill>
                <a:srgbClr val="040E0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6830" y="663301"/>
            <a:ext cx="445622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2800" dirty="0" err="1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Дешифрувальник</a:t>
            </a:r>
            <a:r>
              <a:rPr lang="uk-UA" sz="28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en-US" sz="28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128358"/>
              </p:ext>
            </p:extLst>
          </p:nvPr>
        </p:nvGraphicFramePr>
        <p:xfrm>
          <a:off x="1559458" y="2057705"/>
          <a:ext cx="6010969" cy="149161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546473"/>
                <a:gridCol w="1390971"/>
                <a:gridCol w="1282020"/>
                <a:gridCol w="1791505"/>
              </a:tblGrid>
              <a:tr h="39228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10.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гріє</a:t>
                      </a:r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.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4. тить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7. але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3.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сві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670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6. во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 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9. не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2. це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8.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вже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1. Сон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5.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яскра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25759" y="1459218"/>
            <a:ext cx="122501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40E08"/>
                </a:solidFill>
              </a:rPr>
              <a:t>1 </a:t>
            </a:r>
            <a:r>
              <a:rPr lang="ru-RU" b="1" dirty="0" err="1" smtClean="0">
                <a:solidFill>
                  <a:srgbClr val="040E08"/>
                </a:solidFill>
              </a:rPr>
              <a:t>група</a:t>
            </a:r>
            <a:endParaRPr lang="ru-RU" b="1" dirty="0">
              <a:solidFill>
                <a:srgbClr val="040E08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25759" y="4189671"/>
            <a:ext cx="122501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40E08"/>
                </a:solidFill>
              </a:rPr>
              <a:t>2 </a:t>
            </a:r>
            <a:r>
              <a:rPr lang="ru-RU" b="1" dirty="0" err="1" smtClean="0">
                <a:solidFill>
                  <a:srgbClr val="040E08"/>
                </a:solidFill>
              </a:rPr>
              <a:t>група</a:t>
            </a:r>
            <a:endParaRPr lang="ru-RU" b="1" dirty="0">
              <a:solidFill>
                <a:srgbClr val="040E08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986391"/>
              </p:ext>
            </p:extLst>
          </p:nvPr>
        </p:nvGraphicFramePr>
        <p:xfrm>
          <a:off x="568497" y="4797152"/>
          <a:ext cx="7992890" cy="149129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628183"/>
                <a:gridCol w="1406156"/>
                <a:gridCol w="222025"/>
                <a:gridCol w="1110123"/>
                <a:gridCol w="296033"/>
                <a:gridCol w="814091"/>
                <a:gridCol w="222025"/>
                <a:gridCol w="1258140"/>
                <a:gridCol w="1036114"/>
              </a:tblGrid>
              <a:tr h="36004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5.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жньо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 11. і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ru-RU" sz="3200" b="1" i="0" u="none" strike="noStrike">
                        <a:solidFill>
                          <a:srgbClr val="262626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12. в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4. ро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10. лях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6. на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</a:tr>
              <a:tr h="35349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9. по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 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13. лі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</a:tr>
              <a:tr h="36658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7. осін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1. Ста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gridSpan="3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 14. сах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ru-RU" sz="3200" b="1" i="0" u="none" strike="noStrike">
                        <a:solidFill>
                          <a:srgbClr val="262626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3. по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8. ніх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2.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ло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8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0817" y="181187"/>
            <a:ext cx="1582363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en-US" sz="2000" b="1" dirty="0" smtClean="0">
                <a:solidFill>
                  <a:srgbClr val="040E08"/>
                </a:solidFill>
              </a:rPr>
              <a:t> 6</a:t>
            </a:r>
            <a:r>
              <a:rPr lang="uk-UA" sz="2000" b="1" dirty="0" smtClean="0">
                <a:solidFill>
                  <a:srgbClr val="040E08"/>
                </a:solidFill>
              </a:rPr>
              <a:t> </a:t>
            </a:r>
            <a:endParaRPr lang="ru-RU" sz="2000" b="1" dirty="0">
              <a:solidFill>
                <a:srgbClr val="040E0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5971" y="702226"/>
            <a:ext cx="531205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2800" dirty="0" err="1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Дешифрувальник</a:t>
            </a:r>
            <a:r>
              <a:rPr lang="uk-UA" sz="28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en-US" sz="28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52735" y="1597191"/>
            <a:ext cx="122501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40E08"/>
                </a:solidFill>
              </a:rPr>
              <a:t>3 </a:t>
            </a:r>
            <a:r>
              <a:rPr lang="ru-RU" b="1" dirty="0" err="1" smtClean="0">
                <a:solidFill>
                  <a:srgbClr val="040E08"/>
                </a:solidFill>
              </a:rPr>
              <a:t>група</a:t>
            </a:r>
            <a:endParaRPr lang="ru-RU" b="1" dirty="0">
              <a:solidFill>
                <a:srgbClr val="040E08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417033"/>
              </p:ext>
            </p:extLst>
          </p:nvPr>
        </p:nvGraphicFramePr>
        <p:xfrm>
          <a:off x="310363" y="2222481"/>
          <a:ext cx="8568952" cy="176889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370484"/>
                <a:gridCol w="1835039"/>
                <a:gridCol w="1186965"/>
                <a:gridCol w="1261307"/>
                <a:gridCol w="1368152"/>
                <a:gridCol w="1547005"/>
              </a:tblGrid>
              <a:tr h="774700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13.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плі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2. хи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10. ту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11. в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5.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ють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16.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ні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</a:tr>
              <a:tr h="404921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9. льо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14. со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 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1. Пта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15. няч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4. ту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</a:tr>
              <a:tr h="395504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6. ся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8. від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12. те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7. до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3. го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17.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краї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17" marR="9417" marT="9417" marB="0" anchor="b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52735" y="4405817"/>
            <a:ext cx="122501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40E08"/>
                </a:solidFill>
              </a:rPr>
              <a:t>4 </a:t>
            </a:r>
            <a:r>
              <a:rPr lang="ru-RU" b="1" dirty="0" err="1" smtClean="0">
                <a:solidFill>
                  <a:srgbClr val="040E08"/>
                </a:solidFill>
              </a:rPr>
              <a:t>група</a:t>
            </a:r>
            <a:endParaRPr lang="ru-RU" b="1" dirty="0">
              <a:solidFill>
                <a:srgbClr val="040E08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948758"/>
              </p:ext>
            </p:extLst>
          </p:nvPr>
        </p:nvGraphicFramePr>
        <p:xfrm>
          <a:off x="999561" y="5013176"/>
          <a:ext cx="7190556" cy="149161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213892"/>
                <a:gridCol w="784303"/>
                <a:gridCol w="223809"/>
                <a:gridCol w="1152128"/>
                <a:gridCol w="216024"/>
                <a:gridCol w="1008112"/>
                <a:gridCol w="1368152"/>
                <a:gridCol w="1224136"/>
              </a:tblGrid>
              <a:tr h="409575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13. за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2. не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10. </a:t>
                      </a:r>
                      <a:r>
                        <a:rPr lang="ru-RU" sz="3200" b="1" u="none" strike="noStrike" dirty="0" err="1">
                          <a:solidFill>
                            <a:srgbClr val="040E08"/>
                          </a:solidFill>
                          <a:effectLst/>
                        </a:rPr>
                        <a:t>ло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1. Яс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5. не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11. ся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09575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9. сла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 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15. рій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4. нє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09575"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6. бо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8. зі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12. аж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7. ро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3200" b="1" u="none" strike="noStrike">
                          <a:solidFill>
                            <a:srgbClr val="040E08"/>
                          </a:solidFill>
                          <a:effectLst/>
                        </a:rPr>
                        <a:t>3. осін</a:t>
                      </a:r>
                      <a:endParaRPr lang="ru-RU" sz="3200" b="1" i="0" u="none" strike="noStrike">
                        <a:solidFill>
                          <a:srgbClr val="040E08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3200" b="1" u="none" strike="noStrike" dirty="0">
                          <a:solidFill>
                            <a:srgbClr val="040E08"/>
                          </a:solidFill>
                          <a:effectLst/>
                        </a:rPr>
                        <a:t>14. об</a:t>
                      </a:r>
                      <a:endParaRPr lang="ru-RU" sz="3200" b="1" i="0" u="none" strike="noStrike" dirty="0">
                        <a:solidFill>
                          <a:srgbClr val="040E08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47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2433" y="476672"/>
            <a:ext cx="558354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400" dirty="0" err="1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Дешифрувальник</a:t>
            </a:r>
            <a:r>
              <a:rPr lang="ru-RU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Сонце </a:t>
            </a:r>
            <a:r>
              <a:rPr lang="uk-UA" sz="3200" u="sng" dirty="0" smtClean="0">
                <a:solidFill>
                  <a:srgbClr val="040E08"/>
                </a:solidFill>
              </a:rPr>
              <a:t>світить</a:t>
            </a:r>
            <a:r>
              <a:rPr lang="uk-UA" sz="3200" dirty="0" smtClean="0">
                <a:solidFill>
                  <a:srgbClr val="040E08"/>
                </a:solidFill>
              </a:rPr>
              <a:t> яскраво, але вже </a:t>
            </a:r>
            <a:r>
              <a:rPr lang="uk-UA" sz="3200" u="sng" dirty="0" smtClean="0">
                <a:solidFill>
                  <a:srgbClr val="040E08"/>
                </a:solidFill>
              </a:rPr>
              <a:t>не гріє</a:t>
            </a:r>
            <a:r>
              <a:rPr lang="uk-UA" sz="3200" dirty="0" smtClean="0">
                <a:solidFill>
                  <a:srgbClr val="040E08"/>
                </a:solidFill>
              </a:rPr>
              <a:t>.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2. Стало порожньо </a:t>
            </a:r>
            <a:r>
              <a:rPr lang="uk-UA" sz="3200" u="sng" dirty="0" smtClean="0">
                <a:solidFill>
                  <a:srgbClr val="040E08"/>
                </a:solidFill>
              </a:rPr>
              <a:t>на</a:t>
            </a:r>
            <a:r>
              <a:rPr lang="uk-UA" sz="3200" dirty="0" smtClean="0">
                <a:solidFill>
                  <a:srgbClr val="040E08"/>
                </a:solidFill>
              </a:rPr>
              <a:t> осінніх </a:t>
            </a:r>
            <a:r>
              <a:rPr lang="uk-UA" sz="3200" u="sng" dirty="0" smtClean="0">
                <a:solidFill>
                  <a:srgbClr val="040E08"/>
                </a:solidFill>
              </a:rPr>
              <a:t>полях</a:t>
            </a:r>
            <a:r>
              <a:rPr lang="uk-UA" sz="3200" dirty="0" smtClean="0">
                <a:solidFill>
                  <a:srgbClr val="040E08"/>
                </a:solidFill>
              </a:rPr>
              <a:t> і </a:t>
            </a:r>
            <a:r>
              <a:rPr lang="uk-UA" sz="3200" u="sng" dirty="0" smtClean="0">
                <a:solidFill>
                  <a:srgbClr val="040E08"/>
                </a:solidFill>
              </a:rPr>
              <a:t>лісах</a:t>
            </a:r>
            <a:r>
              <a:rPr lang="uk-UA" sz="3200" dirty="0" smtClean="0">
                <a:solidFill>
                  <a:srgbClr val="040E08"/>
                </a:solidFill>
              </a:rPr>
              <a:t>.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3. Птахи готуються до відльоту </a:t>
            </a:r>
            <a:r>
              <a:rPr lang="uk-UA" sz="3200" u="sng" dirty="0" smtClean="0">
                <a:solidFill>
                  <a:srgbClr val="040E08"/>
                </a:solidFill>
              </a:rPr>
              <a:t>в теплі</a:t>
            </a:r>
            <a:r>
              <a:rPr lang="uk-UA" sz="3200" dirty="0" smtClean="0">
                <a:solidFill>
                  <a:srgbClr val="040E08"/>
                </a:solidFill>
              </a:rPr>
              <a:t>, </a:t>
            </a:r>
            <a:r>
              <a:rPr lang="uk-UA" sz="3200" u="sng" dirty="0" smtClean="0">
                <a:solidFill>
                  <a:srgbClr val="040E08"/>
                </a:solidFill>
              </a:rPr>
              <a:t>сонячні</a:t>
            </a:r>
            <a:r>
              <a:rPr lang="uk-UA" sz="3200" dirty="0" smtClean="0">
                <a:solidFill>
                  <a:srgbClr val="040E08"/>
                </a:solidFill>
              </a:rPr>
              <a:t> краї.</a:t>
            </a:r>
          </a:p>
        </p:txBody>
      </p:sp>
    </p:spTree>
    <p:extLst>
      <p:ext uri="{BB962C8B-B14F-4D97-AF65-F5344CB8AC3E}">
        <p14:creationId xmlns:p14="http://schemas.microsoft.com/office/powerpoint/2010/main" val="313300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D54F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93595" y="47667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60451" y="476672"/>
            <a:ext cx="558354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«Так. Ні»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Послухай запитання.</a:t>
            </a:r>
            <a:endParaRPr lang="uk-UA" sz="3200" i="1" dirty="0" smtClean="0">
              <a:solidFill>
                <a:srgbClr val="040E08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Дай відповідь за допомогою цеглинок </a:t>
            </a:r>
            <a:r>
              <a:rPr lang="uk-UA" sz="3200" dirty="0" err="1" smtClean="0">
                <a:solidFill>
                  <a:srgbClr val="040E08"/>
                </a:solidFill>
              </a:rPr>
              <a:t>лего</a:t>
            </a:r>
            <a:r>
              <a:rPr lang="uk-UA" sz="3200" dirty="0" smtClean="0">
                <a:solidFill>
                  <a:srgbClr val="040E08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uk-UA" sz="3200" dirty="0" smtClean="0">
              <a:solidFill>
                <a:srgbClr val="040E08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2" y="4941168"/>
            <a:ext cx="1794123" cy="1104076"/>
          </a:xfrm>
          <a:prstGeom prst="rect">
            <a:avLst/>
          </a:prstGeom>
          <a:ln w="12700">
            <a:solidFill>
              <a:srgbClr val="040E08"/>
            </a:solidFill>
          </a:ln>
        </p:spPr>
      </p:pic>
      <p:sp>
        <p:nvSpPr>
          <p:cNvPr id="6" name="AutoShape 2" descr="Купить LEGO Classic Пластиковый мини-кубик для хранения 8, зеленый  (40121734) - конструктор ЛЕГО - цена набора | Сonstructors.com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2" y="3486565"/>
            <a:ext cx="1794123" cy="1104076"/>
          </a:xfrm>
          <a:prstGeom prst="rect">
            <a:avLst/>
          </a:prstGeom>
          <a:ln w="12700">
            <a:solidFill>
              <a:srgbClr val="040E08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6012160" y="3807770"/>
            <a:ext cx="1362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 - «ТАК»</a:t>
            </a:r>
            <a:endParaRPr lang="ru-RU" dirty="0">
              <a:solidFill>
                <a:srgbClr val="040E08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39310" y="524084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40E08"/>
                </a:solidFill>
              </a:rPr>
              <a:t> - «НІ»</a:t>
            </a:r>
            <a:endParaRPr lang="ru-RU" dirty="0">
              <a:solidFill>
                <a:srgbClr val="040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0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2433" y="476672"/>
            <a:ext cx="558354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«Так. Ні»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3200" dirty="0" smtClean="0">
                <a:solidFill>
                  <a:srgbClr val="040E08"/>
                </a:solidFill>
              </a:rPr>
              <a:t>У нас узагальнення по розділу «Речення»?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2. Ми старанно працювали?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3. За метою висловлювання речення бувають окличні та неокличні?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40352" y="2330928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B050"/>
                </a:solidFill>
              </a:rPr>
              <a:t>Так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40352" y="3341140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B050"/>
                </a:solidFill>
              </a:rPr>
              <a:t>Так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75653" y="5029040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НІ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45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915816" y="-675456"/>
            <a:ext cx="7056784" cy="7992888"/>
          </a:xfrm>
          <a:prstGeom prst="rect">
            <a:avLst/>
          </a:prstGeom>
          <a:solidFill>
            <a:srgbClr val="FFE38B"/>
          </a:solidFill>
          <a:ln>
            <a:noFill/>
          </a:ln>
          <a:effectLst>
            <a:softEdge rad="635000"/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2433" y="476672"/>
            <a:ext cx="558354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040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«Так. Ні»</a:t>
            </a:r>
            <a:endParaRPr lang="en-US" sz="4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1400" dirty="0" smtClean="0">
              <a:solidFill>
                <a:srgbClr val="040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3200" dirty="0">
                <a:solidFill>
                  <a:srgbClr val="040E08"/>
                </a:solidFill>
              </a:rPr>
              <a:t>4. Словосполучення – це головні члени речення</a:t>
            </a:r>
            <a:r>
              <a:rPr lang="uk-UA" sz="3200" dirty="0" smtClean="0">
                <a:solidFill>
                  <a:srgbClr val="040E08"/>
                </a:solidFill>
              </a:rPr>
              <a:t>?</a:t>
            </a:r>
          </a:p>
          <a:p>
            <a:endParaRPr lang="uk-UA" sz="3200" dirty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5. В </a:t>
            </a:r>
            <a:r>
              <a:rPr lang="uk-UA" sz="3200" dirty="0">
                <a:solidFill>
                  <a:srgbClr val="040E08"/>
                </a:solidFill>
              </a:rPr>
              <a:t>роботі сьогодні зустрічалися фігури</a:t>
            </a:r>
            <a:r>
              <a:rPr lang="uk-UA" sz="3200" dirty="0" smtClean="0">
                <a:solidFill>
                  <a:srgbClr val="040E08"/>
                </a:solidFill>
              </a:rPr>
              <a:t>?</a:t>
            </a:r>
          </a:p>
          <a:p>
            <a:endParaRPr lang="uk-UA" sz="3200" dirty="0" smtClean="0">
              <a:solidFill>
                <a:srgbClr val="040E08"/>
              </a:solidFill>
            </a:endParaRPr>
          </a:p>
          <a:p>
            <a:r>
              <a:rPr lang="uk-UA" sz="3200" dirty="0" smtClean="0">
                <a:solidFill>
                  <a:srgbClr val="040E08"/>
                </a:solidFill>
              </a:rPr>
              <a:t>6. Ви отримали задоволення від виконаних завдань?</a:t>
            </a:r>
            <a:endParaRPr lang="uk-UA" sz="3200" dirty="0">
              <a:solidFill>
                <a:srgbClr val="040E08"/>
              </a:solidFill>
            </a:endParaRPr>
          </a:p>
          <a:p>
            <a:endParaRPr lang="uk-UA" sz="3200" dirty="0" smtClean="0">
              <a:solidFill>
                <a:srgbClr val="040E08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40352" y="2330928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</a:rPr>
              <a:t>Ні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40352" y="3861048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B050"/>
                </a:solidFill>
              </a:rPr>
              <a:t>Так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40352" y="5597951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B050"/>
                </a:solidFill>
              </a:rPr>
              <a:t>Так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5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03648" y="2204864"/>
            <a:ext cx="6264696" cy="194421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sz="8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МОЛОДЦІ!</a:t>
            </a:r>
            <a:endParaRPr lang="ru-RU" sz="8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141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513712" cy="15121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Дякую за увагу!</a:t>
            </a:r>
            <a:endParaRPr lang="ru-RU" sz="66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326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Осінь 1">
  <a:themeElements>
    <a:clrScheme name="powerpoint-template-24 10">
      <a:dk1>
        <a:srgbClr val="4D4D4D"/>
      </a:dk1>
      <a:lt1>
        <a:srgbClr val="FFFFFF"/>
      </a:lt1>
      <a:dk2>
        <a:srgbClr val="4D4D4D"/>
      </a:dk2>
      <a:lt2>
        <a:srgbClr val="DD6705"/>
      </a:lt2>
      <a:accent1>
        <a:srgbClr val="EB8B09"/>
      </a:accent1>
      <a:accent2>
        <a:srgbClr val="F5A437"/>
      </a:accent2>
      <a:accent3>
        <a:srgbClr val="FFFFFF"/>
      </a:accent3>
      <a:accent4>
        <a:srgbClr val="404040"/>
      </a:accent4>
      <a:accent5>
        <a:srgbClr val="F3C4AA"/>
      </a:accent5>
      <a:accent6>
        <a:srgbClr val="DE9431"/>
      </a:accent6>
      <a:hlink>
        <a:srgbClr val="FAB55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E5930D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CF850B"/>
        </a:accent6>
        <a:hlink>
          <a:srgbClr val="F99F1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D6705"/>
        </a:lt2>
        <a:accent1>
          <a:srgbClr val="EB8B09"/>
        </a:accent1>
        <a:accent2>
          <a:srgbClr val="F5A437"/>
        </a:accent2>
        <a:accent3>
          <a:srgbClr val="FFFFFF"/>
        </a:accent3>
        <a:accent4>
          <a:srgbClr val="404040"/>
        </a:accent4>
        <a:accent5>
          <a:srgbClr val="F3C4AA"/>
        </a:accent5>
        <a:accent6>
          <a:srgbClr val="DE9431"/>
        </a:accent6>
        <a:hlink>
          <a:srgbClr val="FAB55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Тема Осінь 1" id="{932F3B91-C8E9-46FC-887E-47A665D8EB0F}" vid="{65AAD9B9-CC8B-45CE-B97D-1550B030437F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 Осінь 1</Template>
  <TotalTime>1143</TotalTime>
  <Words>706</Words>
  <Application>Microsoft Office PowerPoint</Application>
  <PresentationFormat>Экран (4:3)</PresentationFormat>
  <Paragraphs>204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Осінь 1</vt:lpstr>
      <vt:lpstr>Презентация PowerPoint</vt:lpstr>
      <vt:lpstr>Презентация PowerPoint</vt:lpstr>
      <vt:lpstr>Узагальнення знань і вмінь учнів із розділу «Речення»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МОЛОДЦІ!</vt:lpstr>
      <vt:lpstr>Дякую за увагу!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Узагальнення згагь і вмінь учнів із розділу речення</dc:title>
  <dc:creator>Пользователь</dc:creator>
  <cp:lastModifiedBy>pupil6</cp:lastModifiedBy>
  <cp:revision>80</cp:revision>
  <dcterms:created xsi:type="dcterms:W3CDTF">2020-11-09T08:54:05Z</dcterms:created>
  <dcterms:modified xsi:type="dcterms:W3CDTF">2021-02-23T11:48:20Z</dcterms:modified>
</cp:coreProperties>
</file>