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4"/>
  </p:notesMasterIdLst>
  <p:sldIdLst>
    <p:sldId id="256" r:id="rId2"/>
    <p:sldId id="257" r:id="rId3"/>
    <p:sldId id="267" r:id="rId4"/>
    <p:sldId id="268" r:id="rId5"/>
    <p:sldId id="260" r:id="rId6"/>
    <p:sldId id="261" r:id="rId7"/>
    <p:sldId id="262" r:id="rId8"/>
    <p:sldId id="263" r:id="rId9"/>
    <p:sldId id="271" r:id="rId10"/>
    <p:sldId id="265" r:id="rId11"/>
    <p:sldId id="270" r:id="rId12"/>
    <p:sldId id="266" r:id="rId13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8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239B90-2722-4AFC-8DBA-623C23BACCEE}" type="datetimeFigureOut">
              <a:rPr lang="uk-UA" smtClean="0"/>
              <a:t>19.10.2021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C9F613-3DE1-4869-92C5-783DEE1451A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000469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C9F613-3DE1-4869-92C5-783DEE1451AE}" type="slidenum">
              <a:rPr lang="uk-UA" smtClean="0"/>
              <a:t>6</a:t>
            </a:fld>
            <a:endParaRPr lang="uk-U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9EAC68-C870-40CA-A993-D72C270EB21C}" type="datetimeFigureOut">
              <a:rPr lang="uk-UA" smtClean="0"/>
              <a:pPr/>
              <a:t>19.10.2021</a:t>
            </a:fld>
            <a:endParaRPr lang="uk-UA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C758B9-1F11-456A-9E41-20A6C0671130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9EAC68-C870-40CA-A993-D72C270EB21C}" type="datetimeFigureOut">
              <a:rPr lang="uk-UA" smtClean="0"/>
              <a:pPr/>
              <a:t>19.10.2021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C758B9-1F11-456A-9E41-20A6C0671130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9EAC68-C870-40CA-A993-D72C270EB21C}" type="datetimeFigureOut">
              <a:rPr lang="uk-UA" smtClean="0"/>
              <a:pPr/>
              <a:t>19.10.2021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C758B9-1F11-456A-9E41-20A6C0671130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9EAC68-C870-40CA-A993-D72C270EB21C}" type="datetimeFigureOut">
              <a:rPr lang="uk-UA" smtClean="0"/>
              <a:pPr/>
              <a:t>19.10.2021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C758B9-1F11-456A-9E41-20A6C0671130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9EAC68-C870-40CA-A993-D72C270EB21C}" type="datetimeFigureOut">
              <a:rPr lang="uk-UA" smtClean="0"/>
              <a:pPr/>
              <a:t>19.10.2021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C758B9-1F11-456A-9E41-20A6C0671130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9EAC68-C870-40CA-A993-D72C270EB21C}" type="datetimeFigureOut">
              <a:rPr lang="uk-UA" smtClean="0"/>
              <a:pPr/>
              <a:t>19.10.2021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C758B9-1F11-456A-9E41-20A6C0671130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9EAC68-C870-40CA-A993-D72C270EB21C}" type="datetimeFigureOut">
              <a:rPr lang="uk-UA" smtClean="0"/>
              <a:pPr/>
              <a:t>19.10.2021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C758B9-1F11-456A-9E41-20A6C0671130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9EAC68-C870-40CA-A993-D72C270EB21C}" type="datetimeFigureOut">
              <a:rPr lang="uk-UA" smtClean="0"/>
              <a:pPr/>
              <a:t>19.10.2021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C758B9-1F11-456A-9E41-20A6C0671130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9EAC68-C870-40CA-A993-D72C270EB21C}" type="datetimeFigureOut">
              <a:rPr lang="uk-UA" smtClean="0"/>
              <a:pPr/>
              <a:t>19.10.2021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C758B9-1F11-456A-9E41-20A6C0671130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9EAC68-C870-40CA-A993-D72C270EB21C}" type="datetimeFigureOut">
              <a:rPr lang="uk-UA" smtClean="0"/>
              <a:pPr/>
              <a:t>19.10.2021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C758B9-1F11-456A-9E41-20A6C0671130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E9EAC68-C870-40CA-A993-D72C270EB21C}" type="datetimeFigureOut">
              <a:rPr lang="uk-UA" smtClean="0"/>
              <a:pPr/>
              <a:t>19.10.2021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C758B9-1F11-456A-9E41-20A6C0671130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0E9EAC68-C870-40CA-A993-D72C270EB21C}" type="datetimeFigureOut">
              <a:rPr lang="uk-UA" smtClean="0"/>
              <a:pPr/>
              <a:t>19.10.2021</a:t>
            </a:fld>
            <a:endParaRPr lang="uk-UA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uk-UA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17C758B9-1F11-456A-9E41-20A6C0671130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uk.wikipedia.org/wiki/6_%D1%87%D0%B5%D1%80%D0%B2%D0%BD%D1%8F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uk.wikipedia.org/wiki/%D0%AF%D0%B1%D0%BB%D1%83%D0%BD%D1%96%D0%B2%D0%BA%D0%B0_(%D0%9A%D0%B0%D0%B3%D0%B0%D1%80%D0%BB%D0%B8%D1%86%D1%8C%D0%BA%D0%B8%D0%B9_%D1%80%D0%B0%D0%B9%D0%BE%D0%BD)" TargetMode="External"/><Relationship Id="rId4" Type="http://schemas.openxmlformats.org/officeDocument/2006/relationships/hyperlink" Target="https://uk.wikipedia.org/wiki/1952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uk.wikipedia.org/wiki/%D0%9D%D1%96%D0%BC%D0%B5%D1%86%D1%8C%D0%BA%D0%B0_%D0%BC%D0%BE%D0%B2%D0%B0" TargetMode="External"/><Relationship Id="rId2" Type="http://schemas.openxmlformats.org/officeDocument/2006/relationships/hyperlink" Target="https://uk.wikipedia.org/wiki/%D0%90%D0%BD%D0%B3%D0%BB%D1%96%D0%B9%D1%81%D1%8C%D0%BA%D0%B0_%D0%BC%D0%BE%D0%B2%D0%B0" TargetMode="External"/><Relationship Id="rId1" Type="http://schemas.openxmlformats.org/officeDocument/2006/relationships/slideLayout" Target="../slideLayouts/slideLayout6.xml"/><Relationship Id="rId5" Type="http://schemas.openxmlformats.org/officeDocument/2006/relationships/hyperlink" Target="https://uk.wikipedia.org/wiki/%D0%A7%D0%B5%D1%81%D1%8C%D0%BA%D0%B0_%D0%BC%D0%BE%D0%B2%D0%B0" TargetMode="External"/><Relationship Id="rId4" Type="http://schemas.openxmlformats.org/officeDocument/2006/relationships/hyperlink" Target="https://uk.wikipedia.org/wiki/%D0%A3%D0%BA%D1%80%D0%B0%D1%97%D0%BD%D0%BE,_%D0%B4%D0%B0%D0%B2%D0%B0%D0%B9,_%D0%A3%D0%BA%D1%80%D0%B0%D1%97%D0%BD%D0%BE!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uk.wikipedia.org/wiki/%D0%92%D0%BF%D0%B5%D1%80%D0%B5%D0%B4,_%D0%B7%D0%B0_%D1%81%D0%BA%D0%B0%D1%80%D0%B1%D0%B0%D0%BC%D0%B8_%D0%B3%D0%B5%D1%82%D1%8C%D0%BC%D0%B0%D0%BD%D0%B0!" TargetMode="External"/><Relationship Id="rId2" Type="http://schemas.openxmlformats.org/officeDocument/2006/relationships/hyperlink" Target="https://uk.wikipedia.org/wiki/%D0%9F%D0%BE%D1%81%D0%B8%D0%BB%D0%BA%D0%B0_%D0%B4%D0%BB%D1%8F_%D0%9C%D0%B0%D1%80%D0%B3%D0%B0%D1%80%D0%B5%D1%82_%D0%A2%D0%B5%D1%82%D1%87%D0%B5%D1%80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uk.wikipedia.org/wiki/%D0%94%D1%80%D0%B0%D0%BC%D0%B0%D1%82%D1%83%D1%80%D0%B3" TargetMode="External"/><Relationship Id="rId4" Type="http://schemas.openxmlformats.org/officeDocument/2006/relationships/hyperlink" Target="https://uk.wikipedia.org/wiki/%D0%A1%D1%86%D0%B5%D0%BD%D0%B0%D1%80%D1%96%D0%B9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uk.wikipedia.org/wiki/%D0%9A%D0%BE%D1%80%D0%BE%D0%BD%D0%B0%D1%86%D1%96%D1%8F_%D1%81%D0%BB%D0%BE%D0%B2%D0%B0_2012" TargetMode="External"/><Relationship Id="rId2" Type="http://schemas.openxmlformats.org/officeDocument/2006/relationships/hyperlink" Target="https://uk.wikipedia.org/wiki/%D0%9A%D0%BE%D1%80%D0%BE%D0%BD%D0%B0%D1%86%D1%96%D1%8F_%D1%81%D0%BB%D0%BE%D0%B2%D0%B0_2001" TargetMode="External"/><Relationship Id="rId1" Type="http://schemas.openxmlformats.org/officeDocument/2006/relationships/slideLayout" Target="../slideLayouts/slideLayout6.xml"/><Relationship Id="rId5" Type="http://schemas.openxmlformats.org/officeDocument/2006/relationships/hyperlink" Target="https://uk.wikipedia.org/wiki/%D0%9B%D1%96%D1%82%D0%B5%D1%80%D0%B0%D1%82%D1%83%D1%80%D0%BD%D0%B0_%D0%BF%D1%80%D0%B5%D0%BC%D1%96%D1%8F_%D1%96%D0%BC%D0%B5%D0%BD%D1%96_%D0%A2%D0%BE%D0%B4%D0%BE%D1%81%D1%8F_%D0%9E%D1%81%D1%8C%D0%BC%D0%B0%D1%87%D0%BA%D0%B8" TargetMode="External"/><Relationship Id="rId4" Type="http://schemas.openxmlformats.org/officeDocument/2006/relationships/hyperlink" Target="https://uk.wikipedia.org/wiki/%D0%9A%D0%B8%D1%97%D0%B2%D1%81%D1%8C%D0%BA%D0%B0_%D0%BE%D0%B1%D0%BB%D0%B0%D1%81%D0%BD%D0%B0_%D0%BB%D1%96%D1%82%D0%B5%D1%80%D0%B0%D1%82%D1%83%D1%80%D0%BD%D0%B0_%D0%BF%D1%80%D0%B5%D0%BC%D1%96%D1%8F_%D1%96%D0%BC%D0%B5%D0%BD%D1%96_%D0%93%D1%80%D0%B8%D0%B3%D0%BE%D1%80%D1%96%D1%8F_%D0%9A%D0%BE%D1%81%D0%B8%D0%BD%D0%BA%D0%B8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uk.wikipedia.org/" TargetMode="External"/><Relationship Id="rId2" Type="http://schemas.openxmlformats.org/officeDocument/2006/relationships/hyperlink" Target="http://screenplay.com.ua/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kobu.kiev.ua/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57290" y="2214554"/>
            <a:ext cx="7406640" cy="1472184"/>
          </a:xfrm>
        </p:spPr>
        <p:txBody>
          <a:bodyPr>
            <a:normAutofit fontScale="90000"/>
          </a:bodyPr>
          <a:lstStyle/>
          <a:p>
            <a:pPr algn="ctr"/>
            <a:r>
              <a:rPr lang="uk-UA" sz="53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3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3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3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3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3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3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3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3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53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3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Література рідного краю</a:t>
            </a:r>
            <a:br>
              <a:rPr lang="uk-UA" sz="53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53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Василь </a:t>
            </a:r>
            <a:r>
              <a:rPr lang="uk-UA" sz="5300" b="1" dirty="0" err="1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Трубай</a:t>
            </a:r>
            <a:r>
              <a:rPr lang="uk-UA" sz="4400" dirty="0" smtClean="0"/>
              <a:t> </a:t>
            </a:r>
            <a:br>
              <a:rPr lang="uk-UA" sz="4400" dirty="0" smtClean="0"/>
            </a:br>
            <a:r>
              <a:rPr lang="uk-UA" sz="4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український прозаїк, поет, драматург, публіцист. </a:t>
            </a:r>
            <a:r>
              <a:rPr lang="uk-UA" dirty="0" smtClean="0"/>
              <a:t/>
            </a:r>
            <a:br>
              <a:rPr lang="uk-UA" dirty="0" smtClean="0"/>
            </a:br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00100" y="4357694"/>
            <a:ext cx="7892380" cy="1752600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r"/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Виконав учень Нечай Іван</a:t>
            </a:r>
          </a:p>
          <a:p>
            <a:pPr algn="r"/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Керівник вчитель української мови та літератури </a:t>
            </a:r>
            <a:r>
              <a:rPr lang="uk-UA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Кияниця</a:t>
            </a:r>
            <a:r>
              <a:rPr lang="uk-UA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Інна Юріївна</a:t>
            </a:r>
            <a:endParaRPr lang="uk-UA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57224" y="0"/>
            <a:ext cx="814393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Мета проекту:</a:t>
            </a:r>
          </a:p>
          <a:p>
            <a:pPr algn="ctr"/>
            <a:r>
              <a:rPr lang="uk-UA" sz="3600" b="1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знайомитися з творчістю письменників рідного краю.</a:t>
            </a:r>
          </a:p>
          <a:p>
            <a:pPr algn="ctr"/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Василь </a:t>
            </a:r>
            <a:r>
              <a:rPr lang="uk-UA" sz="3600" b="1" dirty="0" err="1" smtClean="0">
                <a:latin typeface="Times New Roman" pitchFamily="18" charset="0"/>
                <a:cs typeface="Times New Roman" pitchFamily="18" charset="0"/>
              </a:rPr>
              <a:t>Трубай</a:t>
            </a:r>
            <a:endParaRPr lang="uk-UA" sz="3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F:\семінар 22.02\трубай портрет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71802" y="2500306"/>
            <a:ext cx="3481384" cy="40708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3" descr="трубай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29290" y="1714488"/>
            <a:ext cx="3214710" cy="45005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285720" y="2143116"/>
            <a:ext cx="55721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Народився 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  <a:hlinkClick r:id="rId3" tooltip="6 червня"/>
              </a:rPr>
              <a:t>6 червня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  <a:hlinkClick r:id="rId4" tooltip="1952"/>
              </a:rPr>
              <a:t>1952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 в селі </a:t>
            </a:r>
            <a:r>
              <a:rPr lang="uk-UA" sz="3200" dirty="0" err="1" smtClean="0">
                <a:latin typeface="Times New Roman" pitchFamily="18" charset="0"/>
                <a:cs typeface="Times New Roman" pitchFamily="18" charset="0"/>
                <a:hlinkClick r:id="rId5" tooltip="Яблунівка (Кагарлицький район)"/>
              </a:rPr>
              <a:t>Яблунівці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 Кагарлицького району Київської області) — український прозаїк, поет, драматург, публіцист. Член Національної спілки письменників України.</a:t>
            </a:r>
            <a:endParaRPr lang="uk-UA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857356" y="214290"/>
            <a:ext cx="614366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Справжнє ім’я</a:t>
            </a:r>
          </a:p>
          <a:p>
            <a:pPr algn="ctr"/>
            <a:r>
              <a:rPr lang="uk-UA" sz="32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Василь Володимирович </a:t>
            </a:r>
            <a:r>
              <a:rPr lang="uk-UA" sz="3200" b="1" dirty="0" err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Карасьов</a:t>
            </a:r>
            <a:endParaRPr lang="uk-UA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Був активним учасником подій Революції Гідності , яка тривала з   листопада , яка тривала з  21 листопада  2013 по лютий 2020</a:t>
            </a:r>
            <a:endParaRPr lang="uk-UA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Світлина від Василя Трубая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2071678"/>
            <a:ext cx="6096000" cy="4572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857232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uk-UA" sz="48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Життя і творчість поета</a:t>
            </a:r>
            <a:endParaRPr lang="uk-UA" sz="4800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96032" y="857232"/>
            <a:ext cx="8647968" cy="4800600"/>
          </a:xfrm>
        </p:spPr>
        <p:txBody>
          <a:bodyPr>
            <a:noAutofit/>
          </a:bodyPr>
          <a:lstStyle/>
          <a:p>
            <a:pPr algn="just"/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Закінчив Мурманську морську академію.</a:t>
            </a:r>
          </a:p>
          <a:p>
            <a:pPr algn="just"/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Три роки ходив у море на риболовецьких траулерах, потім поселився в Обухові, працював начальником зміни на залізниці, вантажником, сторожем на Трипільській ТЕС, заступником редактора районної газети.</a:t>
            </a:r>
          </a:p>
          <a:p>
            <a:pPr algn="just"/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З 1998 року на творчій праці.</a:t>
            </a:r>
          </a:p>
          <a:p>
            <a:pPr algn="just"/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З 2003 року — викладач кінодраматургії в Інституті екранних мистецтв Київського національного університету театру, кіно і телебачення ім. І. К. Карпенка-Карого.</a:t>
            </a:r>
          </a:p>
          <a:p>
            <a:pPr algn="just"/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Учасник першої міжнародної конференції </a:t>
            </a:r>
            <a:r>
              <a:rPr lang="uk-UA" sz="2400" b="1" dirty="0" err="1" smtClean="0">
                <a:latin typeface="Times New Roman" pitchFamily="18" charset="0"/>
                <a:cs typeface="Times New Roman" pitchFamily="18" charset="0"/>
              </a:rPr>
              <a:t>поетів-візуалістів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 світу в </a:t>
            </a:r>
            <a:r>
              <a:rPr lang="uk-UA" sz="2400" b="1" dirty="0" err="1" smtClean="0">
                <a:latin typeface="Times New Roman" pitchFamily="18" charset="0"/>
                <a:cs typeface="Times New Roman" pitchFamily="18" charset="0"/>
              </a:rPr>
              <a:t>Едмонтоні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 (Канада), 1997 рік.</a:t>
            </a:r>
          </a:p>
          <a:p>
            <a:pPr algn="just"/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Член Національної спілки письменників України.</a:t>
            </a:r>
          </a:p>
          <a:p>
            <a:pPr algn="just"/>
            <a:r>
              <a:rPr lang="uk-UA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Проживає в селі </a:t>
            </a:r>
            <a:r>
              <a:rPr lang="uk-UA" sz="2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Халеп’я</a:t>
            </a:r>
            <a:r>
              <a:rPr lang="uk-UA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 Обухівського району Київської області.</a:t>
            </a:r>
          </a:p>
          <a:p>
            <a:pPr algn="just"/>
            <a:endParaRPr lang="uk-UA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857232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Брав участь у створенні колективних збірок</a:t>
            </a:r>
            <a:endParaRPr lang="uk-UA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00100" y="857232"/>
            <a:ext cx="7858148" cy="6078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900" b="1" dirty="0" smtClean="0">
                <a:latin typeface="Times New Roman" pitchFamily="18" charset="0"/>
                <a:cs typeface="Times New Roman" pitchFamily="18" charset="0"/>
              </a:rPr>
              <a:t>1. Українська поезія світу «Золотий гомін», 1997, </a:t>
            </a:r>
            <a:r>
              <a:rPr lang="uk-UA" sz="1900" b="1" dirty="0" err="1" smtClean="0">
                <a:latin typeface="Times New Roman" pitchFamily="18" charset="0"/>
                <a:cs typeface="Times New Roman" pitchFamily="18" charset="0"/>
              </a:rPr>
              <a:t>КиївГоловна</a:t>
            </a:r>
            <a:r>
              <a:rPr lang="uk-UA" sz="1900" b="1" dirty="0" smtClean="0">
                <a:latin typeface="Times New Roman" pitchFamily="18" charset="0"/>
                <a:cs typeface="Times New Roman" pitchFamily="18" charset="0"/>
              </a:rPr>
              <a:t> спеціалізована редакція літератури мовами національних меншин України — «</a:t>
            </a:r>
            <a:r>
              <a:rPr lang="uk-UA" sz="1900" b="1" dirty="0" err="1" smtClean="0">
                <a:latin typeface="Times New Roman" pitchFamily="18" charset="0"/>
                <a:cs typeface="Times New Roman" pitchFamily="18" charset="0"/>
              </a:rPr>
              <a:t>Зоропоезії</a:t>
            </a:r>
            <a:r>
              <a:rPr lang="uk-UA" sz="1900" b="1" dirty="0" smtClean="0"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r>
              <a:rPr lang="uk-UA" sz="1900" b="1" dirty="0" smtClean="0">
                <a:latin typeface="Times New Roman" pitchFamily="18" charset="0"/>
                <a:cs typeface="Times New Roman" pitchFamily="18" charset="0"/>
              </a:rPr>
              <a:t>2. Антологія кращих зразків української новелістики «Квіти в темній кімнаті», «</a:t>
            </a:r>
            <a:r>
              <a:rPr lang="uk-UA" sz="1900" b="1" dirty="0" err="1" smtClean="0">
                <a:latin typeface="Times New Roman" pitchFamily="18" charset="0"/>
                <a:cs typeface="Times New Roman" pitchFamily="18" charset="0"/>
              </a:rPr>
              <a:t>Генеза</a:t>
            </a:r>
            <a:r>
              <a:rPr lang="uk-UA" sz="1900" b="1" dirty="0" smtClean="0">
                <a:latin typeface="Times New Roman" pitchFamily="18" charset="0"/>
                <a:cs typeface="Times New Roman" pitchFamily="18" charset="0"/>
              </a:rPr>
              <a:t>», Київ, 1997 — «Кінець світу», «Оповідання про великого птаха».</a:t>
            </a:r>
          </a:p>
          <a:p>
            <a:r>
              <a:rPr lang="uk-UA" sz="1900" b="1" dirty="0" smtClean="0">
                <a:latin typeface="Times New Roman" pitchFamily="18" charset="0"/>
                <a:cs typeface="Times New Roman" pitchFamily="18" charset="0"/>
              </a:rPr>
              <a:t>3. «Антологія українського жаху», Асоціація підтримки української популярної літератури, «Преса України», Київ, 2000 — оповідання «Яма», «Кінець світу».</a:t>
            </a:r>
          </a:p>
          <a:p>
            <a:r>
              <a:rPr lang="uk-UA" sz="1900" b="1" dirty="0" smtClean="0">
                <a:latin typeface="Times New Roman" pitchFamily="18" charset="0"/>
                <a:cs typeface="Times New Roman" pitchFamily="18" charset="0"/>
              </a:rPr>
              <a:t>4. Вибрана українська проза та есеїстка кінця ХХ століття «Приватна колекція», «Піраміда», Львів, 2002 — </a:t>
            </a:r>
            <a:r>
              <a:rPr lang="uk-UA" sz="1900" b="1" dirty="0" err="1" smtClean="0">
                <a:latin typeface="Times New Roman" pitchFamily="18" charset="0"/>
                <a:cs typeface="Times New Roman" pitchFamily="18" charset="0"/>
              </a:rPr>
              <a:t>зоропоезія</a:t>
            </a:r>
            <a:r>
              <a:rPr lang="uk-UA" sz="1900" b="1" dirty="0" smtClean="0">
                <a:latin typeface="Times New Roman" pitchFamily="18" charset="0"/>
                <a:cs typeface="Times New Roman" pitchFamily="18" charset="0"/>
              </a:rPr>
              <a:t>, оповідання «Піраміда розвитку», «Оповідання про великого птаха».</a:t>
            </a:r>
          </a:p>
          <a:p>
            <a:r>
              <a:rPr lang="uk-UA" sz="1900" b="1" dirty="0" smtClean="0">
                <a:latin typeface="Times New Roman" pitchFamily="18" charset="0"/>
                <a:cs typeface="Times New Roman" pitchFamily="18" charset="0"/>
              </a:rPr>
              <a:t>5. Альманах «Калинове серце», «Світлиця», Київ, 2007 — «Оповідання про великого птаха».</a:t>
            </a:r>
          </a:p>
          <a:p>
            <a:r>
              <a:rPr lang="uk-UA" sz="1900" b="1" dirty="0" smtClean="0">
                <a:latin typeface="Times New Roman" pitchFamily="18" charset="0"/>
                <a:cs typeface="Times New Roman" pitchFamily="18" charset="0"/>
              </a:rPr>
              <a:t>6. Антологія сучасної малої прози «Сила малого», Луцьк, ПВД «Твердиня», 2008 — оповідання «Натюрморт з котами», «Все просто».</a:t>
            </a:r>
          </a:p>
          <a:p>
            <a:r>
              <a:rPr lang="uk-UA" sz="1900" b="1" dirty="0" smtClean="0">
                <a:latin typeface="Times New Roman" pitchFamily="18" charset="0"/>
                <a:cs typeface="Times New Roman" pitchFamily="18" charset="0"/>
              </a:rPr>
              <a:t>7. Збірник українського соціального оповідання ХХІ століття «Похід через засніжений перевал», «Преса України», Київ, 2013 — оповідання «</a:t>
            </a:r>
            <a:r>
              <a:rPr lang="uk-UA" sz="1900" b="1" dirty="0" err="1" smtClean="0">
                <a:latin typeface="Times New Roman" pitchFamily="18" charset="0"/>
                <a:cs typeface="Times New Roman" pitchFamily="18" charset="0"/>
              </a:rPr>
              <a:t>Танг</a:t>
            </a:r>
            <a:r>
              <a:rPr lang="uk-UA" sz="1900" b="1" dirty="0" smtClean="0"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endParaRPr lang="uk-UA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00100" y="0"/>
            <a:ext cx="8143900" cy="64633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k-UA" sz="36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Є  автором книг:</a:t>
            </a:r>
            <a:endParaRPr lang="uk-UA" sz="36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00100" y="714356"/>
            <a:ext cx="414340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«Кінець світу» 1995 рік </a:t>
            </a:r>
          </a:p>
          <a:p>
            <a:endParaRPr lang="uk-UA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28662" y="1285860"/>
            <a:ext cx="61436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dirty="0" smtClean="0"/>
              <a:t> 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«Український письменник» 1995 рік  </a:t>
            </a:r>
            <a:endParaRPr lang="uk-UA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00100" y="1928802"/>
            <a:ext cx="592935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dirty="0" smtClean="0"/>
              <a:t> 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«Зґвалтування реальності» 1997 рік</a:t>
            </a:r>
            <a:endParaRPr lang="uk-UA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71538" y="2643182"/>
            <a:ext cx="27860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uk-UA" sz="2800" dirty="0" err="1" smtClean="0">
                <a:latin typeface="Times New Roman" pitchFamily="18" charset="0"/>
                <a:cs typeface="Times New Roman" pitchFamily="18" charset="0"/>
              </a:rPr>
              <a:t>Гнип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» 1997 рік</a:t>
            </a:r>
            <a:endParaRPr lang="uk-UA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71538" y="3214686"/>
            <a:ext cx="564360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«Натюрморт з котами» 2013 рік </a:t>
            </a:r>
          </a:p>
          <a:p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«Сім оповідань» 2017 рік</a:t>
            </a:r>
          </a:p>
          <a:p>
            <a:endParaRPr lang="uk-UA" sz="2800" dirty="0" smtClean="0"/>
          </a:p>
          <a:p>
            <a:endParaRPr lang="uk-UA" sz="28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285852" y="4857760"/>
            <a:ext cx="464347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uk-UA" sz="28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2800" dirty="0" smtClean="0">
                <a:solidFill>
                  <a:prstClr val="black"/>
                </a:solidFill>
              </a:rPr>
              <a:t> </a:t>
            </a:r>
            <a:endParaRPr lang="uk-UA" sz="2800" dirty="0"/>
          </a:p>
        </p:txBody>
      </p:sp>
      <p:pic>
        <p:nvPicPr>
          <p:cNvPr id="10" name="Picture 2" descr="Результат пошуку зображень за запитом василь трубай кінець світу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7422" y="4357694"/>
            <a:ext cx="1601081" cy="221460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1" name="Picture 2" descr="C:\Users\PC2\Pictures\трубай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7950" y="3129391"/>
            <a:ext cx="2428892" cy="3441289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428752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Багато творів Василя </a:t>
            </a:r>
            <a:r>
              <a:rPr lang="uk-UA" b="1" dirty="0" err="1" smtClean="0">
                <a:latin typeface="Times New Roman" pitchFamily="18" charset="0"/>
                <a:cs typeface="Times New Roman" pitchFamily="18" charset="0"/>
              </a:rPr>
              <a:t>Трубая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 були перекладені різними мовами</a:t>
            </a:r>
            <a:endParaRPr lang="uk-UA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00100" y="1500174"/>
            <a:ext cx="81439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200" b="1" i="1" dirty="0" smtClean="0">
                <a:latin typeface="Times New Roman" pitchFamily="18" charset="0"/>
                <a:cs typeface="Times New Roman" pitchFamily="18" charset="0"/>
              </a:rPr>
              <a:t>Англійською, 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uk-UA" sz="2200" dirty="0" err="1" smtClean="0">
                <a:latin typeface="Times New Roman" pitchFamily="18" charset="0"/>
                <a:cs typeface="Times New Roman" pitchFamily="18" charset="0"/>
              </a:rPr>
              <a:t>Зоропоезії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», книга 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  <a:hlinkClick r:id="rId2" tooltip="Англійська мова"/>
              </a:rPr>
              <a:t>англ.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uk-UA" sz="2200" i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en-US" sz="2200" i="1" dirty="0" smtClean="0">
                <a:latin typeface="Times New Roman" pitchFamily="18" charset="0"/>
                <a:cs typeface="Times New Roman" pitchFamily="18" charset="0"/>
              </a:rPr>
              <a:t>Rape of reality»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, «</a:t>
            </a:r>
            <a:r>
              <a:rPr lang="uk-UA" sz="2200" dirty="0" err="1" smtClean="0">
                <a:latin typeface="Times New Roman" pitchFamily="18" charset="0"/>
                <a:cs typeface="Times New Roman" pitchFamily="18" charset="0"/>
              </a:rPr>
              <a:t>Гнип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», 1997.</a:t>
            </a:r>
          </a:p>
          <a:p>
            <a:pPr algn="just"/>
            <a:r>
              <a:rPr lang="uk-UA" sz="2200" b="1" i="1" dirty="0" smtClean="0">
                <a:latin typeface="Times New Roman" pitchFamily="18" charset="0"/>
                <a:cs typeface="Times New Roman" pitchFamily="18" charset="0"/>
              </a:rPr>
              <a:t>Німецькою,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 оповідання «Яма», збірка 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  <a:hlinkClick r:id="rId3" tooltip="Німецька мова"/>
              </a:rPr>
              <a:t>нім.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uk-UA" sz="2200" i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en-US" sz="2200" i="1" dirty="0" smtClean="0">
                <a:latin typeface="Times New Roman" pitchFamily="18" charset="0"/>
                <a:cs typeface="Times New Roman" pitchFamily="18" charset="0"/>
              </a:rPr>
              <a:t>Die </a:t>
            </a:r>
            <a:r>
              <a:rPr lang="en-US" sz="2200" i="1" dirty="0" err="1" smtClean="0">
                <a:latin typeface="Times New Roman" pitchFamily="18" charset="0"/>
                <a:cs typeface="Times New Roman" pitchFamily="18" charset="0"/>
              </a:rPr>
              <a:t>Stimme</a:t>
            </a:r>
            <a:r>
              <a:rPr lang="en-US" sz="2200" i="1" dirty="0" smtClean="0">
                <a:latin typeface="Times New Roman" pitchFamily="18" charset="0"/>
                <a:cs typeface="Times New Roman" pitchFamily="18" charset="0"/>
              </a:rPr>
              <a:t> des </a:t>
            </a:r>
            <a:r>
              <a:rPr lang="en-US" sz="2200" i="1" dirty="0" err="1" smtClean="0">
                <a:latin typeface="Times New Roman" pitchFamily="18" charset="0"/>
                <a:cs typeface="Times New Roman" pitchFamily="18" charset="0"/>
              </a:rPr>
              <a:t>Grases</a:t>
            </a:r>
            <a:r>
              <a:rPr lang="en-US" sz="2200" i="1" dirty="0" smtClean="0"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, 2000.</a:t>
            </a:r>
          </a:p>
          <a:p>
            <a:pPr algn="just"/>
            <a:r>
              <a:rPr lang="uk-UA" sz="2200" b="1" i="1" dirty="0" smtClean="0">
                <a:latin typeface="Times New Roman" pitchFamily="18" charset="0"/>
                <a:cs typeface="Times New Roman" pitchFamily="18" charset="0"/>
              </a:rPr>
              <a:t>Англійською, 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uk-UA" sz="2200" dirty="0" err="1" smtClean="0">
                <a:latin typeface="Times New Roman" pitchFamily="18" charset="0"/>
                <a:cs typeface="Times New Roman" pitchFamily="18" charset="0"/>
              </a:rPr>
              <a:t>Зоропоезії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», збірка 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  <a:hlinkClick r:id="rId2" tooltip="Англійська мова"/>
              </a:rPr>
              <a:t>англ.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uk-UA" sz="2200" i="1" dirty="0" smtClean="0">
                <a:latin typeface="Times New Roman" pitchFamily="18" charset="0"/>
                <a:cs typeface="Times New Roman" pitchFamily="18" charset="0"/>
              </a:rPr>
              <a:t>«Р</a:t>
            </a:r>
            <a:r>
              <a:rPr lang="en-US" sz="2200" i="1" dirty="0" err="1" smtClean="0">
                <a:latin typeface="Times New Roman" pitchFamily="18" charset="0"/>
                <a:cs typeface="Times New Roman" pitchFamily="18" charset="0"/>
              </a:rPr>
              <a:t>oezographia</a:t>
            </a:r>
            <a:r>
              <a:rPr lang="en-US" sz="2200" i="1" dirty="0" smtClean="0">
                <a:latin typeface="Times New Roman" pitchFamily="18" charset="0"/>
                <a:cs typeface="Times New Roman" pitchFamily="18" charset="0"/>
              </a:rPr>
              <a:t>: contemporary visual poetry in Ukrainian»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, «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Родовід», Київ, 2005.</a:t>
            </a:r>
          </a:p>
          <a:p>
            <a:pPr algn="just"/>
            <a:r>
              <a:rPr lang="uk-UA" sz="2200" b="1" i="1" dirty="0" smtClean="0">
                <a:latin typeface="Times New Roman" pitchFamily="18" charset="0"/>
                <a:cs typeface="Times New Roman" pitchFamily="18" charset="0"/>
              </a:rPr>
              <a:t>Сербською,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 оповідання «</a:t>
            </a:r>
            <a:r>
              <a:rPr lang="uk-UA" sz="2200" dirty="0" err="1" smtClean="0">
                <a:latin typeface="Times New Roman" pitchFamily="18" charset="0"/>
                <a:cs typeface="Times New Roman" pitchFamily="18" charset="0"/>
              </a:rPr>
              <a:t>Оповідання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 про великого птаха», журнал «Вікно», 2008.</a:t>
            </a:r>
          </a:p>
          <a:p>
            <a:pPr algn="just"/>
            <a:r>
              <a:rPr lang="uk-UA" sz="2200" b="1" i="1" dirty="0" smtClean="0">
                <a:latin typeface="Times New Roman" pitchFamily="18" charset="0"/>
                <a:cs typeface="Times New Roman" pitchFamily="18" charset="0"/>
              </a:rPr>
              <a:t>Чеською,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 оповідання «Яма», збірка 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  <a:hlinkClick r:id="rId4" tooltip="Україно, давай, Україно!"/>
              </a:rPr>
              <a:t>«Україно, давай, Україно!»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uk-UA" sz="2200" dirty="0" err="1" smtClean="0">
                <a:latin typeface="Times New Roman" pitchFamily="18" charset="0"/>
                <a:cs typeface="Times New Roman" pitchFamily="18" charset="0"/>
                <a:hlinkClick r:id="rId5" tooltip="Чеська мова"/>
              </a:rPr>
              <a:t>чеськ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  <a:hlinkClick r:id="rId5" tooltip="Чеська мова"/>
              </a:rPr>
              <a:t>.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uk-UA" sz="2200" i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en-US" sz="2200" i="1" dirty="0" err="1" smtClean="0">
                <a:latin typeface="Times New Roman" pitchFamily="18" charset="0"/>
                <a:cs typeface="Times New Roman" pitchFamily="18" charset="0"/>
              </a:rPr>
              <a:t>Ukrajin</a:t>
            </a:r>
            <a:r>
              <a:rPr lang="uk-UA" sz="2200" i="1" dirty="0" smtClean="0">
                <a:latin typeface="Times New Roman" pitchFamily="18" charset="0"/>
                <a:cs typeface="Times New Roman" pitchFamily="18" charset="0"/>
              </a:rPr>
              <a:t>а, </a:t>
            </a:r>
            <a:r>
              <a:rPr lang="en-US" sz="2200" i="1" dirty="0" err="1" smtClean="0">
                <a:latin typeface="Times New Roman" pitchFamily="18" charset="0"/>
                <a:cs typeface="Times New Roman" pitchFamily="18" charset="0"/>
              </a:rPr>
              <a:t>davaj</a:t>
            </a:r>
            <a:r>
              <a:rPr lang="en-US" sz="2200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i="1" dirty="0" err="1" smtClean="0">
                <a:latin typeface="Times New Roman" pitchFamily="18" charset="0"/>
                <a:cs typeface="Times New Roman" pitchFamily="18" charset="0"/>
              </a:rPr>
              <a:t>Ukrajin</a:t>
            </a:r>
            <a:r>
              <a:rPr lang="uk-UA" sz="2200" i="1" dirty="0" smtClean="0">
                <a:latin typeface="Times New Roman" pitchFamily="18" charset="0"/>
                <a:cs typeface="Times New Roman" pitchFamily="18" charset="0"/>
              </a:rPr>
              <a:t>а!»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, 2012.</a:t>
            </a:r>
          </a:p>
          <a:p>
            <a:pPr algn="just"/>
            <a:r>
              <a:rPr lang="uk-UA" sz="2200" b="1" i="1" dirty="0" smtClean="0">
                <a:latin typeface="Times New Roman" pitchFamily="18" charset="0"/>
                <a:cs typeface="Times New Roman" pitchFamily="18" charset="0"/>
              </a:rPr>
              <a:t>Білоруською,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 оповідання «Яма», часопис «</a:t>
            </a:r>
            <a:r>
              <a:rPr lang="uk-UA" sz="2200" dirty="0" err="1" smtClean="0">
                <a:latin typeface="Times New Roman" pitchFamily="18" charset="0"/>
                <a:cs typeface="Times New Roman" pitchFamily="18" charset="0"/>
              </a:rPr>
              <a:t>Дзеясло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y», 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Мінськ, 2013, число 1.</a:t>
            </a:r>
          </a:p>
          <a:p>
            <a:pPr algn="just"/>
            <a:r>
              <a:rPr lang="uk-UA" sz="2200" b="1" i="1" dirty="0" smtClean="0">
                <a:latin typeface="Times New Roman" pitchFamily="18" charset="0"/>
                <a:cs typeface="Times New Roman" pitchFamily="18" charset="0"/>
              </a:rPr>
              <a:t>Чеською,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 стаття «Не від Бога, від Чорта», та </a:t>
            </a:r>
            <a:r>
              <a:rPr lang="uk-UA" sz="2200" dirty="0" err="1" smtClean="0">
                <a:latin typeface="Times New Roman" pitchFamily="18" charset="0"/>
                <a:cs typeface="Times New Roman" pitchFamily="18" charset="0"/>
              </a:rPr>
              <a:t>зоропоезія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 «Піраміда розвитку», журнал </a:t>
            </a:r>
            <a:r>
              <a:rPr lang="uk-UA" sz="2200" dirty="0" err="1" smtClean="0">
                <a:latin typeface="Times New Roman" pitchFamily="18" charset="0"/>
                <a:cs typeface="Times New Roman" pitchFamily="18" charset="0"/>
                <a:hlinkClick r:id="rId5" tooltip="Чеська мова"/>
              </a:rPr>
              <a:t>чеськ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  <a:hlinkClick r:id="rId5" tooltip="Чеська мова"/>
              </a:rPr>
              <a:t>.</a:t>
            </a:r>
            <a:r>
              <a:rPr lang="uk-UA" sz="22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uk-UA" sz="2200" i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en-US" sz="2200" i="1" dirty="0" err="1" smtClean="0">
                <a:latin typeface="Times New Roman" pitchFamily="18" charset="0"/>
                <a:cs typeface="Times New Roman" pitchFamily="18" charset="0"/>
              </a:rPr>
              <a:t>RozRazil</a:t>
            </a:r>
            <a:r>
              <a:rPr lang="en-US" sz="2200" i="1" dirty="0" smtClean="0"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 45/6, 2013.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00100" y="1214422"/>
            <a:ext cx="81439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За його сценаріями зняті художні фільми:</a:t>
            </a: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  <a:hlinkClick r:id="rId2" tooltip="Посилка для Маргарет Тетчер"/>
              </a:rPr>
              <a:t>«Посилка для Маргарет Тетчер»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, 1990, режисер Вадим </a:t>
            </a:r>
            <a:r>
              <a:rPr lang="uk-UA" sz="2000" dirty="0" err="1" smtClean="0">
                <a:latin typeface="Times New Roman" pitchFamily="18" charset="0"/>
                <a:cs typeface="Times New Roman" pitchFamily="18" charset="0"/>
              </a:rPr>
              <a:t>Кастеллі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  <a:hlinkClick r:id="rId3" tooltip="Вперед, за скарбами гетьмана!"/>
              </a:rPr>
              <a:t>«Вперед, за скарбами гетьмана!»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, 1993, режисер Вадим </a:t>
            </a:r>
            <a:r>
              <a:rPr lang="uk-UA" sz="2000" dirty="0" err="1" smtClean="0">
                <a:latin typeface="Times New Roman" pitchFamily="18" charset="0"/>
                <a:cs typeface="Times New Roman" pitchFamily="18" charset="0"/>
              </a:rPr>
              <a:t>Кастеллі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uk-UA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00100" y="571480"/>
            <a:ext cx="81439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Сценарист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 — автор 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  <a:hlinkClick r:id="rId4" tooltip="Сценарій"/>
              </a:rPr>
              <a:t>сценарію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 фільмів (у тому числі мультиплікаційних) чи телепередач (сюжетів або програм), </a:t>
            </a:r>
            <a:r>
              <a:rPr lang="uk-UA" sz="2000" u="sng" dirty="0" smtClean="0">
                <a:latin typeface="Times New Roman" pitchFamily="18" charset="0"/>
                <a:cs typeface="Times New Roman" pitchFamily="18" charset="0"/>
                <a:hlinkClick r:id="rId5"/>
              </a:rPr>
              <a:t>кінодраматург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. </a:t>
            </a:r>
            <a:endParaRPr lang="uk-UA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00100" y="2285992"/>
            <a:ext cx="8143900" cy="43704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Опубліковані сценарії та п'єси:</a:t>
            </a: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«Сто тисяч за кохання», кіносценарій, збірка «Кіносценарії коронації слова», «Кіно-коло», Київ, 2006.</a:t>
            </a: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«Сто тисяч за кохання», кіносценарій, часопис «Дніпро», Київ, 2010, число 2, 3.</a:t>
            </a: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«Заручники», п'єса, часопис «Дніпро», Київ, 2012, число 8.</a:t>
            </a:r>
          </a:p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Неопубліковані сценарії художніх фільмів:</a:t>
            </a: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«Мумія», 2003.</a:t>
            </a: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«Тарас Бульба», 2005.</a:t>
            </a: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«Що з нього буде», 2013.</a:t>
            </a: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«Срібний монах», 2014.</a:t>
            </a: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uk-UA" sz="2000" dirty="0" err="1" smtClean="0">
                <a:latin typeface="Times New Roman" pitchFamily="18" charset="0"/>
                <a:cs typeface="Times New Roman" pitchFamily="18" charset="0"/>
              </a:rPr>
              <a:t>Никола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dirty="0" err="1" smtClean="0">
                <a:latin typeface="Times New Roman" pitchFamily="18" charset="0"/>
                <a:cs typeface="Times New Roman" pitchFamily="18" charset="0"/>
              </a:rPr>
              <a:t>Сюгай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», 2016.</a:t>
            </a: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«Заручники», 2016.</a:t>
            </a: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«Вікентій Хвойка», 2017.</a:t>
            </a:r>
            <a:endParaRPr lang="uk-UA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00100" y="0"/>
            <a:ext cx="8143900" cy="5847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Сценарист</a:t>
            </a:r>
            <a:r>
              <a:rPr lang="uk-UA" dirty="0" smtClean="0"/>
              <a:t> </a:t>
            </a:r>
            <a:endParaRPr lang="uk-U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Відзнаки Василя </a:t>
            </a:r>
            <a:r>
              <a:rPr lang="uk-UA" b="1" dirty="0" err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Трубая</a:t>
            </a:r>
            <a:endParaRPr lang="uk-UA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00100" y="1785926"/>
            <a:ext cx="81439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Володар гран-прі конкурсу 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  <a:hlinkClick r:id="rId2" tooltip="Коронація слова 2001"/>
              </a:rPr>
              <a:t>«Коронація слова»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 за сценарій художнього фільму «Сто тисяч за кохання» (2000)</a:t>
            </a:r>
          </a:p>
          <a:p>
            <a:pPr algn="just"/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Дипломант конкурсу 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  <a:hlinkClick r:id="rId3" tooltip="Коронація слова 2012"/>
              </a:rPr>
              <a:t>«Коронація слова»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 за п'єсу «Заручники» (2012).</a:t>
            </a:r>
          </a:p>
          <a:p>
            <a:pPr algn="just"/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Лауреат 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  <a:hlinkClick r:id="rId4" tooltip="Київська обласна літературна премія імені Григорія Косинки"/>
              </a:rPr>
              <a:t>Київської обласної літературної премії імені Григорія Косинки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 (2003)</a:t>
            </a:r>
          </a:p>
          <a:p>
            <a:pPr algn="just"/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Лауреат 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  <a:hlinkClick r:id="rId5" tooltip="Літературна премія імені Тодося Осьмачки"/>
              </a:rPr>
              <a:t>літературної премії імені </a:t>
            </a:r>
            <a:r>
              <a:rPr lang="uk-UA" sz="3200" dirty="0" err="1" smtClean="0">
                <a:latin typeface="Times New Roman" pitchFamily="18" charset="0"/>
                <a:cs typeface="Times New Roman" pitchFamily="18" charset="0"/>
                <a:hlinkClick r:id="rId5" tooltip="Літературна премія імені Тодося Осьмачки"/>
              </a:rPr>
              <a:t>Тодося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  <a:hlinkClick r:id="rId5" tooltip="Літературна премія імені Тодося Осьмачки"/>
              </a:rPr>
              <a:t> Осьмачки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 (2013).</a:t>
            </a:r>
            <a:endParaRPr lang="uk-UA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488" y="1428736"/>
            <a:ext cx="4241674" cy="24006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 algn="just">
              <a:buAutoNum type="arabicPeriod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  <a:hlinkClick r:id="rId2"/>
              </a:rPr>
              <a:t>http://screenplay.com.ua</a:t>
            </a:r>
            <a:endParaRPr lang="uk-UA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AutoNum type="arabicPeriod"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  <a:hlinkClick r:id="rId3"/>
              </a:rPr>
              <a:t>https://uk.wikipedia.org</a:t>
            </a:r>
            <a:endParaRPr lang="uk-UA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>
              <a:buAutoNum type="arabicPeriod"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  <a:hlinkClick r:id="rId4"/>
              </a:rPr>
              <a:t>http://www.kobu.kiev.ua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342900" indent="-342900" algn="just">
              <a:buAutoNum type="arabicPeriod"/>
            </a:pPr>
            <a:endParaRPr lang="uk-UA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endParaRPr lang="uk-UA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dirty="0"/>
          </a:p>
        </p:txBody>
      </p:sp>
      <p:sp>
        <p:nvSpPr>
          <p:cNvPr id="3" name="TextBox 2"/>
          <p:cNvSpPr txBox="1"/>
          <p:nvPr/>
        </p:nvSpPr>
        <p:spPr>
          <a:xfrm>
            <a:off x="2428860" y="285728"/>
            <a:ext cx="51435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Використані джерела </a:t>
            </a:r>
            <a:endParaRPr lang="uk-UA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3511870"/>
          </a:xfrm>
        </p:spPr>
        <p:txBody>
          <a:bodyPr>
            <a:normAutofit/>
          </a:bodyPr>
          <a:lstStyle/>
          <a:p>
            <a:r>
              <a:rPr lang="uk-UA" sz="72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72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72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Дякую за увагу</a:t>
            </a:r>
            <a:endParaRPr lang="uk-UA" sz="72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153</TotalTime>
  <Words>348</Words>
  <Application>Microsoft Office PowerPoint</Application>
  <PresentationFormat>Экран (4:3)</PresentationFormat>
  <Paragraphs>72</Paragraphs>
  <Slides>12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Солнцестояние</vt:lpstr>
      <vt:lpstr>     Література рідного краю Василь Трубай  український прозаїк, поет, драматург, публіцист.  </vt:lpstr>
      <vt:lpstr>Презентация PowerPoint</vt:lpstr>
      <vt:lpstr>Презентация PowerPoint</vt:lpstr>
      <vt:lpstr>Був активним учасником подій Революції Гідності , яка тривала з   листопада , яка тривала з  21 листопада  2013 по лютий 2020</vt:lpstr>
      <vt:lpstr>Життя і творчість поета</vt:lpstr>
      <vt:lpstr>Брав участь у створенні колективних збірок</vt:lpstr>
      <vt:lpstr>Презентация PowerPoint</vt:lpstr>
      <vt:lpstr>Багато творів Василя Трубая були перекладені різними мовами</vt:lpstr>
      <vt:lpstr>Презентация PowerPoint</vt:lpstr>
      <vt:lpstr>Відзнаки Василя Трубая</vt:lpstr>
      <vt:lpstr>Презентация PowerPoint</vt:lpstr>
      <vt:lpstr> Дякую за увагу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Література рідного краю</dc:title>
  <dc:creator>PC</dc:creator>
  <cp:lastModifiedBy>USER</cp:lastModifiedBy>
  <cp:revision>21</cp:revision>
  <dcterms:created xsi:type="dcterms:W3CDTF">2019-12-11T10:21:37Z</dcterms:created>
  <dcterms:modified xsi:type="dcterms:W3CDTF">2021-10-19T18:06:16Z</dcterms:modified>
</cp:coreProperties>
</file>