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59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2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Запита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928794" y="1643050"/>
            <a:ext cx="6643734" cy="22145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071934" y="4071942"/>
            <a:ext cx="1714512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Дізнатися відповідь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ильна відповід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285992"/>
            <a:ext cx="8229600" cy="1000132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Відповідь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044594" y="3982998"/>
            <a:ext cx="35276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hlinkClick r:id="rId2" action="ppaction://hlinksldjump"/>
              </a:rPr>
              <a:t>Повернутися до обрання теми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вда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85926"/>
            <a:ext cx="8229600" cy="1143000"/>
          </a:xfrm>
        </p:spPr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Управляющая кнопка: настраиваемая 6">
            <a:hlinkClick r:id="" action="ppaction://hlinkshowjump?jump=nextslide" highlightClick="1"/>
          </p:cNvPr>
          <p:cNvSpPr/>
          <p:nvPr userDrawn="1"/>
        </p:nvSpPr>
        <p:spPr>
          <a:xfrm>
            <a:off x="4000496" y="4857760"/>
            <a:ext cx="1256730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58" r:id="rId11"/>
    <p:sldLayoutId id="2147483659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s://upload.wikimedia.org/wikipedia/commons/b/b3/%D0%A1%D0%B2%D0%BE%D1%8F_%D0%B8%D0%B3%D1%80%D0%B0_%D1%82%D0%B5%D0%BB%D0%B5%D0%B8%D0%B3%D1%80%D0%B0_%D0%B7%D0%B0%D1%81%D1%82%D0%B0%D0%B2%D0%BA%D0%B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5575" y="0"/>
            <a:ext cx="8736905" cy="8448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5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4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МОВНО-ЛІТЕРАТУРНА ВІКТОРИНА</a:t>
            </a:r>
          </a:p>
          <a:p>
            <a:pPr algn="ctr">
              <a:lnSpc>
                <a:spcPct val="150000"/>
              </a:lnSpc>
            </a:pPr>
            <a:r>
              <a:rPr lang="uk-UA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400" i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5400" b="1" i="1" dirty="0">
                <a:latin typeface="Times New Roman" panose="02020603050405020304" pitchFamily="18" charset="0"/>
                <a:cs typeface="Times New Roman" pitchFamily="18" charset="0"/>
              </a:rPr>
              <a:t>Назви одним словом»</a:t>
            </a:r>
          </a:p>
          <a:p>
            <a:pPr algn="r">
              <a:lnSpc>
                <a:spcPct val="150000"/>
              </a:lnSpc>
            </a:pPr>
            <a:endParaRPr lang="uk-UA" i="1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 algn="r">
              <a:lnSpc>
                <a:spcPct val="150000"/>
              </a:lnSpc>
            </a:pPr>
            <a:r>
              <a:rPr lang="uk-UA" i="1" dirty="0">
                <a:latin typeface="Times New Roman" panose="02020603050405020304" pitchFamily="18" charset="0"/>
                <a:cs typeface="Times New Roman" pitchFamily="18" charset="0"/>
              </a:rPr>
              <a:t>Розробила вчитель</a:t>
            </a:r>
          </a:p>
          <a:p>
            <a:pPr algn="r">
              <a:lnSpc>
                <a:spcPct val="150000"/>
              </a:lnSpc>
            </a:pPr>
            <a:r>
              <a:rPr lang="uk-UA" i="1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uk-UA" i="1" dirty="0" smtClean="0">
                <a:latin typeface="Times New Roman" panose="02020603050405020304" pitchFamily="18" charset="0"/>
                <a:cs typeface="Times New Roman" pitchFamily="18" charset="0"/>
              </a:rPr>
              <a:t>української  </a:t>
            </a:r>
            <a:r>
              <a:rPr lang="uk-UA" i="1" dirty="0">
                <a:latin typeface="Times New Roman" panose="02020603050405020304" pitchFamily="18" charset="0"/>
                <a:cs typeface="Times New Roman" pitchFamily="18" charset="0"/>
              </a:rPr>
              <a:t>мови та літератури </a:t>
            </a:r>
          </a:p>
          <a:p>
            <a:pPr algn="r">
              <a:lnSpc>
                <a:spcPct val="150000"/>
              </a:lnSpc>
            </a:pPr>
            <a:r>
              <a:rPr lang="uk-UA" i="1" dirty="0" err="1">
                <a:latin typeface="Times New Roman" panose="02020603050405020304" pitchFamily="18" charset="0"/>
                <a:cs typeface="Times New Roman" pitchFamily="18" charset="0"/>
              </a:rPr>
              <a:t>Носаченко</a:t>
            </a:r>
            <a:r>
              <a:rPr lang="uk-UA" i="1" dirty="0">
                <a:latin typeface="Times New Roman" panose="02020603050405020304" pitchFamily="18" charset="0"/>
                <a:cs typeface="Times New Roman" pitchFamily="18" charset="0"/>
              </a:rPr>
              <a:t> Людмила Михайлівна</a:t>
            </a:r>
          </a:p>
          <a:p>
            <a:pPr algn="ctr">
              <a:lnSpc>
                <a:spcPct val="150000"/>
              </a:lnSpc>
            </a:pPr>
            <a:endParaRPr lang="uk-UA" sz="5400" b="1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 algn="ctr"/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09" name="Picture 1" descr="D:\Мои документы\Досвід\Мультимедіа\Ілюстрації  в школі\Теми\Навчання\51f319a3e644768c75510b97100ac6bd.gif"/>
          <p:cNvPicPr>
            <a:picLocks noChangeAspect="1" noChangeArrowheads="1"/>
          </p:cNvPicPr>
          <p:nvPr/>
        </p:nvPicPr>
        <p:blipFill>
          <a:blip r:embed="rId2"/>
          <a:srcRect t="11160" b="6249"/>
          <a:stretch>
            <a:fillRect/>
          </a:stretch>
        </p:blipFill>
        <p:spPr bwMode="auto">
          <a:xfrm>
            <a:off x="-1" y="4429133"/>
            <a:ext cx="2940879" cy="242886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53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2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3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4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5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6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7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8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9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0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1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7300" dirty="0"/>
              <a:t>Мати </a:t>
            </a:r>
            <a:br>
              <a:rPr lang="uk-UA" sz="7300" dirty="0"/>
            </a:br>
            <a:r>
              <a:rPr lang="uk-UA" sz="7300" dirty="0"/>
              <a:t>батька або матері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115328" cy="1000132"/>
          </a:xfrm>
        </p:spPr>
        <p:txBody>
          <a:bodyPr>
            <a:noAutofit/>
          </a:bodyPr>
          <a:lstStyle/>
          <a:p>
            <a:r>
              <a:rPr lang="uk-UA" sz="8000" b="1" dirty="0"/>
              <a:t>бабуся</a:t>
            </a:r>
            <a:endParaRPr lang="ru-RU" sz="8000" b="1" dirty="0"/>
          </a:p>
        </p:txBody>
      </p:sp>
      <p:pic>
        <p:nvPicPr>
          <p:cNvPr id="4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uk-UA" sz="6600" dirty="0"/>
              <a:t>Прикраси з перлів, коралів, які жінки носять на шиї</a:t>
            </a:r>
            <a:endParaRPr lang="ru-RU" sz="6600" dirty="0"/>
          </a:p>
        </p:txBody>
      </p:sp>
    </p:spTree>
  </p:cSld>
  <p:clrMapOvr>
    <a:masterClrMapping/>
  </p:clrMapOvr>
  <p:transition advClick="0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972452" cy="1000132"/>
          </a:xfrm>
        </p:spPr>
        <p:txBody>
          <a:bodyPr>
            <a:noAutofit/>
          </a:bodyPr>
          <a:lstStyle/>
          <a:p>
            <a:r>
              <a:rPr lang="uk-UA" sz="8000" b="1" dirty="0"/>
              <a:t>намисто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214578"/>
          </a:xfrm>
        </p:spPr>
        <p:txBody>
          <a:bodyPr>
            <a:noAutofit/>
          </a:bodyPr>
          <a:lstStyle/>
          <a:p>
            <a:r>
              <a:rPr lang="uk-UA" sz="4800" dirty="0"/>
              <a:t/>
            </a:r>
            <a:br>
              <a:rPr lang="uk-UA" sz="4800" dirty="0"/>
            </a:br>
            <a:r>
              <a:rPr lang="uk-UA" sz="5400" dirty="0"/>
              <a:t>Обрядова народна пісня, </a:t>
            </a:r>
            <a:br>
              <a:rPr lang="uk-UA" sz="5400" dirty="0"/>
            </a:br>
            <a:r>
              <a:rPr lang="uk-UA" sz="5400" dirty="0"/>
              <a:t>у якій оспівується</a:t>
            </a:r>
            <a:br>
              <a:rPr lang="uk-UA" sz="5400" dirty="0"/>
            </a:br>
            <a:r>
              <a:rPr lang="uk-UA" sz="5400" dirty="0"/>
              <a:t> пробудження природи, </a:t>
            </a:r>
            <a:br>
              <a:rPr lang="uk-UA" sz="5400" dirty="0"/>
            </a:br>
            <a:r>
              <a:rPr lang="uk-UA" sz="5400" dirty="0"/>
              <a:t>надії на врожай</a:t>
            </a:r>
            <a:endParaRPr lang="ru-RU" sz="5400" dirty="0"/>
          </a:p>
        </p:txBody>
      </p:sp>
    </p:spTree>
  </p:cSld>
  <p:clrMapOvr>
    <a:masterClrMapping/>
  </p:clrMapOvr>
  <p:transition advClick="0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972452" cy="1000132"/>
          </a:xfrm>
        </p:spPr>
        <p:txBody>
          <a:bodyPr>
            <a:noAutofit/>
          </a:bodyPr>
          <a:lstStyle/>
          <a:p>
            <a:r>
              <a:rPr lang="uk-UA" sz="8000" b="1" dirty="0"/>
              <a:t>веснянка</a:t>
            </a:r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643206"/>
          </a:xfrm>
        </p:spPr>
        <p:txBody>
          <a:bodyPr>
            <a:noAutofit/>
          </a:bodyPr>
          <a:lstStyle/>
          <a:p>
            <a:r>
              <a:rPr lang="uk-UA" sz="6000" dirty="0"/>
              <a:t>Невеликий алегоричний віршований або прозорий твір повчального змісту</a:t>
            </a:r>
            <a:endParaRPr lang="ru-RU" sz="6000" dirty="0"/>
          </a:p>
        </p:txBody>
      </p:sp>
    </p:spTree>
  </p:cSld>
  <p:clrMapOvr>
    <a:masterClrMapping/>
  </p:clrMapOvr>
  <p:transition advClick="0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900" b="1" dirty="0"/>
              <a:t>байка</a:t>
            </a:r>
            <a:r>
              <a:rPr lang="uk-UA" b="1" dirty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7500" dirty="0"/>
              <a:t>Страва </a:t>
            </a:r>
            <a:br>
              <a:rPr lang="uk-UA" sz="7500" dirty="0"/>
            </a:br>
            <a:r>
              <a:rPr lang="uk-UA" sz="7500" dirty="0"/>
              <a:t>з варених круп</a:t>
            </a:r>
            <a:endParaRPr lang="ru-RU" sz="7500" dirty="0"/>
          </a:p>
        </p:txBody>
      </p:sp>
    </p:spTree>
  </p:cSld>
  <p:clrMapOvr>
    <a:masterClrMapping/>
  </p:clrMapOvr>
  <p:transition advClick="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каша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00108"/>
            <a:ext cx="9144000" cy="1928818"/>
          </a:xfrm>
        </p:spPr>
        <p:txBody>
          <a:bodyPr>
            <a:noAutofit/>
          </a:bodyPr>
          <a:lstStyle/>
          <a:p>
            <a:r>
              <a:rPr lang="uk-UA" sz="6600" dirty="0"/>
              <a:t>Чоловік </a:t>
            </a:r>
            <a:br>
              <a:rPr lang="uk-UA" sz="6600" dirty="0"/>
            </a:br>
            <a:r>
              <a:rPr lang="uk-UA" sz="6600" dirty="0"/>
              <a:t>стосовно своїх дітей</a:t>
            </a:r>
            <a:endParaRPr lang="ru-RU" sz="6600" dirty="0"/>
          </a:p>
        </p:txBody>
      </p:sp>
    </p:spTree>
  </p:cSld>
  <p:clrMapOvr>
    <a:masterClrMapping/>
  </p:clrMapOvr>
  <p:transition advClick="0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батько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/>
              <a:t>Перша буква </a:t>
            </a:r>
            <a:r>
              <a:rPr lang="uk-UA" sz="7200" dirty="0" smtClean="0"/>
              <a:t/>
            </a:r>
            <a:br>
              <a:rPr lang="uk-UA" sz="7200" dirty="0" smtClean="0"/>
            </a:br>
            <a:r>
              <a:rPr lang="uk-UA" sz="7200" dirty="0" smtClean="0"/>
              <a:t>у </a:t>
            </a:r>
            <a:r>
              <a:rPr lang="uk-UA" sz="7200" dirty="0"/>
              <a:t>власній назві</a:t>
            </a:r>
            <a:endParaRPr lang="ru-RU" sz="7200" dirty="0"/>
          </a:p>
        </p:txBody>
      </p:sp>
    </p:spTree>
  </p:cSld>
  <p:clrMapOvr>
    <a:masterClrMapping/>
  </p:clrMapOvr>
  <p:transition advClick="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972452" cy="1000132"/>
          </a:xfrm>
        </p:spPr>
        <p:txBody>
          <a:bodyPr>
            <a:noAutofit/>
          </a:bodyPr>
          <a:lstStyle/>
          <a:p>
            <a:r>
              <a:rPr lang="uk-UA" sz="8000" b="1" dirty="0"/>
              <a:t>велика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736"/>
            <a:ext cx="8929718" cy="1857388"/>
          </a:xfrm>
        </p:spPr>
        <p:txBody>
          <a:bodyPr>
            <a:normAutofit/>
          </a:bodyPr>
          <a:lstStyle/>
          <a:p>
            <a:r>
              <a:rPr lang="uk-UA" dirty="0"/>
              <a:t> </a:t>
            </a:r>
            <a:r>
              <a:rPr lang="uk-UA" sz="5300" dirty="0"/>
              <a:t>Кількість голосних звуків</a:t>
            </a:r>
            <a:br>
              <a:rPr lang="uk-UA" sz="5300" dirty="0"/>
            </a:br>
            <a:r>
              <a:rPr lang="uk-UA" sz="5300" dirty="0"/>
              <a:t>в українській мові</a:t>
            </a:r>
            <a:endParaRPr lang="ru-RU" sz="5300" dirty="0"/>
          </a:p>
        </p:txBody>
      </p:sp>
    </p:spTree>
  </p:cSld>
  <p:clrMapOvr>
    <a:masterClrMapping/>
  </p:clrMapOvr>
  <p:transition advClick="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285992"/>
            <a:ext cx="7901014" cy="1000132"/>
          </a:xfrm>
        </p:spPr>
        <p:txBody>
          <a:bodyPr>
            <a:noAutofit/>
          </a:bodyPr>
          <a:lstStyle/>
          <a:p>
            <a:r>
              <a:rPr lang="uk-UA" sz="8000" b="1" dirty="0"/>
              <a:t>шість</a:t>
            </a:r>
            <a:endParaRPr lang="ru-RU" sz="8000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600" dirty="0"/>
              <a:t>Кількість звуків у слові </a:t>
            </a:r>
            <a:br>
              <a:rPr lang="uk-UA" sz="6600" dirty="0"/>
            </a:br>
            <a:r>
              <a:rPr lang="uk-UA" sz="6600" dirty="0">
                <a:solidFill>
                  <a:srgbClr val="002060"/>
                </a:solidFill>
              </a:rPr>
              <a:t>«КУЩ»</a:t>
            </a:r>
            <a:endParaRPr lang="ru-RU" sz="6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чотири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7200" dirty="0"/>
              <a:t>Наука, що вивчає минуле людства</a:t>
            </a:r>
            <a:endParaRPr lang="ru-RU" sz="7200" dirty="0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історія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600" dirty="0"/>
              <a:t>Художнє означення</a:t>
            </a:r>
            <a:endParaRPr lang="ru-RU" sz="6600" dirty="0"/>
          </a:p>
        </p:txBody>
      </p:sp>
    </p:spTree>
  </p:cSld>
  <p:clrMapOvr>
    <a:masterClrMapping/>
  </p:clrMapOvr>
  <p:transition advClick="0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епітет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357298"/>
            <a:ext cx="9144000" cy="2571768"/>
          </a:xfrm>
        </p:spPr>
        <p:txBody>
          <a:bodyPr>
            <a:normAutofit fontScale="90000"/>
          </a:bodyPr>
          <a:lstStyle/>
          <a:p>
            <a:pPr lvl="0"/>
            <a:r>
              <a:rPr lang="uk-UA" sz="6000" dirty="0"/>
              <a:t>П</a:t>
            </a:r>
            <a:r>
              <a:rPr lang="ru-RU" sz="6000" dirty="0" err="1"/>
              <a:t>еренесення</a:t>
            </a:r>
            <a:r>
              <a:rPr lang="ru-RU" sz="6000" dirty="0"/>
              <a:t> </a:t>
            </a:r>
            <a:r>
              <a:rPr lang="ru-RU" sz="6000" dirty="0" err="1"/>
              <a:t>властивостей</a:t>
            </a:r>
            <a:r>
              <a:rPr lang="ru-RU" sz="6000" dirty="0"/>
              <a:t> одного предмета, </a:t>
            </a:r>
            <a:r>
              <a:rPr lang="ru-RU" sz="6000" dirty="0" err="1"/>
              <a:t>явища</a:t>
            </a:r>
            <a:r>
              <a:rPr lang="ru-RU" sz="6000" dirty="0"/>
              <a:t> </a:t>
            </a:r>
            <a:r>
              <a:rPr lang="ru-RU" sz="6000" dirty="0" err="1"/>
              <a:t>або</a:t>
            </a:r>
            <a:r>
              <a:rPr lang="ru-RU" sz="6000" dirty="0"/>
              <a:t> </a:t>
            </a:r>
            <a:r>
              <a:rPr lang="ru-RU" sz="6000" dirty="0" err="1"/>
              <a:t>істоти</a:t>
            </a:r>
            <a:r>
              <a:rPr lang="ru-RU" sz="6000" dirty="0"/>
              <a:t> на </a:t>
            </a:r>
            <a:r>
              <a:rPr lang="ru-RU" sz="6000" dirty="0" err="1"/>
              <a:t>інший</a:t>
            </a:r>
            <a:r>
              <a:rPr lang="ru-RU" sz="6000" dirty="0"/>
              <a:t> </a:t>
            </a:r>
            <a:r>
              <a:rPr lang="ru-RU" sz="6000" dirty="0" err="1"/>
              <a:t>об’єкт</a:t>
            </a:r>
            <a:r>
              <a:rPr lang="uk-UA" sz="6000" dirty="0"/>
              <a:t/>
            </a:r>
            <a:br>
              <a:rPr lang="uk-UA" sz="6000" dirty="0"/>
            </a:br>
            <a:r>
              <a:rPr lang="ru-RU" sz="6000" dirty="0"/>
              <a:t>на </a:t>
            </a:r>
            <a:r>
              <a:rPr lang="ru-RU" sz="6000" dirty="0" err="1"/>
              <a:t>основі</a:t>
            </a:r>
            <a:r>
              <a:rPr lang="ru-RU" sz="6000" dirty="0"/>
              <a:t> </a:t>
            </a:r>
            <a:r>
              <a:rPr lang="ru-RU" sz="6000" dirty="0" err="1"/>
              <a:t>їхньої</a:t>
            </a:r>
            <a:r>
              <a:rPr lang="ru-RU" sz="6000" dirty="0"/>
              <a:t> </a:t>
            </a:r>
            <a:r>
              <a:rPr lang="ru-RU" sz="6000" dirty="0" err="1"/>
              <a:t>схожості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advClick="0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000" b="1" dirty="0" err="1"/>
              <a:t>мета́фора</a:t>
            </a:r>
            <a:endParaRPr lang="ru-RU" sz="8000" dirty="0"/>
          </a:p>
        </p:txBody>
      </p:sp>
      <p:pic>
        <p:nvPicPr>
          <p:cNvPr id="4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6600" dirty="0"/>
              <a:t>Князь, який хрестив Київську Русь</a:t>
            </a:r>
            <a:endParaRPr lang="ru-RU" sz="6600" dirty="0"/>
          </a:p>
        </p:txBody>
      </p:sp>
    </p:spTree>
  </p:cSld>
  <p:clrMapOvr>
    <a:masterClrMapping/>
  </p:clrMapOvr>
  <p:transition advClick="0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Володимир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356"/>
            <a:ext cx="8929718" cy="3357586"/>
          </a:xfrm>
        </p:spPr>
        <p:txBody>
          <a:bodyPr>
            <a:noAutofit/>
          </a:bodyPr>
          <a:lstStyle/>
          <a:p>
            <a:r>
              <a:rPr lang="uk-UA" sz="6000" dirty="0"/>
              <a:t>Сьомий відмінок української мови</a:t>
            </a:r>
            <a:endParaRPr lang="ru-RU" sz="6000" dirty="0"/>
          </a:p>
        </p:txBody>
      </p:sp>
    </p:spTree>
  </p:cSld>
  <p:clrMapOvr>
    <a:masterClrMapping/>
  </p:clrMapOvr>
  <p:transition advClick="0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285992"/>
            <a:ext cx="8043890" cy="1000132"/>
          </a:xfrm>
        </p:spPr>
        <p:txBody>
          <a:bodyPr>
            <a:noAutofit/>
          </a:bodyPr>
          <a:lstStyle/>
          <a:p>
            <a:r>
              <a:rPr lang="uk-UA" sz="8000" b="1" dirty="0"/>
              <a:t>кличний</a:t>
            </a:r>
            <a:endParaRPr lang="ru-RU" sz="8000" b="1" dirty="0"/>
          </a:p>
        </p:txBody>
      </p:sp>
      <p:pic>
        <p:nvPicPr>
          <p:cNvPr id="13314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715436" cy="3714776"/>
          </a:xfrm>
        </p:spPr>
        <p:txBody>
          <a:bodyPr>
            <a:noAutofit/>
          </a:bodyPr>
          <a:lstStyle/>
          <a:p>
            <a:r>
              <a:rPr lang="uk-UA" sz="5400" dirty="0"/>
              <a:t>Частина мови, </a:t>
            </a:r>
            <a:br>
              <a:rPr lang="uk-UA" sz="5400" dirty="0"/>
            </a:br>
            <a:r>
              <a:rPr lang="uk-UA" sz="5400" dirty="0"/>
              <a:t>яка не  належить </a:t>
            </a:r>
            <a:br>
              <a:rPr lang="uk-UA" sz="5400" dirty="0"/>
            </a:br>
            <a:r>
              <a:rPr lang="uk-UA" sz="5400" dirty="0"/>
              <a:t>ні  до самостійних, ні до службових частин мови </a:t>
            </a:r>
            <a:endParaRPr lang="ru-RU" sz="5400" dirty="0"/>
          </a:p>
        </p:txBody>
      </p:sp>
    </p:spTree>
  </p:cSld>
  <p:clrMapOvr>
    <a:masterClrMapping/>
  </p:clrMapOvr>
  <p:transition advClick="0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вигук</a:t>
            </a:r>
            <a:endParaRPr lang="ru-RU" sz="8000" b="1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3857652"/>
          </a:xfrm>
        </p:spPr>
        <p:txBody>
          <a:bodyPr>
            <a:noAutofit/>
          </a:bodyPr>
          <a:lstStyle/>
          <a:p>
            <a:pPr lvl="0"/>
            <a:r>
              <a:rPr lang="uk-UA" sz="8800" dirty="0"/>
              <a:t>Мати  чоловіка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advClick="0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свекруха</a:t>
            </a:r>
            <a:endParaRPr lang="ru-RU" sz="8000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/>
              <a:t>Найменша одиниця мови й мовлення</a:t>
            </a:r>
            <a:endParaRPr lang="ru-RU" sz="7200" dirty="0"/>
          </a:p>
        </p:txBody>
      </p:sp>
    </p:spTree>
  </p:cSld>
  <p:clrMapOvr>
    <a:masterClrMapping/>
  </p:clrMapOvr>
  <p:transition advClick="0"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b="1" dirty="0"/>
              <a:t>звук</a:t>
            </a:r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dirty="0"/>
              <a:t>Мати дружини</a:t>
            </a:r>
            <a:endParaRPr lang="ru-RU" sz="8800" dirty="0"/>
          </a:p>
        </p:txBody>
      </p:sp>
    </p:spTree>
  </p:cSld>
  <p:clrMapOvr>
    <a:masterClrMapping/>
  </p:clrMapOvr>
  <p:transition advClick="0"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теща</a:t>
            </a:r>
            <a:endParaRPr lang="ru-RU" sz="8000" b="1" dirty="0"/>
          </a:p>
        </p:txBody>
      </p:sp>
      <p:pic>
        <p:nvPicPr>
          <p:cNvPr id="4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3786214"/>
          </a:xfrm>
        </p:spPr>
        <p:txBody>
          <a:bodyPr>
            <a:normAutofit fontScale="90000"/>
          </a:bodyPr>
          <a:lstStyle/>
          <a:p>
            <a:r>
              <a:rPr lang="uk-UA" dirty="0"/>
              <a:t/>
            </a:r>
            <a:br>
              <a:rPr lang="uk-UA" dirty="0"/>
            </a:br>
            <a:r>
              <a:rPr lang="ru-RU" dirty="0"/>
              <a:t> </a:t>
            </a:r>
            <a:r>
              <a:rPr lang="uk-UA" sz="5400" dirty="0"/>
              <a:t>Сукупність літер, прийнятих у писемності якої-небудь мови і розміщених у певному усталеному порядку</a:t>
            </a:r>
          </a:p>
        </p:txBody>
      </p:sp>
    </p:spTree>
  </p:cSld>
  <p:clrMapOvr>
    <a:masterClrMapping/>
  </p:clrMapOvr>
  <p:transition advClick="0">
    <p:zo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 </a:t>
            </a:r>
            <a:r>
              <a:rPr lang="uk-UA" sz="8000" b="1" dirty="0" err="1"/>
              <a:t>алфа́ві́т</a:t>
            </a:r>
            <a:endParaRPr lang="ru-RU" sz="8000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1143000"/>
          </a:xfrm>
        </p:spPr>
        <p:txBody>
          <a:bodyPr>
            <a:noAutofit/>
          </a:bodyPr>
          <a:lstStyle/>
          <a:p>
            <a:r>
              <a:rPr lang="uk-UA" sz="6600" dirty="0"/>
              <a:t>Повторення кількох слів чи  рядків </a:t>
            </a:r>
            <a:br>
              <a:rPr lang="uk-UA" sz="6600" dirty="0"/>
            </a:br>
            <a:r>
              <a:rPr lang="uk-UA" sz="6600" dirty="0"/>
              <a:t>у творі</a:t>
            </a:r>
          </a:p>
        </p:txBody>
      </p:sp>
    </p:spTree>
  </p:cSld>
  <p:clrMapOvr>
    <a:masterClrMapping/>
  </p:clrMapOvr>
  <p:transition advClick="0">
    <p:zo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900" b="1"/>
              <a:t>рефрен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Picture 2" descr="https://www.forumdaily.com/wp-content/uploads/2022/10/iStock-1383831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786322"/>
            <a:ext cx="3115327" cy="192882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144</Words>
  <Application>Microsoft Office PowerPoint</Application>
  <PresentationFormat>Экран (4:3)</PresentationFormat>
  <Paragraphs>72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Слайд 2</vt:lpstr>
      <vt:lpstr>Мати  батька або матері </vt:lpstr>
      <vt:lpstr>бабуся</vt:lpstr>
      <vt:lpstr>Прикраси з перлів, коралів, які жінки носять на шиї</vt:lpstr>
      <vt:lpstr>намисто</vt:lpstr>
      <vt:lpstr> Обрядова народна пісня,  у якій оспівується  пробудження природи,  надії на врожай</vt:lpstr>
      <vt:lpstr>веснянка</vt:lpstr>
      <vt:lpstr>Невеликий алегоричний віршований або прозорий твір повчального змісту</vt:lpstr>
      <vt:lpstr>байка  </vt:lpstr>
      <vt:lpstr>Страва  з варених круп</vt:lpstr>
      <vt:lpstr>каша</vt:lpstr>
      <vt:lpstr>Чоловік  стосовно своїх дітей</vt:lpstr>
      <vt:lpstr>батько</vt:lpstr>
      <vt:lpstr>Перша буква  у власній назві</vt:lpstr>
      <vt:lpstr>велика</vt:lpstr>
      <vt:lpstr> Кількість голосних звуків в українській мові</vt:lpstr>
      <vt:lpstr>шість</vt:lpstr>
      <vt:lpstr>Кількість звуків у слові  «КУЩ»</vt:lpstr>
      <vt:lpstr>чотири</vt:lpstr>
      <vt:lpstr>Наука, що вивчає минуле людства</vt:lpstr>
      <vt:lpstr>історія</vt:lpstr>
      <vt:lpstr>Художнє означення</vt:lpstr>
      <vt:lpstr>епітет</vt:lpstr>
      <vt:lpstr>Перенесення властивостей одного предмета, явища або істоти на інший об’єкт на основі їхньої схожості </vt:lpstr>
      <vt:lpstr>мета́фора</vt:lpstr>
      <vt:lpstr>Князь, який хрестив Київську Русь</vt:lpstr>
      <vt:lpstr>Володимир</vt:lpstr>
      <vt:lpstr>Сьомий відмінок української мови</vt:lpstr>
      <vt:lpstr>кличний</vt:lpstr>
      <vt:lpstr>Частина мови,  яка не  належить  ні  до самостійних, ні до службових частин мови </vt:lpstr>
      <vt:lpstr>вигук</vt:lpstr>
      <vt:lpstr>Мати  чоловіка </vt:lpstr>
      <vt:lpstr>свекруха</vt:lpstr>
      <vt:lpstr>Найменша одиниця мови й мовлення</vt:lpstr>
      <vt:lpstr>звук</vt:lpstr>
      <vt:lpstr>Мати дружини</vt:lpstr>
      <vt:lpstr>теща</vt:lpstr>
      <vt:lpstr>  Сукупність літер, прийнятих у писемності якої-небудь мови і розміщених у певному усталеному порядку</vt:lpstr>
      <vt:lpstr> алфа́ві́т</vt:lpstr>
      <vt:lpstr>Повторення кількох слів чи  рядків  у творі</vt:lpstr>
      <vt:lpstr>рефрен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Гость</dc:creator>
  <cp:lastModifiedBy>User</cp:lastModifiedBy>
  <cp:revision>30</cp:revision>
  <dcterms:created xsi:type="dcterms:W3CDTF">2021-03-30T14:58:02Z</dcterms:created>
  <dcterms:modified xsi:type="dcterms:W3CDTF">2024-01-09T16:50:12Z</dcterms:modified>
</cp:coreProperties>
</file>