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4" r:id="rId5"/>
    <p:sldId id="266" r:id="rId6"/>
    <p:sldId id="265" r:id="rId7"/>
    <p:sldId id="277" r:id="rId8"/>
    <p:sldId id="275" r:id="rId9"/>
    <p:sldId id="278" r:id="rId10"/>
    <p:sldId id="279" r:id="rId11"/>
    <p:sldId id="280" r:id="rId12"/>
    <p:sldId id="281" r:id="rId13"/>
    <p:sldId id="276" r:id="rId14"/>
    <p:sldId id="282" r:id="rId15"/>
    <p:sldId id="283" r:id="rId16"/>
    <p:sldId id="284" r:id="rId17"/>
    <p:sldId id="285" r:id="rId18"/>
    <p:sldId id="286" r:id="rId19"/>
    <p:sldId id="287" r:id="rId20"/>
    <p:sldId id="27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99FF"/>
    <a:srgbClr val="FFFF99"/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15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E2A66-AA3B-4725-B6A2-1CD4BD0A8A43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EA9A-7B31-420E-A73E-DDC6528B3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E2A66-AA3B-4725-B6A2-1CD4BD0A8A43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EA9A-7B31-420E-A73E-DDC6528B3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E2A66-AA3B-4725-B6A2-1CD4BD0A8A43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EA9A-7B31-420E-A73E-DDC6528B3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E2A66-AA3B-4725-B6A2-1CD4BD0A8A43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EA9A-7B31-420E-A73E-DDC6528B3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E2A66-AA3B-4725-B6A2-1CD4BD0A8A43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EA9A-7B31-420E-A73E-DDC6528B3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E2A66-AA3B-4725-B6A2-1CD4BD0A8A43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EA9A-7B31-420E-A73E-DDC6528B3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E2A66-AA3B-4725-B6A2-1CD4BD0A8A43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EA9A-7B31-420E-A73E-DDC6528B3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E2A66-AA3B-4725-B6A2-1CD4BD0A8A43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EA9A-7B31-420E-A73E-DDC6528B3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E2A66-AA3B-4725-B6A2-1CD4BD0A8A43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EA9A-7B31-420E-A73E-DDC6528B3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E2A66-AA3B-4725-B6A2-1CD4BD0A8A43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EA9A-7B31-420E-A73E-DDC6528B3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E2A66-AA3B-4725-B6A2-1CD4BD0A8A43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3EA9A-7B31-420E-A73E-DDC6528B3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E2A66-AA3B-4725-B6A2-1CD4BD0A8A43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93EA9A-7B31-420E-A73E-DDC6528B3CE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hyperlink" Target="https://www.youtube.com/watch?v=0dTk_Y3RDXI" TargetMode="Externa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6903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uk-UA" b="0" i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500174"/>
            <a:ext cx="8143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0" dirty="0">
                <a:solidFill>
                  <a:srgbClr val="800000"/>
                </a:solidFill>
                <a:latin typeface="Times New Roman" pitchFamily="18" charset="0"/>
              </a:rPr>
              <a:t> </a:t>
            </a:r>
            <a:endParaRPr lang="ru-RU" sz="2800" dirty="0"/>
          </a:p>
        </p:txBody>
      </p:sp>
      <p:pic>
        <p:nvPicPr>
          <p:cNvPr id="5" name="Изображение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143512"/>
            <a:ext cx="7956550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804901D-DE70-46F6-B400-C792C61D98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874" y="1013801"/>
            <a:ext cx="8140654" cy="42874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rcRect t="15881" b="15881"/>
          <a:stretch>
            <a:fillRect/>
          </a:stretch>
        </p:blipFill>
        <p:spPr>
          <a:xfrm>
            <a:off x="683568" y="332656"/>
            <a:ext cx="6128832" cy="2231653"/>
          </a:xfrm>
          <a:prstGeom prst="rect">
            <a:avLst/>
          </a:prstGeom>
          <a:ln w="6350">
            <a:solidFill>
              <a:schemeClr val="tx2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322373" y="2812634"/>
            <a:ext cx="40336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800000"/>
                </a:solidFill>
                <a:latin typeface="Times New Roman" pitchFamily="18" charset="0"/>
              </a:rPr>
              <a:t>День української писемності та мови –  свято на честь </a:t>
            </a:r>
            <a:r>
              <a:rPr lang="uk-UA" sz="3600" b="1" dirty="0">
                <a:solidFill>
                  <a:srgbClr val="FF0000"/>
                </a:solidFill>
                <a:latin typeface="Times New Roman" pitchFamily="18" charset="0"/>
              </a:rPr>
              <a:t>літописця Нестора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326FFD5-B463-4CD3-8AE5-F4FD7C9B1F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1864" y="2636912"/>
            <a:ext cx="4279763" cy="344453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0375" y="692696"/>
            <a:ext cx="407196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</a:rPr>
              <a:t>  </a:t>
            </a:r>
          </a:p>
          <a:p>
            <a:r>
              <a:rPr lang="ru-RU" sz="2400" dirty="0">
                <a:latin typeface="Times New Roman" pitchFamily="18" charset="0"/>
              </a:rPr>
              <a:t>У</a:t>
            </a:r>
            <a:r>
              <a:rPr lang="uk-UA" sz="2400" b="0" dirty="0">
                <a:latin typeface="Times New Roman" pitchFamily="18" charset="0"/>
              </a:rPr>
              <a:t> давнину з </a:t>
            </a:r>
            <a:r>
              <a:rPr lang="uk-UA" sz="2400" b="0" dirty="0">
                <a:solidFill>
                  <a:srgbClr val="FF0000"/>
                </a:solidFill>
                <a:latin typeface="Times New Roman" pitchFamily="18" charset="0"/>
              </a:rPr>
              <a:t>27 жовтня</a:t>
            </a:r>
            <a:r>
              <a:rPr lang="uk-UA" sz="2400" b="1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uk-UA" sz="2400" b="0" dirty="0">
                <a:latin typeface="Times New Roman" pitchFamily="18" charset="0"/>
              </a:rPr>
              <a:t>батьки віддавали дітей у школу (після закінчення осінніх робіт на полі), потім ішли до церкви, ставили свічку перед образом Нестора Літописця і молилися, щоб допоміг дитині в навчанні.  Бо</a:t>
            </a:r>
            <a:r>
              <a:rPr lang="uk-UA" sz="2400" b="0" dirty="0">
                <a:solidFill>
                  <a:srgbClr val="800000"/>
                </a:solidFill>
                <a:latin typeface="Times New Roman" pitchFamily="18" charset="0"/>
              </a:rPr>
              <a:t> </a:t>
            </a:r>
            <a:r>
              <a:rPr lang="uk-UA" sz="28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«користь від цього велика» </a:t>
            </a:r>
            <a:r>
              <a:rPr lang="uk-UA" sz="2400" b="0" dirty="0">
                <a:latin typeface="Times New Roman" pitchFamily="18" charset="0"/>
              </a:rPr>
              <a:t>і</a:t>
            </a:r>
            <a:r>
              <a:rPr lang="uk-UA" sz="2400" b="0" dirty="0">
                <a:solidFill>
                  <a:srgbClr val="0000CC"/>
                </a:solidFill>
                <a:latin typeface="Times New Roman" pitchFamily="18" charset="0"/>
              </a:rPr>
              <a:t> </a:t>
            </a:r>
            <a:r>
              <a:rPr lang="uk-UA" sz="28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«Хто вчиться змолоду – не зазнає на старість голоду».</a:t>
            </a:r>
            <a:endParaRPr lang="ru-RU" sz="2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098" name="AutoShape 2" descr="Освіта в Київській Русі | Спадщина Предкі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0" name="AutoShape 4" descr="Освіта в Київській Русі | Спадщина Предкі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2" name="AutoShape 6" descr="Освіта в Київській Русі | Спадщина Предкі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8886" y="692696"/>
            <a:ext cx="4154139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6A574EC-9404-4C3C-AD7D-28FD535FD1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4762" y="4216025"/>
            <a:ext cx="3182388" cy="156071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0859" y="392463"/>
            <a:ext cx="8116966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uk-UA" sz="3200" b="1" dirty="0">
                <a:solidFill>
                  <a:schemeClr val="tx2"/>
                </a:solidFill>
              </a:rPr>
              <a:t>Унікальність української писемності та мови</a:t>
            </a:r>
            <a:endParaRPr lang="ru-RU" sz="3200" b="1" dirty="0">
              <a:solidFill>
                <a:schemeClr val="tx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43240" y="1285860"/>
            <a:ext cx="5286412" cy="353943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uk-UA" sz="2800" i="1" dirty="0"/>
              <a:t>      «Особливість нашої абетки починається з </a:t>
            </a:r>
            <a:r>
              <a:rPr lang="uk-UA" sz="2800" i="1" dirty="0">
                <a:solidFill>
                  <a:srgbClr val="FF0000"/>
                </a:solidFill>
              </a:rPr>
              <a:t>А</a:t>
            </a:r>
            <a:r>
              <a:rPr lang="uk-UA" sz="2800" i="1" dirty="0"/>
              <a:t>НГЕЛА, а закінчується </a:t>
            </a:r>
            <a:r>
              <a:rPr lang="uk-UA" sz="2800" i="1" dirty="0">
                <a:solidFill>
                  <a:srgbClr val="FF0000"/>
                </a:solidFill>
              </a:rPr>
              <a:t>Я</a:t>
            </a:r>
            <a:r>
              <a:rPr lang="uk-UA" sz="2800" i="1" dirty="0"/>
              <a:t>НГОЛОМ. </a:t>
            </a:r>
          </a:p>
          <a:p>
            <a:pPr algn="just"/>
            <a:r>
              <a:rPr lang="uk-UA" sz="2800" i="1" dirty="0"/>
              <a:t>       Від </a:t>
            </a:r>
            <a:r>
              <a:rPr lang="uk-UA" sz="2800" i="1" dirty="0">
                <a:solidFill>
                  <a:srgbClr val="FF0000"/>
                </a:solidFill>
              </a:rPr>
              <a:t>А</a:t>
            </a:r>
            <a:r>
              <a:rPr lang="uk-UA" sz="2800" i="1" dirty="0"/>
              <a:t> до </a:t>
            </a:r>
            <a:r>
              <a:rPr lang="uk-UA" sz="2800" i="1" dirty="0">
                <a:solidFill>
                  <a:srgbClr val="FF0000"/>
                </a:solidFill>
              </a:rPr>
              <a:t>Я</a:t>
            </a:r>
            <a:r>
              <a:rPr lang="uk-UA" sz="2800" i="1" dirty="0"/>
              <a:t>: від ангела до янгола. Вони захищають нашу абетку і мову на всіх етапах нашої історії. Такого нема в жодної нації»   </a:t>
            </a:r>
            <a:r>
              <a:rPr lang="uk-UA" sz="2400" b="1" dirty="0"/>
              <a:t>(Іван Малкович).</a:t>
            </a:r>
            <a:endParaRPr lang="ru-RU" sz="2400" b="1" dirty="0"/>
          </a:p>
        </p:txBody>
      </p:sp>
      <p:sp>
        <p:nvSpPr>
          <p:cNvPr id="1028" name="AutoShape 4" descr="Одно из моих любимых стихотворений. &amp;quot;Із янголом на плечі&amp;quot;, Иван Малкович, -  826485 - Кашало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285860"/>
            <a:ext cx="2500330" cy="458628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1033" name="AutoShape 9" descr="Купити книгу «Шевченко від А до Я» Леонід Ушкалов в Києві, Україні | ціни,  відгуки в інтернет-магазині Book24 | ISBN 978-617-679-301-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 cstate="print"/>
          <a:srcRect l="17857" t="20799" r="7143" b="23873"/>
          <a:stretch>
            <a:fillRect/>
          </a:stretch>
        </p:blipFill>
        <p:spPr bwMode="auto">
          <a:xfrm>
            <a:off x="7000892" y="4857760"/>
            <a:ext cx="1357322" cy="1396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9 листопада – День української писемності та мов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692696"/>
            <a:ext cx="8280920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 descr="Мовознавча гра для учнів 5-го класу на тему: «Мова наша солов&amp;#39;їна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33" name="AutoShape 5" descr="Урок №1 Тема: Вступ. Мова - найважливіший засіб спілкування, пізнання і  впливу Хід уроку - 01 Що таке мова? - Яка роль мови в житті людини й  суспільства? - Що таке мовлення? - Які ви знаєте основні правила  спілкування? Тренувальні вправи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B719034-9998-4AB2-8AD8-70118DDAAB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264" t="2401" r="9051" b="1000"/>
          <a:stretch/>
        </p:blipFill>
        <p:spPr>
          <a:xfrm>
            <a:off x="460375" y="620688"/>
            <a:ext cx="8288089" cy="55446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66270D7-541F-46AF-BB1E-2C56264C4625}"/>
              </a:ext>
            </a:extLst>
          </p:cNvPr>
          <p:cNvSpPr/>
          <p:nvPr/>
        </p:nvSpPr>
        <p:spPr>
          <a:xfrm>
            <a:off x="1403648" y="548681"/>
            <a:ext cx="62646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i="1" dirty="0">
                <a:solidFill>
                  <a:srgbClr val="002060"/>
                </a:solidFill>
                <a:latin typeface="Arial Black" panose="020B0A04020102020204" pitchFamily="34" charset="0"/>
              </a:rPr>
              <a:t>Конкурс 1</a:t>
            </a:r>
            <a:b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</a:b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«</a:t>
            </a:r>
            <a:r>
              <a:rPr lang="ru-RU" sz="36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Домашнє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завдання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EDA06A1-08F0-4203-A255-8BF323060E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1749010"/>
            <a:ext cx="6264696" cy="312015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BE5C6F2-61A3-4CDB-8BD8-333E477FFE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104" y="4935306"/>
            <a:ext cx="2386662" cy="120033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42AABE6-E69B-47A2-96F2-AFFC889986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9672" y="4879122"/>
            <a:ext cx="2280849" cy="1399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0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Постер до Дня мови в електронній пошті, фото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" t="23059" r="1723" b="7840"/>
          <a:stretch/>
        </p:blipFill>
        <p:spPr bwMode="auto">
          <a:xfrm>
            <a:off x="395536" y="656692"/>
            <a:ext cx="8136904" cy="5076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798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BECE43B-203D-4BA6-8799-873EAAED18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2258709"/>
            <a:ext cx="7344816" cy="376257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56C91C2-190B-44C3-90CC-8CD94FD81DC5}"/>
              </a:ext>
            </a:extLst>
          </p:cNvPr>
          <p:cNvSpPr/>
          <p:nvPr/>
        </p:nvSpPr>
        <p:spPr>
          <a:xfrm>
            <a:off x="1740775" y="1058380"/>
            <a:ext cx="61263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i="1" dirty="0">
                <a:latin typeface="Arial Black" panose="020B0A04020102020204" pitchFamily="34" charset="0"/>
              </a:rPr>
              <a:t>         </a:t>
            </a:r>
            <a:r>
              <a:rPr lang="ru-RU" sz="3600" i="1" dirty="0">
                <a:solidFill>
                  <a:srgbClr val="002060"/>
                </a:solidFill>
                <a:latin typeface="Arial Black" panose="020B0A04020102020204" pitchFamily="34" charset="0"/>
              </a:rPr>
              <a:t>Конкурс 2 </a:t>
            </a:r>
          </a:p>
          <a:p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        «</a:t>
            </a:r>
            <a:r>
              <a:rPr lang="ru-RU" sz="3600" dirty="0" err="1">
                <a:solidFill>
                  <a:srgbClr val="002060"/>
                </a:solidFill>
                <a:latin typeface="Arial Black" panose="020B0A04020102020204" pitchFamily="34" charset="0"/>
              </a:rPr>
              <a:t>Розминка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751907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F688BF5-F171-4546-9163-B77121B0BFCD}"/>
              </a:ext>
            </a:extLst>
          </p:cNvPr>
          <p:cNvSpPr/>
          <p:nvPr/>
        </p:nvSpPr>
        <p:spPr>
          <a:xfrm>
            <a:off x="539552" y="620688"/>
            <a:ext cx="78488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i="1" dirty="0">
                <a:solidFill>
                  <a:srgbClr val="002060"/>
                </a:solidFill>
                <a:latin typeface="Arial Black" panose="020B0A04020102020204" pitchFamily="34" charset="0"/>
              </a:rPr>
              <a:t>Конкурс 3</a:t>
            </a:r>
            <a:b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</a:b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 «</a:t>
            </a:r>
            <a:r>
              <a:rPr lang="ru-RU" sz="3600" dirty="0" err="1">
                <a:solidFill>
                  <a:srgbClr val="002060"/>
                </a:solidFill>
                <a:latin typeface="Arial Black" panose="020B0A04020102020204" pitchFamily="34" charset="0"/>
              </a:rPr>
              <a:t>Сходинки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 err="1">
                <a:solidFill>
                  <a:srgbClr val="002060"/>
                </a:solidFill>
                <a:latin typeface="Arial Black" panose="020B0A04020102020204" pitchFamily="34" charset="0"/>
              </a:rPr>
              <a:t>української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абетки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0B13826-D24F-4649-9D33-59547D2A52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711" r="-436"/>
          <a:stretch/>
        </p:blipFill>
        <p:spPr>
          <a:xfrm>
            <a:off x="539552" y="2228101"/>
            <a:ext cx="3600400" cy="409074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2D04B01-2A35-48CA-92D9-14FE462D188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426" r="3082"/>
          <a:stretch/>
        </p:blipFill>
        <p:spPr>
          <a:xfrm>
            <a:off x="4788024" y="2228101"/>
            <a:ext cx="3421129" cy="4237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55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DA418BE-84CE-4DD2-ADBF-0B46D5AE1B7B}"/>
              </a:ext>
            </a:extLst>
          </p:cNvPr>
          <p:cNvSpPr/>
          <p:nvPr/>
        </p:nvSpPr>
        <p:spPr>
          <a:xfrm>
            <a:off x="899592" y="764705"/>
            <a:ext cx="77048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i="1" dirty="0">
                <a:solidFill>
                  <a:srgbClr val="002060"/>
                </a:solidFill>
                <a:latin typeface="Arial Black" panose="020B0A04020102020204" pitchFamily="34" charset="0"/>
              </a:rPr>
              <a:t>Конкурс 4</a:t>
            </a:r>
            <a:b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</a:b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«Буква до </a:t>
            </a:r>
            <a:r>
              <a:rPr lang="ru-RU" sz="36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букви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 - і </a:t>
            </a:r>
            <a:r>
              <a:rPr lang="ru-RU" sz="36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виникло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 слово»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DAE7A80-2FA4-4E88-8799-C29497A81A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2497844"/>
            <a:ext cx="5870957" cy="366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78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A553472-6D32-4B19-9182-3C8BA8142E60}"/>
              </a:ext>
            </a:extLst>
          </p:cNvPr>
          <p:cNvSpPr/>
          <p:nvPr/>
        </p:nvSpPr>
        <p:spPr>
          <a:xfrm>
            <a:off x="539552" y="764705"/>
            <a:ext cx="79208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i="1" dirty="0">
                <a:solidFill>
                  <a:srgbClr val="002060"/>
                </a:solidFill>
                <a:latin typeface="Arial Black" panose="020B0A04020102020204" pitchFamily="34" charset="0"/>
              </a:rPr>
              <a:t>Конкурс 5</a:t>
            </a:r>
            <a:b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</a:b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«</a:t>
            </a:r>
            <a:r>
              <a:rPr lang="ru-RU" sz="36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Багатство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 err="1">
                <a:solidFill>
                  <a:srgbClr val="002060"/>
                </a:solidFill>
                <a:latin typeface="Arial Black" panose="020B0A04020102020204" pitchFamily="34" charset="0"/>
              </a:rPr>
              <a:t>української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мови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99591AB-C38A-4AD6-8252-7126B8ACD6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993" r="-2377"/>
          <a:stretch/>
        </p:blipFill>
        <p:spPr>
          <a:xfrm>
            <a:off x="560326" y="2437332"/>
            <a:ext cx="3443249" cy="387146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7C2AE37-9CF4-4307-9D1F-637FC34C5E0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271" r="1386"/>
          <a:stretch/>
        </p:blipFill>
        <p:spPr>
          <a:xfrm>
            <a:off x="4993270" y="2437332"/>
            <a:ext cx="3467162" cy="387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34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Батьківська хата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2262" end="64990.1171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-17140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1520" y="5517232"/>
            <a:ext cx="57423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5"/>
              </a:rPr>
              <a:t>https://www.youtube.com/watch?v=0dTk_Y3RDXI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2535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02E6686-EA31-4223-A43E-48B584DD64DE}"/>
              </a:ext>
            </a:extLst>
          </p:cNvPr>
          <p:cNvSpPr/>
          <p:nvPr/>
        </p:nvSpPr>
        <p:spPr>
          <a:xfrm>
            <a:off x="755576" y="692696"/>
            <a:ext cx="76328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>
                <a:solidFill>
                  <a:schemeClr val="tx2"/>
                </a:solidFill>
                <a:latin typeface="Arial Black" panose="020B0A04020102020204" pitchFamily="34" charset="0"/>
              </a:rPr>
              <a:t>Конкурс 6</a:t>
            </a:r>
          </a:p>
          <a:p>
            <a:pPr algn="ctr"/>
            <a:r>
              <a:rPr lang="ru-RU" sz="3600" b="1" dirty="0">
                <a:solidFill>
                  <a:schemeClr val="tx2"/>
                </a:solidFill>
                <a:latin typeface="Arial Black" panose="020B0A04020102020204" pitchFamily="34" charset="0"/>
              </a:rPr>
              <a:t> «</a:t>
            </a:r>
            <a:r>
              <a:rPr lang="ru-RU" sz="3600" b="1" dirty="0" err="1">
                <a:solidFill>
                  <a:schemeClr val="tx2"/>
                </a:solidFill>
                <a:latin typeface="Arial Black" panose="020B0A04020102020204" pitchFamily="34" charset="0"/>
              </a:rPr>
              <a:t>Стежинами</a:t>
            </a:r>
            <a:r>
              <a:rPr lang="ru-RU" sz="3600" b="1" dirty="0">
                <a:solidFill>
                  <a:schemeClr val="tx2"/>
                </a:solidFill>
                <a:latin typeface="Arial Black" panose="020B0A04020102020204" pitchFamily="34" charset="0"/>
              </a:rPr>
              <a:t> </a:t>
            </a:r>
            <a:r>
              <a:rPr lang="ru-RU" sz="3600" b="1" dirty="0" err="1">
                <a:solidFill>
                  <a:schemeClr val="tx2"/>
                </a:solidFill>
                <a:latin typeface="Arial Black" panose="020B0A04020102020204" pitchFamily="34" charset="0"/>
              </a:rPr>
              <a:t>народної</a:t>
            </a:r>
            <a:r>
              <a:rPr lang="ru-RU" sz="3600" b="1" dirty="0">
                <a:solidFill>
                  <a:schemeClr val="tx2"/>
                </a:solidFill>
                <a:latin typeface="Arial Black" panose="020B0A04020102020204" pitchFamily="34" charset="0"/>
              </a:rPr>
              <a:t> </a:t>
            </a:r>
            <a:r>
              <a:rPr lang="ru-RU" sz="3600" b="1" dirty="0" err="1">
                <a:solidFill>
                  <a:schemeClr val="tx2"/>
                </a:solidFill>
                <a:latin typeface="Arial Black" panose="020B0A04020102020204" pitchFamily="34" charset="0"/>
              </a:rPr>
              <a:t>мудрості</a:t>
            </a:r>
            <a:r>
              <a:rPr lang="ru-RU" sz="3600" b="1" dirty="0">
                <a:solidFill>
                  <a:schemeClr val="tx2"/>
                </a:solidFill>
                <a:latin typeface="Arial Black" panose="020B0A04020102020204" pitchFamily="34" charset="0"/>
              </a:rPr>
              <a:t>»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DFDCF73-06C9-4854-ADD6-25AB2C0707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805"/>
          <a:stretch/>
        </p:blipFill>
        <p:spPr>
          <a:xfrm>
            <a:off x="604427" y="2456817"/>
            <a:ext cx="3784449" cy="409155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AD18626-BD70-4DB1-9D78-5E5CE21614B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805"/>
          <a:stretch/>
        </p:blipFill>
        <p:spPr>
          <a:xfrm>
            <a:off x="4755126" y="2558229"/>
            <a:ext cx="3853006" cy="3990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34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51795E-3FE5-4F80-825B-3CBA74060D28}"/>
              </a:ext>
            </a:extLst>
          </p:cNvPr>
          <p:cNvSpPr/>
          <p:nvPr/>
        </p:nvSpPr>
        <p:spPr>
          <a:xfrm>
            <a:off x="1043608" y="764705"/>
            <a:ext cx="7344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i="1" dirty="0">
                <a:solidFill>
                  <a:schemeClr val="tx2"/>
                </a:solidFill>
                <a:latin typeface="Arial Black" panose="020B0A04020102020204" pitchFamily="34" charset="0"/>
              </a:rPr>
              <a:t>Конкурс 7</a:t>
            </a:r>
            <a:b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</a:br>
            <a: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  <a:t>«</a:t>
            </a:r>
            <a:r>
              <a:rPr lang="ru-RU" sz="3600" dirty="0" err="1">
                <a:solidFill>
                  <a:schemeClr val="tx2"/>
                </a:solidFill>
                <a:latin typeface="Arial Black" panose="020B0A04020102020204" pitchFamily="34" charset="0"/>
              </a:rPr>
              <a:t>Наголошуй</a:t>
            </a:r>
            <a: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  <a:t> правильно»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AC3B480-F909-4B20-A6EA-F981EF521230}"/>
              </a:ext>
            </a:extLst>
          </p:cNvPr>
          <p:cNvSpPr/>
          <p:nvPr/>
        </p:nvSpPr>
        <p:spPr>
          <a:xfrm>
            <a:off x="827584" y="2060848"/>
            <a:ext cx="76328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Arial Black" panose="020B0A04020102020204" pitchFamily="34" charset="0"/>
              </a:rPr>
              <a:t>Спина, каталог, </a:t>
            </a:r>
            <a:r>
              <a:rPr lang="ru-RU" sz="2400" dirty="0" err="1">
                <a:latin typeface="Arial Black" panose="020B0A04020102020204" pitchFamily="34" charset="0"/>
              </a:rPr>
              <a:t>випадок</a:t>
            </a:r>
            <a:r>
              <a:rPr lang="ru-RU" sz="2400" dirty="0">
                <a:latin typeface="Arial Black" panose="020B0A04020102020204" pitchFamily="34" charset="0"/>
              </a:rPr>
              <a:t>, </a:t>
            </a:r>
            <a:r>
              <a:rPr lang="ru-RU" sz="2400" dirty="0" err="1">
                <a:latin typeface="Arial Black" panose="020B0A04020102020204" pitchFamily="34" charset="0"/>
              </a:rPr>
              <a:t>течія</a:t>
            </a:r>
            <a:r>
              <a:rPr lang="ru-RU" sz="2400" dirty="0">
                <a:latin typeface="Arial Black" panose="020B0A04020102020204" pitchFamily="34" charset="0"/>
              </a:rPr>
              <a:t>, </a:t>
            </a:r>
            <a:r>
              <a:rPr lang="ru-RU" sz="2400" dirty="0" err="1">
                <a:latin typeface="Arial Black" panose="020B0A04020102020204" pitchFamily="34" charset="0"/>
              </a:rPr>
              <a:t>піцерія</a:t>
            </a:r>
            <a:r>
              <a:rPr lang="ru-RU" sz="2400" dirty="0">
                <a:latin typeface="Arial Black" panose="020B0A04020102020204" pitchFamily="34" charset="0"/>
              </a:rPr>
              <a:t>, </a:t>
            </a:r>
            <a:r>
              <a:rPr lang="ru-RU" sz="2400" dirty="0" err="1">
                <a:latin typeface="Arial Black" panose="020B0A04020102020204" pitchFamily="34" charset="0"/>
              </a:rPr>
              <a:t>сільськогосподарський</a:t>
            </a:r>
            <a:r>
              <a:rPr lang="ru-RU" sz="2400" dirty="0">
                <a:latin typeface="Arial Black" panose="020B0A04020102020204" pitchFamily="34" charset="0"/>
              </a:rPr>
              <a:t>, </a:t>
            </a:r>
            <a:r>
              <a:rPr lang="ru-RU" sz="2400" dirty="0" err="1">
                <a:latin typeface="Arial Black" panose="020B0A04020102020204" pitchFamily="34" charset="0"/>
              </a:rPr>
              <a:t>посередині</a:t>
            </a:r>
            <a:r>
              <a:rPr lang="ru-RU" sz="2400" dirty="0">
                <a:latin typeface="Arial Black" panose="020B0A04020102020204" pitchFamily="34" charset="0"/>
              </a:rPr>
              <a:t>, </a:t>
            </a:r>
            <a:r>
              <a:rPr lang="ru-RU" sz="2400" dirty="0" err="1">
                <a:latin typeface="Arial Black" panose="020B0A04020102020204" pitchFamily="34" charset="0"/>
              </a:rPr>
              <a:t>зручний</a:t>
            </a:r>
            <a:r>
              <a:rPr lang="ru-RU" sz="2400" dirty="0">
                <a:latin typeface="Arial Black" panose="020B0A04020102020204" pitchFamily="34" charset="0"/>
              </a:rPr>
              <a:t>, маркетинг, квартал, начинка, </a:t>
            </a:r>
            <a:r>
              <a:rPr lang="ru-RU" sz="2400" dirty="0" err="1">
                <a:latin typeface="Arial Black" panose="020B0A04020102020204" pitchFamily="34" charset="0"/>
              </a:rPr>
              <a:t>корисний</a:t>
            </a:r>
            <a:r>
              <a:rPr lang="ru-RU" sz="2400" dirty="0">
                <a:latin typeface="Arial Black" panose="020B0A04020102020204" pitchFamily="34" charset="0"/>
              </a:rPr>
              <a:t>, разом, русло, </a:t>
            </a:r>
            <a:r>
              <a:rPr lang="ru-RU" sz="2400" dirty="0" err="1">
                <a:latin typeface="Arial Black" panose="020B0A04020102020204" pitchFamily="34" charset="0"/>
              </a:rPr>
              <a:t>заробіток</a:t>
            </a:r>
            <a:r>
              <a:rPr lang="ru-RU" sz="2400" dirty="0">
                <a:latin typeface="Arial Black" panose="020B0A04020102020204" pitchFamily="34" charset="0"/>
              </a:rPr>
              <a:t>, </a:t>
            </a:r>
            <a:r>
              <a:rPr lang="ru-RU" sz="2400" dirty="0" err="1">
                <a:latin typeface="Arial Black" panose="020B0A04020102020204" pitchFamily="34" charset="0"/>
              </a:rPr>
              <a:t>вимога</a:t>
            </a:r>
            <a:r>
              <a:rPr lang="ru-RU" sz="2400" dirty="0">
                <a:latin typeface="Arial Black" panose="020B0A04020102020204" pitchFamily="34" charset="0"/>
              </a:rPr>
              <a:t>, </a:t>
            </a:r>
            <a:r>
              <a:rPr lang="ru-RU" sz="2400" dirty="0" err="1">
                <a:latin typeface="Arial Black" panose="020B0A04020102020204" pitchFamily="34" charset="0"/>
              </a:rPr>
              <a:t>металургія</a:t>
            </a:r>
            <a:r>
              <a:rPr lang="ru-RU" sz="2400" dirty="0">
                <a:latin typeface="Arial Black" panose="020B0A04020102020204" pitchFamily="34" charset="0"/>
              </a:rPr>
              <a:t>, </a:t>
            </a:r>
            <a:r>
              <a:rPr lang="ru-RU" sz="2400" dirty="0" err="1">
                <a:latin typeface="Arial Black" panose="020B0A04020102020204" pitchFamily="34" charset="0"/>
              </a:rPr>
              <a:t>жалюзі</a:t>
            </a:r>
            <a:r>
              <a:rPr lang="ru-RU" sz="2000" dirty="0">
                <a:latin typeface="Arial Black" panose="020B0A04020102020204" pitchFamily="34" charset="0"/>
              </a:rPr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7D802F7-A980-4D07-B855-0586A33C29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3999840"/>
            <a:ext cx="2816596" cy="209345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7024FDA-5047-4C8B-AD8F-878436AC6A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3981745"/>
            <a:ext cx="2952328" cy="217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91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415A098-610E-44DF-A32B-7D7B053EB8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2034" y="3647642"/>
            <a:ext cx="2880320" cy="244565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18A2E7D-5659-4219-8999-E948D66AAED2}"/>
              </a:ext>
            </a:extLst>
          </p:cNvPr>
          <p:cNvSpPr/>
          <p:nvPr/>
        </p:nvSpPr>
        <p:spPr>
          <a:xfrm>
            <a:off x="971600" y="764705"/>
            <a:ext cx="76328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Сп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на, катал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г, 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в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падок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течі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я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піц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рія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сільськогоспод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рський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посер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дині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зр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чний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, м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ркетинг, кварт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л, н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чинка, 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кор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сний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, р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зом, русл</a:t>
            </a:r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зароб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і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ток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вим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га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метал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ргія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жалюз</a:t>
            </a:r>
            <a:r>
              <a:rPr lang="ru-RU" sz="2800" dirty="0" err="1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і</a:t>
            </a:r>
            <a:endParaRPr lang="ru-RU" sz="28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33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E307731-5501-46C8-8910-57158CEDFD35}"/>
              </a:ext>
            </a:extLst>
          </p:cNvPr>
          <p:cNvSpPr/>
          <p:nvPr/>
        </p:nvSpPr>
        <p:spPr>
          <a:xfrm>
            <a:off x="1763688" y="836712"/>
            <a:ext cx="61926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i="1" dirty="0">
                <a:solidFill>
                  <a:schemeClr val="tx2"/>
                </a:solidFill>
                <a:latin typeface="Arial Black" panose="020B0A04020102020204" pitchFamily="34" charset="0"/>
              </a:rPr>
              <a:t>Конкурс 8 </a:t>
            </a:r>
          </a:p>
          <a:p>
            <a:pPr algn="ctr"/>
            <a: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  <a:t>«</a:t>
            </a:r>
            <a:r>
              <a:rPr lang="ru-RU" sz="3600" dirty="0" err="1">
                <a:solidFill>
                  <a:schemeClr val="tx2"/>
                </a:solidFill>
                <a:latin typeface="Arial Black" panose="020B0A04020102020204" pitchFamily="34" charset="0"/>
              </a:rPr>
              <a:t>Словникар</a:t>
            </a:r>
            <a: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  <a:t>»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EC2D7F6-F073-4B89-AC74-EF80D1E34DA6}"/>
              </a:ext>
            </a:extLst>
          </p:cNvPr>
          <p:cNvSpPr/>
          <p:nvPr/>
        </p:nvSpPr>
        <p:spPr>
          <a:xfrm>
            <a:off x="611560" y="2037041"/>
            <a:ext cx="79928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rgbClr val="00B05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НАЙДОВШЕ СЛОВО </a:t>
            </a:r>
          </a:p>
          <a:p>
            <a:pPr algn="ctr"/>
            <a:r>
              <a:rPr lang="ru-RU" sz="2800" b="1" i="1" dirty="0">
                <a:solidFill>
                  <a:srgbClr val="00B05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в </a:t>
            </a:r>
            <a:r>
              <a:rPr lang="ru-RU" sz="2800" b="1" i="1" dirty="0" err="1">
                <a:solidFill>
                  <a:srgbClr val="00B05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українській</a:t>
            </a:r>
            <a:r>
              <a:rPr lang="ru-RU" sz="2800" b="1" i="1" dirty="0">
                <a:solidFill>
                  <a:srgbClr val="00B05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B05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мові</a:t>
            </a:r>
            <a:r>
              <a:rPr lang="ru-RU" sz="2800" b="1" i="1" dirty="0">
                <a:solidFill>
                  <a:srgbClr val="00B05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>
                <a:solidFill>
                  <a:srgbClr val="FF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«</a:t>
            </a:r>
            <a:r>
              <a:rPr lang="ru-RU" sz="2800" b="1" i="1" dirty="0" err="1">
                <a:solidFill>
                  <a:srgbClr val="FF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дихлордифенілтрихлорметилметан</a:t>
            </a:r>
            <a:r>
              <a:rPr lang="ru-RU" sz="2800" b="1" i="1" dirty="0">
                <a:solidFill>
                  <a:srgbClr val="FF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»</a:t>
            </a:r>
          </a:p>
          <a:p>
            <a:pPr algn="ctr"/>
            <a:endParaRPr lang="ru-RU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5AB74C9-B601-4B38-8881-8E0EB38338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8371" y="3429000"/>
            <a:ext cx="5740400" cy="2886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82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28E4310-AA38-4B3E-91D9-2A7E2B84D168}"/>
              </a:ext>
            </a:extLst>
          </p:cNvPr>
          <p:cNvSpPr/>
          <p:nvPr/>
        </p:nvSpPr>
        <p:spPr>
          <a:xfrm>
            <a:off x="395536" y="692696"/>
            <a:ext cx="82809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  <a:t>       </a:t>
            </a:r>
            <a:r>
              <a:rPr lang="ru-RU" sz="3600" i="1" dirty="0">
                <a:solidFill>
                  <a:schemeClr val="tx2"/>
                </a:solidFill>
                <a:latin typeface="Arial Black" panose="020B0A04020102020204" pitchFamily="34" charset="0"/>
              </a:rPr>
              <a:t>Конкурс 9</a:t>
            </a:r>
          </a:p>
          <a:p>
            <a:pPr algn="ctr"/>
            <a: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  <a:t> «</a:t>
            </a:r>
            <a:r>
              <a:rPr lang="ru-RU" sz="3600" dirty="0" err="1">
                <a:solidFill>
                  <a:schemeClr val="tx2"/>
                </a:solidFill>
                <a:latin typeface="Arial Black" panose="020B0A04020102020204" pitchFamily="34" charset="0"/>
              </a:rPr>
              <a:t>Фразеологічна</a:t>
            </a:r>
            <a: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 err="1">
                <a:solidFill>
                  <a:schemeClr val="tx2"/>
                </a:solidFill>
                <a:latin typeface="Arial Black" panose="020B0A04020102020204" pitchFamily="34" charset="0"/>
              </a:rPr>
              <a:t>скарбниця</a:t>
            </a:r>
            <a: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  <a:t>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34EFEC3-9B90-463C-848E-A220E16F0A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237" r="-942"/>
          <a:stretch/>
        </p:blipFill>
        <p:spPr>
          <a:xfrm>
            <a:off x="611560" y="1845075"/>
            <a:ext cx="3858528" cy="426032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FA020EC-4ED8-4EA9-A79F-0C8E9B0DD65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471" r="953"/>
          <a:stretch/>
        </p:blipFill>
        <p:spPr>
          <a:xfrm>
            <a:off x="4673914" y="1845074"/>
            <a:ext cx="3858528" cy="4260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8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38DD5EE-B91B-44E3-B768-8F0705A064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5266" y="3022445"/>
            <a:ext cx="3999323" cy="304216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EE6D29A-D877-460F-98AA-49BA41DAE270}"/>
              </a:ext>
            </a:extLst>
          </p:cNvPr>
          <p:cNvSpPr/>
          <p:nvPr/>
        </p:nvSpPr>
        <p:spPr>
          <a:xfrm>
            <a:off x="899592" y="764704"/>
            <a:ext cx="78488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  <a:t>«</a:t>
            </a:r>
            <a:r>
              <a:rPr lang="ru-RU" sz="3600" dirty="0" err="1">
                <a:solidFill>
                  <a:schemeClr val="tx2"/>
                </a:solidFill>
                <a:latin typeface="Arial Black" panose="020B0A04020102020204" pitchFamily="34" charset="0"/>
              </a:rPr>
              <a:t>Мова</a:t>
            </a:r>
            <a: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  <a:t> – </a:t>
            </a:r>
            <a:r>
              <a:rPr lang="ru-RU" sz="3600" dirty="0" err="1">
                <a:solidFill>
                  <a:schemeClr val="tx2"/>
                </a:solidFill>
                <a:latin typeface="Arial Black" panose="020B0A04020102020204" pitchFamily="34" charset="0"/>
              </a:rPr>
              <a:t>це</a:t>
            </a:r>
            <a: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  <a:t> доля </a:t>
            </a:r>
            <a:r>
              <a:rPr lang="ru-RU" sz="3600" dirty="0" err="1">
                <a:solidFill>
                  <a:schemeClr val="tx2"/>
                </a:solidFill>
                <a:latin typeface="Arial Black" panose="020B0A04020102020204" pitchFamily="34" charset="0"/>
              </a:rPr>
              <a:t>нашого</a:t>
            </a:r>
            <a: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  <a:t> народу, і вона </a:t>
            </a:r>
            <a:r>
              <a:rPr lang="ru-RU" sz="3600" dirty="0" err="1">
                <a:solidFill>
                  <a:schemeClr val="tx2"/>
                </a:solidFill>
                <a:latin typeface="Arial Black" panose="020B0A04020102020204" pitchFamily="34" charset="0"/>
              </a:rPr>
              <a:t>залежить</a:t>
            </a:r>
            <a: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 err="1">
                <a:solidFill>
                  <a:schemeClr val="tx2"/>
                </a:solidFill>
                <a:latin typeface="Arial Black" panose="020B0A04020102020204" pitchFamily="34" charset="0"/>
              </a:rPr>
              <a:t>від</a:t>
            </a:r>
            <a: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  <a:t> того, як </a:t>
            </a:r>
            <a:r>
              <a:rPr lang="ru-RU" sz="3600" dirty="0" err="1">
                <a:solidFill>
                  <a:schemeClr val="tx2"/>
                </a:solidFill>
                <a:latin typeface="Arial Black" panose="020B0A04020102020204" pitchFamily="34" charset="0"/>
              </a:rPr>
              <a:t>ревно</a:t>
            </a:r>
            <a: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  <a:t> ми </a:t>
            </a:r>
            <a:r>
              <a:rPr lang="ru-RU" sz="3600" dirty="0" err="1">
                <a:solidFill>
                  <a:schemeClr val="tx2"/>
                </a:solidFill>
                <a:latin typeface="Arial Black" panose="020B0A04020102020204" pitchFamily="34" charset="0"/>
              </a:rPr>
              <a:t>всі</a:t>
            </a:r>
            <a: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 err="1">
                <a:solidFill>
                  <a:schemeClr val="tx2"/>
                </a:solidFill>
                <a:latin typeface="Arial Black" panose="020B0A04020102020204" pitchFamily="34" charset="0"/>
              </a:rPr>
              <a:t>плекатимемо</a:t>
            </a:r>
            <a: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 err="1">
                <a:solidFill>
                  <a:schemeClr val="tx2"/>
                </a:solidFill>
                <a:latin typeface="Arial Black" panose="020B0A04020102020204" pitchFamily="34" charset="0"/>
              </a:rPr>
              <a:t>її</a:t>
            </a:r>
            <a:r>
              <a:rPr lang="ru-RU" sz="3600" dirty="0">
                <a:solidFill>
                  <a:schemeClr val="tx2"/>
                </a:solidFill>
                <a:latin typeface="Arial Black" panose="020B0A04020102020204" pitchFamily="34" charset="0"/>
              </a:rPr>
              <a:t>»</a:t>
            </a:r>
          </a:p>
          <a:p>
            <a:r>
              <a:rPr lang="ru-RU" sz="3600" i="1" dirty="0">
                <a:solidFill>
                  <a:schemeClr val="tx2"/>
                </a:solidFill>
                <a:latin typeface="Arial Black" panose="020B0A04020102020204" pitchFamily="34" charset="0"/>
              </a:rPr>
              <a:t>(Олесь Гончар)</a:t>
            </a:r>
          </a:p>
        </p:txBody>
      </p:sp>
    </p:spTree>
    <p:extLst>
      <p:ext uri="{BB962C8B-B14F-4D97-AF65-F5344CB8AC3E}">
        <p14:creationId xmlns:p14="http://schemas.microsoft.com/office/powerpoint/2010/main" val="343760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День української писемності та мови: цікаві привітання та картинки до свя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853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6910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311</Words>
  <Application>Microsoft Office PowerPoint</Application>
  <PresentationFormat>Экран (4:3)</PresentationFormat>
  <Paragraphs>27</Paragraphs>
  <Slides>20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Arial Black</vt:lpstr>
      <vt:lpstr>Calibri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оанрк</dc:creator>
  <cp:lastModifiedBy>Administrator</cp:lastModifiedBy>
  <cp:revision>39</cp:revision>
  <dcterms:created xsi:type="dcterms:W3CDTF">2021-11-11T16:46:29Z</dcterms:created>
  <dcterms:modified xsi:type="dcterms:W3CDTF">2024-10-19T20:16:25Z</dcterms:modified>
</cp:coreProperties>
</file>