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6" r:id="rId2"/>
    <p:sldId id="416" r:id="rId3"/>
    <p:sldId id="256" r:id="rId4"/>
    <p:sldId id="359" r:id="rId5"/>
    <p:sldId id="360" r:id="rId6"/>
    <p:sldId id="344" r:id="rId7"/>
    <p:sldId id="345" r:id="rId8"/>
    <p:sldId id="363" r:id="rId9"/>
    <p:sldId id="377" r:id="rId10"/>
    <p:sldId id="378" r:id="rId11"/>
    <p:sldId id="375" r:id="rId12"/>
    <p:sldId id="376" r:id="rId13"/>
    <p:sldId id="383" r:id="rId14"/>
    <p:sldId id="384" r:id="rId15"/>
    <p:sldId id="385" r:id="rId16"/>
    <p:sldId id="386" r:id="rId17"/>
    <p:sldId id="387" r:id="rId18"/>
    <p:sldId id="388" r:id="rId19"/>
    <p:sldId id="389" r:id="rId20"/>
    <p:sldId id="390" r:id="rId21"/>
    <p:sldId id="342" r:id="rId22"/>
    <p:sldId id="346" r:id="rId23"/>
    <p:sldId id="364" r:id="rId24"/>
    <p:sldId id="348" r:id="rId25"/>
    <p:sldId id="365" r:id="rId26"/>
    <p:sldId id="379" r:id="rId27"/>
    <p:sldId id="380" r:id="rId28"/>
    <p:sldId id="349" r:id="rId29"/>
    <p:sldId id="366" r:id="rId30"/>
    <p:sldId id="350" r:id="rId31"/>
    <p:sldId id="367" r:id="rId32"/>
    <p:sldId id="394" r:id="rId33"/>
    <p:sldId id="395" r:id="rId34"/>
    <p:sldId id="354" r:id="rId35"/>
    <p:sldId id="371" r:id="rId36"/>
    <p:sldId id="396" r:id="rId37"/>
    <p:sldId id="397" r:id="rId38"/>
    <p:sldId id="412" r:id="rId39"/>
    <p:sldId id="413" r:id="rId40"/>
    <p:sldId id="355" r:id="rId41"/>
    <p:sldId id="372" r:id="rId42"/>
    <p:sldId id="400" r:id="rId43"/>
    <p:sldId id="399" r:id="rId44"/>
    <p:sldId id="398" r:id="rId45"/>
    <p:sldId id="414" r:id="rId46"/>
    <p:sldId id="415" r:id="rId47"/>
    <p:sldId id="351" r:id="rId48"/>
    <p:sldId id="391" r:id="rId49"/>
    <p:sldId id="404" r:id="rId50"/>
    <p:sldId id="405" r:id="rId51"/>
    <p:sldId id="418" r:id="rId52"/>
    <p:sldId id="419" r:id="rId53"/>
    <p:sldId id="417" r:id="rId54"/>
    <p:sldId id="327" r:id="rId55"/>
    <p:sldId id="420" r:id="rId56"/>
  </p:sldIdLst>
  <p:sldSz cx="9144000" cy="5143500" type="screen16x9"/>
  <p:notesSz cx="6858000" cy="9144000"/>
  <p:custDataLst>
    <p:tags r:id="rId5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600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gs" Target="tags/tag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DFA28-87F8-40C8-9560-6BEF5C9E4EF3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4F74E-87E3-4B59-9E87-2E297F912F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3478"/>
            <a:ext cx="8229600" cy="4104455"/>
          </a:xfrm>
        </p:spPr>
        <p:txBody>
          <a:bodyPr/>
          <a:lstStyle/>
          <a:p>
            <a:endParaRPr lang="uk-UA" dirty="0">
              <a:latin typeface="Comic Sans MS" pitchFamily="66" charset="0"/>
            </a:endParaRPr>
          </a:p>
        </p:txBody>
      </p:sp>
      <p:pic>
        <p:nvPicPr>
          <p:cNvPr id="18434" name="Picture 2" descr="mo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5948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s://letychiv.km.ua/wp-content/uploads/2020/02/random-150309153746-conversion-gate01-thumbnail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63688" y="951570"/>
            <a:ext cx="6120680" cy="13501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26" name="Picture 2" descr="Картинки по запросу весільні обряд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11710"/>
            <a:ext cx="4510028" cy="24072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43608" y="699542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3200" b="1" dirty="0">
              <a:latin typeface="Comic Sans MS" pitchFamily="66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763688" y="771550"/>
            <a:ext cx="6048672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Інтелектуальна гра</a:t>
            </a:r>
          </a:p>
          <a:p>
            <a:pPr lvl="0" algn="ctr">
              <a:spcBef>
                <a:spcPct val="0"/>
              </a:spcBef>
            </a:pPr>
            <a:r>
              <a:rPr lang="uk-UA" sz="3600" b="1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“Брейн-ринг</a:t>
            </a:r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з української мови та </a:t>
            </a:r>
            <a:r>
              <a:rPr lang="uk-UA" sz="3600" b="1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літератури”</a:t>
            </a:r>
            <a:endParaRPr lang="uk-UA" sz="36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</a:t>
            </a:r>
            <a:r>
              <a:rPr lang="uk-UA" sz="3200" dirty="0" smtClean="0">
                <a:latin typeface="Comic Sans MS" pitchFamily="66" charset="0"/>
              </a:rPr>
              <a:t/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3200" dirty="0" smtClean="0">
                <a:latin typeface="Comic Sans MS" pitchFamily="66" charset="0"/>
              </a:rPr>
              <a:t>Українська мова офіційно визнана однією з найкрасивіших мов у світі. Після італійської вона посідає друге місце у світі, а після французької та перської третє. </a:t>
            </a:r>
            <a:r>
              <a:rPr lang="uk-UA" sz="3200" b="1" dirty="0" smtClean="0">
                <a:latin typeface="Comic Sans MS" pitchFamily="66" charset="0"/>
              </a:rPr>
              <a:t>У</a:t>
            </a:r>
            <a:r>
              <a:rPr lang="uk-UA" sz="3200" dirty="0" smtClean="0">
                <a:latin typeface="Comic Sans MS" pitchFamily="66" charset="0"/>
              </a:rPr>
              <a:t> </a:t>
            </a:r>
            <a:r>
              <a:rPr lang="uk-UA" sz="3200" b="1" dirty="0" smtClean="0">
                <a:latin typeface="Comic Sans MS" pitchFamily="66" charset="0"/>
              </a:rPr>
              <a:t>яких </a:t>
            </a:r>
            <a:br>
              <a:rPr lang="uk-UA" sz="3200" b="1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      категоріях українська мова </a:t>
            </a:r>
            <a:br>
              <a:rPr lang="uk-UA" sz="3200" b="1" dirty="0" smtClean="0">
                <a:latin typeface="Comic Sans MS" pitchFamily="66" charset="0"/>
              </a:rPr>
            </a:br>
            <a:r>
              <a:rPr lang="uk-UA" sz="3200" b="1" dirty="0" smtClean="0">
                <a:latin typeface="Comic Sans MS" pitchFamily="66" charset="0"/>
              </a:rPr>
              <a:t>        посідає друге і третє місце?</a:t>
            </a:r>
            <a:endParaRPr lang="uk-UA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b="1" dirty="0" smtClean="0">
                <a:latin typeface="Comic Sans MS" pitchFamily="66" charset="0"/>
              </a:rPr>
              <a:t>Друге</a:t>
            </a:r>
            <a:r>
              <a:rPr lang="uk-UA" sz="4800" dirty="0" smtClean="0">
                <a:latin typeface="Comic Sans MS" pitchFamily="66" charset="0"/>
              </a:rPr>
              <a:t> місце наша мова посідає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b="1" dirty="0" smtClean="0">
                <a:latin typeface="Comic Sans MS" pitchFamily="66" charset="0"/>
              </a:rPr>
              <a:t>за </a:t>
            </a:r>
            <a:r>
              <a:rPr lang="ru-RU" sz="4800" b="1" dirty="0" err="1" smtClean="0">
                <a:latin typeface="Comic Sans MS" pitchFamily="66" charset="0"/>
              </a:rPr>
              <a:t>мелодійністю</a:t>
            </a:r>
            <a:r>
              <a:rPr lang="ru-RU" sz="4800" b="1" dirty="0" smtClean="0">
                <a:latin typeface="Comic Sans MS" pitchFamily="66" charset="0"/>
              </a:rPr>
              <a:t> </a:t>
            </a:r>
            <a:r>
              <a:rPr lang="ru-RU" sz="4800" dirty="0" smtClean="0">
                <a:latin typeface="Comic Sans MS" pitchFamily="66" charset="0"/>
              </a:rPr>
              <a:t>(</a:t>
            </a:r>
            <a:r>
              <a:rPr lang="ru-RU" sz="4800" dirty="0" err="1" smtClean="0">
                <a:latin typeface="Comic Sans MS" pitchFamily="66" charset="0"/>
              </a:rPr>
              <a:t>після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італійської</a:t>
            </a:r>
            <a:r>
              <a:rPr lang="ru-RU" sz="4800" dirty="0" smtClean="0">
                <a:latin typeface="Comic Sans MS" pitchFamily="66" charset="0"/>
              </a:rPr>
              <a:t>) </a:t>
            </a:r>
            <a:r>
              <a:rPr lang="ru-RU" sz="4800" dirty="0" err="1" smtClean="0">
                <a:latin typeface="Comic Sans MS" pitchFamily="66" charset="0"/>
              </a:rPr>
              <a:t>й</a:t>
            </a:r>
            <a:r>
              <a:rPr lang="ru-RU" sz="4800" dirty="0" smtClean="0">
                <a:latin typeface="Comic Sans MS" pitchFamily="66" charset="0"/>
              </a:rPr>
              <a:t> </a:t>
            </a:r>
            <a:r>
              <a:rPr lang="ru-RU" sz="4800" b="1" dirty="0" err="1" smtClean="0">
                <a:latin typeface="Comic Sans MS" pitchFamily="66" charset="0"/>
              </a:rPr>
              <a:t>третє</a:t>
            </a:r>
            <a:r>
              <a:rPr lang="ru-RU" sz="4800" dirty="0" smtClean="0">
                <a:latin typeface="Comic Sans MS" pitchFamily="66" charset="0"/>
              </a:rPr>
              <a:t> - </a:t>
            </a:r>
            <a:r>
              <a:rPr lang="ru-RU" sz="4800" b="1" dirty="0" err="1" smtClean="0">
                <a:latin typeface="Comic Sans MS" pitchFamily="66" charset="0"/>
              </a:rPr>
              <a:t>за</a:t>
            </a:r>
            <a:r>
              <a:rPr lang="ru-RU" sz="4800" b="1" dirty="0" smtClean="0">
                <a:latin typeface="Comic Sans MS" pitchFamily="66" charset="0"/>
              </a:rPr>
              <a:t> красою лексики </a:t>
            </a:r>
            <a:r>
              <a:rPr lang="ru-RU" sz="4800" dirty="0" smtClean="0">
                <a:latin typeface="Comic Sans MS" pitchFamily="66" charset="0"/>
              </a:rPr>
              <a:t>(</a:t>
            </a:r>
            <a:r>
              <a:rPr lang="ru-RU" sz="4800" dirty="0" err="1" smtClean="0">
                <a:latin typeface="Comic Sans MS" pitchFamily="66" charset="0"/>
              </a:rPr>
              <a:t>після</a:t>
            </a:r>
            <a:r>
              <a:rPr lang="ru-RU" sz="4800" dirty="0" smtClean="0">
                <a:latin typeface="Comic Sans MS" pitchFamily="66" charset="0"/>
              </a:rPr>
              <a:t/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dirty="0" smtClean="0">
                <a:latin typeface="Comic Sans MS" pitchFamily="66" charset="0"/>
              </a:rPr>
              <a:t>      </a:t>
            </a:r>
            <a:r>
              <a:rPr lang="ru-RU" sz="4800" dirty="0" err="1" smtClean="0">
                <a:latin typeface="Comic Sans MS" pitchFamily="66" charset="0"/>
              </a:rPr>
              <a:t>французької</a:t>
            </a:r>
            <a:r>
              <a:rPr lang="ru-RU" sz="4800" dirty="0" smtClean="0">
                <a:latin typeface="Comic Sans MS" pitchFamily="66" charset="0"/>
              </a:rPr>
              <a:t> та </a:t>
            </a:r>
            <a:r>
              <a:rPr lang="ru-RU" sz="4800" dirty="0" err="1" smtClean="0">
                <a:latin typeface="Comic Sans MS" pitchFamily="66" charset="0"/>
              </a:rPr>
              <a:t>перської</a:t>
            </a:r>
            <a:r>
              <a:rPr lang="ru-RU" sz="4800" dirty="0" smtClean="0">
                <a:latin typeface="Comic Sans MS" pitchFamily="66" charset="0"/>
              </a:rPr>
              <a:t>).</a:t>
            </a:r>
            <a:r>
              <a:rPr lang="uk-UA" sz="4800" dirty="0" smtClean="0">
                <a:latin typeface="Comic Sans MS" pitchFamily="66" charset="0"/>
              </a:rPr>
              <a:t> </a:t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71550"/>
            <a:ext cx="8229600" cy="3456383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2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Прочитайте слова вірша, який закодовано у ребусі.</a:t>
            </a: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3478"/>
            <a:ext cx="8229600" cy="4104455"/>
          </a:xfrm>
        </p:spPr>
        <p:txBody>
          <a:bodyPr/>
          <a:lstStyle/>
          <a:p>
            <a:r>
              <a:rPr lang="uk-UA" dirty="0" smtClean="0">
                <a:latin typeface="Comic Sans MS" pitchFamily="66" charset="0"/>
              </a:rPr>
              <a:t>Б</a:t>
            </a:r>
            <a:endParaRPr lang="uk-UA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0"/>
            <a:ext cx="648072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j0157995"/>
          <p:cNvPicPr>
            <a:picLocks noChangeAspect="1" noChangeArrowheads="1"/>
          </p:cNvPicPr>
          <p:nvPr/>
        </p:nvPicPr>
        <p:blipFill>
          <a:blip r:embed="rId3" cstate="print">
            <a:lum bright="12000" contrast="-12000"/>
          </a:blip>
          <a:srcRect/>
          <a:stretch>
            <a:fillRect/>
          </a:stretch>
        </p:blipFill>
        <p:spPr bwMode="auto">
          <a:xfrm rot="16200000">
            <a:off x="-2032198" y="1851670"/>
            <a:ext cx="51435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j0157995"/>
          <p:cNvPicPr>
            <a:picLocks noChangeAspect="1" noChangeArrowheads="1"/>
          </p:cNvPicPr>
          <p:nvPr/>
        </p:nvPicPr>
        <p:blipFill>
          <a:blip r:embed="rId3" cstate="print">
            <a:lum bright="12000" contrast="-12000"/>
          </a:blip>
          <a:srcRect/>
          <a:stretch>
            <a:fillRect/>
          </a:stretch>
        </p:blipFill>
        <p:spPr bwMode="auto">
          <a:xfrm rot="16200000">
            <a:off x="5852170" y="1851670"/>
            <a:ext cx="51435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7494"/>
            <a:ext cx="7941568" cy="3960439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Любіть Україну, як сонце любіть,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як вітер, і трави, і води...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В годину щасливу і в радості мить,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любіть у годину негоди.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Любіть Україну у сні й наяву,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вишневу свою Україну,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красу її, вічно живу і нову,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і мову її солов'їну.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3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5300" dirty="0" smtClean="0">
                <a:latin typeface="Comic Sans MS" pitchFamily="66" charset="0"/>
              </a:rPr>
              <a:t>Скільки тисяч слів налічує сучасна українська мова </a:t>
            </a:r>
            <a:r>
              <a:rPr lang="ru-RU" sz="5300" dirty="0" err="1" smtClean="0">
                <a:latin typeface="Comic Sans MS" pitchFamily="66" charset="0"/>
              </a:rPr>
              <a:t>відповідно</a:t>
            </a:r>
            <a:r>
              <a:rPr lang="ru-RU" sz="5300" dirty="0" smtClean="0">
                <a:latin typeface="Comic Sans MS" pitchFamily="66" charset="0"/>
              </a:rPr>
              <a:t> до </a:t>
            </a:r>
            <a:r>
              <a:rPr lang="ru-RU" sz="5300" dirty="0" err="1" smtClean="0">
                <a:latin typeface="Comic Sans MS" pitchFamily="66" charset="0"/>
              </a:rPr>
              <a:t>даних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Національної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академії</a:t>
            </a:r>
            <a:r>
              <a:rPr lang="ru-RU" sz="5300" dirty="0" smtClean="0">
                <a:latin typeface="Comic Sans MS" pitchFamily="66" charset="0"/>
              </a:rPr>
              <a:t>  наук </a:t>
            </a:r>
            <a:r>
              <a:rPr lang="ru-RU" sz="5300" dirty="0" err="1" smtClean="0">
                <a:latin typeface="Comic Sans MS" pitchFamily="66" charset="0"/>
              </a:rPr>
              <a:t>України</a:t>
            </a:r>
            <a:r>
              <a:rPr lang="uk-UA" sz="5300" dirty="0" smtClean="0">
                <a:latin typeface="Comic Sans MS" pitchFamily="66" charset="0"/>
              </a:rPr>
              <a:t>?</a:t>
            </a:r>
            <a:endParaRPr lang="uk-UA" sz="53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4800" dirty="0" smtClean="0"/>
              <a:t> </a:t>
            </a:r>
            <a:r>
              <a:rPr lang="ru-RU" sz="4800" dirty="0" err="1" smtClean="0">
                <a:latin typeface="Comic Sans MS" pitchFamily="66" charset="0"/>
              </a:rPr>
              <a:t>Відповідно</a:t>
            </a:r>
            <a:r>
              <a:rPr lang="ru-RU" sz="4800" dirty="0" smtClean="0">
                <a:latin typeface="Comic Sans MS" pitchFamily="66" charset="0"/>
              </a:rPr>
              <a:t> до </a:t>
            </a:r>
            <a:r>
              <a:rPr lang="ru-RU" sz="4800" dirty="0" err="1" smtClean="0">
                <a:latin typeface="Comic Sans MS" pitchFamily="66" charset="0"/>
              </a:rPr>
              <a:t>даних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Національної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академії</a:t>
            </a:r>
            <a:r>
              <a:rPr lang="ru-RU" sz="4800" dirty="0" smtClean="0">
                <a:latin typeface="Comic Sans MS" pitchFamily="66" charset="0"/>
              </a:rPr>
              <a:t> наук </a:t>
            </a:r>
            <a:r>
              <a:rPr lang="ru-RU" sz="4800" dirty="0" err="1" smtClean="0">
                <a:latin typeface="Comic Sans MS" pitchFamily="66" charset="0"/>
              </a:rPr>
              <a:t>України</a:t>
            </a:r>
            <a:r>
              <a:rPr lang="ru-RU" sz="4800" dirty="0" smtClean="0">
                <a:latin typeface="Comic Sans MS" pitchFamily="66" charset="0"/>
              </a:rPr>
              <a:t>, </a:t>
            </a:r>
            <a:r>
              <a:rPr lang="ru-RU" sz="4800" dirty="0" err="1" smtClean="0">
                <a:latin typeface="Comic Sans MS" pitchFamily="66" charset="0"/>
              </a:rPr>
              <a:t>сучасна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українська</a:t>
            </a:r>
            <a:r>
              <a:rPr lang="ru-RU" sz="4800" dirty="0" smtClean="0">
                <a:latin typeface="Comic Sans MS" pitchFamily="66" charset="0"/>
              </a:rPr>
              <a:t> </a:t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dirty="0" smtClean="0">
                <a:latin typeface="Comic Sans MS" pitchFamily="66" charset="0"/>
              </a:rPr>
              <a:t>   </a:t>
            </a:r>
            <a:r>
              <a:rPr lang="ru-RU" sz="4800" dirty="0" err="1" smtClean="0">
                <a:latin typeface="Comic Sans MS" pitchFamily="66" charset="0"/>
              </a:rPr>
              <a:t>мова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містить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приблизно</a:t>
            </a:r>
            <a:r>
              <a:rPr lang="ru-RU" sz="4800" dirty="0" smtClean="0">
                <a:latin typeface="Comic Sans MS" pitchFamily="66" charset="0"/>
              </a:rPr>
              <a:t> 256 </a:t>
            </a:r>
            <a:r>
              <a:rPr lang="ru-RU" sz="4800" dirty="0" err="1" smtClean="0">
                <a:latin typeface="Comic Sans MS" pitchFamily="66" charset="0"/>
              </a:rPr>
              <a:t>тисяч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слів</a:t>
            </a:r>
            <a:r>
              <a:rPr lang="ru-RU" sz="4800" dirty="0" smtClean="0">
                <a:latin typeface="Comic Sans MS" pitchFamily="66" charset="0"/>
              </a:rPr>
              <a:t>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4464496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4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 </a:t>
            </a:r>
            <a:r>
              <a:rPr lang="uk-UA" sz="5300" dirty="0" smtClean="0">
                <a:latin typeface="Comic Sans MS" pitchFamily="66" charset="0"/>
              </a:rPr>
              <a:t>За лексичним запасом українська мова найбільш споріднена з якою східнослов’янською мовою?</a:t>
            </a:r>
            <a:endParaRPr lang="uk-UA" sz="53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7494"/>
            <a:ext cx="7941568" cy="3960439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800" dirty="0" smtClean="0"/>
              <a:t> </a:t>
            </a:r>
            <a:r>
              <a:rPr lang="uk-UA" sz="4000" dirty="0" smtClean="0">
                <a:latin typeface="Comic Sans MS" pitchFamily="66" charset="0"/>
              </a:rPr>
              <a:t>За лексичним запасом українська мова найбільш споріднена з білоруською — 84% спільної лексики, з польською й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сербською ми маємо 70% і 68% відповідно спільних слів, з російською — 62%.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5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4800" dirty="0" smtClean="0"/>
              <a:t> </a:t>
            </a:r>
            <a:r>
              <a:rPr lang="uk-UA" dirty="0" smtClean="0">
                <a:latin typeface="Comic Sans MS" pitchFamily="66" charset="0"/>
              </a:rPr>
              <a:t>Відмінністю української мови від інших східнослов’янських мов є кількість відмінків.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  Назвіть кількість і назви всіх 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     відмінків української мови.</a:t>
            </a:r>
            <a:endParaRPr lang="uk-UA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8136904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Українська мова має сім відмінків: називний, родовий, давальний, знахідний, орудний, місцевий і кличний. Як ви зрозуміли, вирізняє 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 нас кличний відмінок, який існує 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        також в латині, грецькій 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         і санскритській граматиках. 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6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Однією з «родзинок» української є те, що вона багата на зменшувальні форми. Назвіть 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  вжите в гімні України слово, 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  що має зменшувально-пестливу форму. </a:t>
            </a:r>
            <a:endParaRPr lang="uk-UA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800" dirty="0" smtClean="0"/>
              <a:t> </a:t>
            </a:r>
            <a:r>
              <a:rPr lang="uk-UA" dirty="0" smtClean="0">
                <a:latin typeface="Comic Sans MS" pitchFamily="66" charset="0"/>
              </a:rPr>
              <a:t>«Згинуть наші </a:t>
            </a:r>
            <a:r>
              <a:rPr lang="uk-UA" b="1" dirty="0" smtClean="0">
                <a:latin typeface="Comic Sans MS" pitchFamily="66" charset="0"/>
              </a:rPr>
              <a:t>вороженьки</a:t>
            </a:r>
            <a:r>
              <a:rPr lang="uk-UA" dirty="0" smtClean="0">
                <a:latin typeface="Comic Sans MS" pitchFamily="66" charset="0"/>
              </a:rPr>
              <a:t>, як роса на сонці…» 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  «Чорне море ще всміхнеться, дід Дніпро зрадіє,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      Ще у нашій Україні    </a:t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    </a:t>
            </a:r>
            <a:r>
              <a:rPr lang="uk-UA" b="1" dirty="0" smtClean="0">
                <a:latin typeface="Comic Sans MS" pitchFamily="66" charset="0"/>
              </a:rPr>
              <a:t>доленька</a:t>
            </a:r>
            <a:r>
              <a:rPr lang="uk-UA" dirty="0" smtClean="0">
                <a:latin typeface="Comic Sans MS" pitchFamily="66" charset="0"/>
              </a:rPr>
              <a:t> наспіє» 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53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7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6000" dirty="0" smtClean="0">
                <a:latin typeface="Comic Sans MS" pitchFamily="66" charset="0"/>
              </a:rPr>
              <a:t>Яка літера українського алфавіту є найбільш уживаною?</a:t>
            </a:r>
            <a:endParaRPr lang="uk-UA" sz="6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6000" dirty="0" smtClean="0">
                <a:latin typeface="Comic Sans MS" pitchFamily="66" charset="0"/>
              </a:rPr>
              <a:t>В </a:t>
            </a:r>
            <a:r>
              <a:rPr lang="ru-RU" sz="6000" dirty="0" err="1" smtClean="0">
                <a:latin typeface="Comic Sans MS" pitchFamily="66" charset="0"/>
              </a:rPr>
              <a:t>українській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мові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найбільша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кількість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слів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починається</a:t>
            </a:r>
            <a:r>
              <a:rPr lang="ru-RU" sz="6000" dirty="0" smtClean="0">
                <a:latin typeface="Comic Sans MS" pitchFamily="66" charset="0"/>
              </a:rPr>
              <a:t> на </a:t>
            </a:r>
            <a:r>
              <a:rPr lang="ru-RU" sz="6000" dirty="0" err="1" smtClean="0">
                <a:latin typeface="Comic Sans MS" pitchFamily="66" charset="0"/>
              </a:rPr>
              <a:t>літеру</a:t>
            </a:r>
            <a:r>
              <a:rPr lang="ru-RU" sz="6000" dirty="0" smtClean="0">
                <a:latin typeface="Comic Sans MS" pitchFamily="66" charset="0"/>
              </a:rPr>
              <a:t> “П”.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53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8</a:t>
            </a:r>
            <a:br>
              <a:rPr lang="uk-UA" sz="53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6000" dirty="0" smtClean="0">
                <a:latin typeface="Comic Sans MS" pitchFamily="66" charset="0"/>
              </a:rPr>
              <a:t>Яка літера українського алфавіту є найменш уживаною?</a:t>
            </a:r>
            <a:endParaRPr lang="uk-UA" sz="6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39502"/>
            <a:ext cx="7653536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900" dirty="0" smtClean="0">
                <a:latin typeface="Comic Sans MS" pitchFamily="66" charset="0"/>
              </a:rPr>
              <a:t>Найменш уживаною літерою українського алфавіту є літера “Ф”,</a:t>
            </a:r>
            <a:r>
              <a:rPr lang="ru-RU" sz="4900" dirty="0" smtClean="0"/>
              <a:t> </a:t>
            </a:r>
            <a:r>
              <a:rPr lang="ru-RU" sz="4900" dirty="0" err="1" smtClean="0">
                <a:latin typeface="Comic Sans MS" pitchFamily="66" charset="0"/>
              </a:rPr>
              <a:t>її</a:t>
            </a:r>
            <a:r>
              <a:rPr lang="ru-RU" sz="4900" dirty="0" smtClean="0">
                <a:latin typeface="Comic Sans MS" pitchFamily="66" charset="0"/>
              </a:rPr>
              <a:t> </a:t>
            </a:r>
            <a:r>
              <a:rPr lang="ru-RU" sz="4900" dirty="0" err="1" smtClean="0">
                <a:latin typeface="Comic Sans MS" pitchFamily="66" charset="0"/>
              </a:rPr>
              <a:t>вживають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переважно</a:t>
            </a:r>
            <a:r>
              <a:rPr lang="ru-RU" sz="4900" dirty="0" smtClean="0">
                <a:latin typeface="Comic Sans MS" pitchFamily="66" charset="0"/>
              </a:rPr>
              <a:t> в </a:t>
            </a:r>
            <a:r>
              <a:rPr lang="ru-RU" sz="4900" dirty="0" err="1" smtClean="0">
                <a:latin typeface="Comic Sans MS" pitchFamily="66" charset="0"/>
              </a:rPr>
              <a:t>запозичених</a:t>
            </a:r>
            <a:r>
              <a:rPr lang="ru-RU" sz="4900" dirty="0" smtClean="0">
                <a:latin typeface="Comic Sans MS" pitchFamily="66" charset="0"/>
              </a:rPr>
              <a:t> словах.</a:t>
            </a:r>
            <a:r>
              <a:rPr lang="uk-UA" sz="4900" dirty="0" smtClean="0">
                <a:latin typeface="Comic Sans MS" pitchFamily="66" charset="0"/>
              </a:rPr>
              <a:t/>
            </a:r>
            <a:br>
              <a:rPr lang="uk-UA" sz="49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9502"/>
            <a:ext cx="8712968" cy="3888431"/>
          </a:xfrm>
        </p:spPr>
        <p:txBody>
          <a:bodyPr anchor="t">
            <a:no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9</a:t>
            </a:r>
            <a:r>
              <a:rPr lang="uk-UA" sz="3600" dirty="0" smtClean="0">
                <a:latin typeface="Comic Sans MS" pitchFamily="66" charset="0"/>
              </a:rPr>
              <a:t/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Найдовшим словом в українській мові є слово </a:t>
            </a:r>
            <a:r>
              <a:rPr lang="uk-UA" sz="3600" b="1" dirty="0" err="1" smtClean="0">
                <a:latin typeface="Comic Sans MS" pitchFamily="66" charset="0"/>
              </a:rPr>
              <a:t>“дихлордифенілтрихлорметилметан”</a:t>
            </a:r>
            <a:r>
              <a:rPr lang="uk-UA" sz="3600" b="1" dirty="0" smtClean="0">
                <a:latin typeface="Comic Sans MS" pitchFamily="66" charset="0"/>
              </a:rPr>
              <a:t> </a:t>
            </a:r>
            <a:r>
              <a:rPr lang="uk-UA" sz="3600" dirty="0" smtClean="0">
                <a:latin typeface="Comic Sans MS" pitchFamily="66" charset="0"/>
              </a:rPr>
              <a:t>(назва хімікату, що використовується для боротьби зі шкідниками).</a:t>
            </a:r>
            <a:br>
              <a:rPr lang="uk-UA" sz="3600" dirty="0" smtClean="0">
                <a:latin typeface="Comic Sans MS" pitchFamily="66" charset="0"/>
              </a:rPr>
            </a:br>
            <a:r>
              <a:rPr lang="uk-UA" sz="3600" dirty="0" smtClean="0">
                <a:latin typeface="Comic Sans MS" pitchFamily="66" charset="0"/>
              </a:rPr>
              <a:t>Увага! Запитання!</a:t>
            </a:r>
            <a:endParaRPr lang="uk-UA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/>
          </a:bodyPr>
          <a:lstStyle/>
          <a:p>
            <a:r>
              <a:rPr lang="uk-UA" sz="5400" dirty="0" smtClean="0">
                <a:latin typeface="Comic Sans MS" pitchFamily="66" charset="0"/>
              </a:rPr>
              <a:t>Скільки літер містить слово </a:t>
            </a:r>
            <a:r>
              <a:rPr lang="uk-UA" sz="5400" b="1" dirty="0" err="1" smtClean="0">
                <a:latin typeface="Comic Sans MS" pitchFamily="66" charset="0"/>
              </a:rPr>
              <a:t>“дихлордифенілтри-хлорметилметан”</a:t>
            </a:r>
            <a:r>
              <a:rPr lang="uk-UA" sz="5400" dirty="0" smtClean="0">
                <a:latin typeface="Comic Sans MS" pitchFamily="66" charset="0"/>
              </a:rPr>
              <a:t>?</a:t>
            </a:r>
            <a:endParaRPr lang="uk-UA" sz="5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4800" dirty="0" smtClean="0"/>
              <a:t> </a:t>
            </a:r>
            <a:r>
              <a:rPr lang="ru-RU" sz="4800" dirty="0" err="1" smtClean="0">
                <a:latin typeface="Comic Sans MS" pitchFamily="66" charset="0"/>
              </a:rPr>
              <a:t>Найдовше</a:t>
            </a:r>
            <a:r>
              <a:rPr lang="ru-RU" sz="4800" dirty="0" smtClean="0">
                <a:latin typeface="Comic Sans MS" pitchFamily="66" charset="0"/>
              </a:rPr>
              <a:t> слово в </a:t>
            </a:r>
            <a:r>
              <a:rPr lang="ru-RU" sz="4800" dirty="0" err="1" smtClean="0">
                <a:latin typeface="Comic Sans MS" pitchFamily="66" charset="0"/>
              </a:rPr>
              <a:t>українській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мові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складається</a:t>
            </a:r>
            <a:r>
              <a:rPr lang="ru-RU" sz="4800" dirty="0" smtClean="0">
                <a:latin typeface="Comic Sans MS" pitchFamily="66" charset="0"/>
              </a:rPr>
              <a:t> аж </a:t>
            </a:r>
            <a:r>
              <a:rPr lang="ru-RU" sz="4800" dirty="0" err="1" smtClean="0">
                <a:latin typeface="Comic Sans MS" pitchFamily="66" charset="0"/>
              </a:rPr>
              <a:t>з</a:t>
            </a:r>
            <a:r>
              <a:rPr lang="ru-RU" sz="4800" dirty="0" smtClean="0">
                <a:latin typeface="Comic Sans MS" pitchFamily="66" charset="0"/>
              </a:rPr>
              <a:t> 30 </a:t>
            </a:r>
            <a:r>
              <a:rPr lang="ru-RU" sz="4800" dirty="0" err="1" smtClean="0">
                <a:latin typeface="Comic Sans MS" pitchFamily="66" charset="0"/>
              </a:rPr>
              <a:t>літер</a:t>
            </a:r>
            <a:r>
              <a:rPr lang="ru-RU" sz="4800" dirty="0" smtClean="0">
                <a:latin typeface="Comic Sans MS" pitchFamily="66" charset="0"/>
              </a:rPr>
              <a:t>! </a:t>
            </a:r>
            <a:r>
              <a:rPr lang="ru-RU" sz="4800" dirty="0" err="1" smtClean="0">
                <a:latin typeface="Comic Sans MS" pitchFamily="66" charset="0"/>
              </a:rPr>
              <a:t>Спробуйте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вимовити</a:t>
            </a:r>
            <a:r>
              <a:rPr lang="ru-RU" sz="4800" dirty="0" smtClean="0">
                <a:latin typeface="Comic Sans MS" pitchFamily="66" charset="0"/>
              </a:rPr>
              <a:t>:</a:t>
            </a:r>
            <a:br>
              <a:rPr lang="ru-RU" sz="4800" dirty="0" smtClean="0">
                <a:latin typeface="Comic Sans MS" pitchFamily="66" charset="0"/>
              </a:rPr>
            </a:br>
            <a:r>
              <a:rPr lang="uk-UA" sz="4800" b="1" dirty="0" err="1" smtClean="0">
                <a:latin typeface="Comic Sans MS" pitchFamily="66" charset="0"/>
              </a:rPr>
              <a:t>“дихлордифенілтри-хлорметилметан”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10</a:t>
            </a:r>
            <a:r>
              <a:rPr lang="ru-RU" sz="5400" dirty="0" smtClean="0">
                <a:latin typeface="Comic Sans MS" pitchFamily="66" charset="0"/>
              </a:rPr>
              <a:t/>
            </a:r>
            <a:br>
              <a:rPr lang="ru-RU" sz="5400" dirty="0" smtClean="0">
                <a:latin typeface="Comic Sans MS" pitchFamily="66" charset="0"/>
              </a:rPr>
            </a:br>
            <a:r>
              <a:rPr lang="ru-RU" sz="5400" dirty="0" smtClean="0">
                <a:latin typeface="Comic Sans MS" pitchFamily="66" charset="0"/>
              </a:rPr>
              <a:t>До </a:t>
            </a:r>
            <a:r>
              <a:rPr lang="ru-RU" sz="5400" dirty="0" err="1" smtClean="0">
                <a:latin typeface="Comic Sans MS" pitchFamily="66" charset="0"/>
              </a:rPr>
              <a:t>якого</a:t>
            </a:r>
            <a:r>
              <a:rPr lang="ru-RU" sz="5400" dirty="0" smtClean="0">
                <a:latin typeface="Comic Sans MS" pitchFamily="66" charset="0"/>
              </a:rPr>
              <a:t> роду належать </a:t>
            </a:r>
            <a:r>
              <a:rPr lang="ru-RU" sz="5400" dirty="0" err="1" smtClean="0">
                <a:latin typeface="Comic Sans MS" pitchFamily="66" charset="0"/>
              </a:rPr>
              <a:t>назви</a:t>
            </a:r>
            <a:r>
              <a:rPr lang="ru-RU" sz="5400" dirty="0" smtClean="0">
                <a:latin typeface="Comic Sans MS" pitchFamily="66" charset="0"/>
              </a:rPr>
              <a:t> </a:t>
            </a:r>
            <a:r>
              <a:rPr lang="ru-RU" sz="5400" dirty="0" err="1" smtClean="0">
                <a:latin typeface="Comic Sans MS" pitchFamily="66" charset="0"/>
              </a:rPr>
              <a:t>всіх</a:t>
            </a:r>
            <a:r>
              <a:rPr lang="ru-RU" sz="5400" dirty="0" smtClean="0">
                <a:latin typeface="Comic Sans MS" pitchFamily="66" charset="0"/>
              </a:rPr>
              <a:t> </a:t>
            </a:r>
            <a:r>
              <a:rPr lang="ru-RU" sz="5400" dirty="0" err="1" smtClean="0">
                <a:latin typeface="Comic Sans MS" pitchFamily="66" charset="0"/>
              </a:rPr>
              <a:t>дитинчат</a:t>
            </a:r>
            <a:r>
              <a:rPr lang="ru-RU" sz="5400" dirty="0" smtClean="0">
                <a:latin typeface="Comic Sans MS" pitchFamily="66" charset="0"/>
              </a:rPr>
              <a:t> </a:t>
            </a:r>
            <a:r>
              <a:rPr lang="ru-RU" sz="5400" dirty="0" err="1" smtClean="0">
                <a:latin typeface="Comic Sans MS" pitchFamily="66" charset="0"/>
              </a:rPr>
              <a:t>тварин</a:t>
            </a:r>
            <a:r>
              <a:rPr lang="ru-RU" sz="5400" dirty="0" smtClean="0">
                <a:latin typeface="Comic Sans MS" pitchFamily="66" charset="0"/>
              </a:rPr>
              <a:t> в </a:t>
            </a:r>
            <a:r>
              <a:rPr lang="ru-RU" sz="5400" dirty="0" err="1" smtClean="0">
                <a:latin typeface="Comic Sans MS" pitchFamily="66" charset="0"/>
              </a:rPr>
              <a:t>українській</a:t>
            </a:r>
            <a:r>
              <a:rPr lang="ru-RU" sz="5400" dirty="0" smtClean="0">
                <a:latin typeface="Comic Sans MS" pitchFamily="66" charset="0"/>
              </a:rPr>
              <a:t> </a:t>
            </a:r>
            <a:r>
              <a:rPr lang="ru-RU" sz="5400" dirty="0" err="1" smtClean="0">
                <a:latin typeface="Comic Sans MS" pitchFamily="66" charset="0"/>
              </a:rPr>
              <a:t>мові</a:t>
            </a:r>
            <a:r>
              <a:rPr lang="ru-RU" sz="5400" dirty="0" smtClean="0">
                <a:latin typeface="Comic Sans MS" pitchFamily="66" charset="0"/>
              </a:rPr>
              <a:t>?</a:t>
            </a:r>
            <a:endParaRPr lang="uk-UA" sz="5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5300" dirty="0" err="1" smtClean="0">
                <a:latin typeface="Comic Sans MS" pitchFamily="66" charset="0"/>
              </a:rPr>
              <a:t>Назви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всіх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дитинчат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тварин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є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іменниками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середнього</a:t>
            </a:r>
            <a:r>
              <a:rPr lang="ru-RU" sz="5300" dirty="0" smtClean="0">
                <a:latin typeface="Comic Sans MS" pitchFamily="66" charset="0"/>
              </a:rPr>
              <a:t> роду: теля, </a:t>
            </a:r>
            <a:br>
              <a:rPr lang="ru-RU" sz="5300" dirty="0" smtClean="0">
                <a:latin typeface="Comic Sans MS" pitchFamily="66" charset="0"/>
              </a:rPr>
            </a:br>
            <a:r>
              <a:rPr lang="ru-RU" sz="5300" dirty="0" smtClean="0">
                <a:latin typeface="Comic Sans MS" pitchFamily="66" charset="0"/>
              </a:rPr>
              <a:t>  </a:t>
            </a:r>
            <a:r>
              <a:rPr lang="ru-RU" sz="5300" dirty="0" err="1" smtClean="0">
                <a:latin typeface="Comic Sans MS" pitchFamily="66" charset="0"/>
              </a:rPr>
              <a:t>вовченя</a:t>
            </a:r>
            <a:r>
              <a:rPr lang="ru-RU" sz="5300" dirty="0" smtClean="0">
                <a:latin typeface="Comic Sans MS" pitchFamily="66" charset="0"/>
              </a:rPr>
              <a:t>, </a:t>
            </a:r>
            <a:r>
              <a:rPr lang="ru-RU" sz="5300" dirty="0" err="1" smtClean="0">
                <a:latin typeface="Comic Sans MS" pitchFamily="66" charset="0"/>
              </a:rPr>
              <a:t>цуценя</a:t>
            </a:r>
            <a:r>
              <a:rPr lang="ru-RU" sz="5300" dirty="0" smtClean="0">
                <a:latin typeface="Comic Sans MS" pitchFamily="66" charset="0"/>
              </a:rPr>
              <a:t>, </a:t>
            </a:r>
            <a:r>
              <a:rPr lang="ru-RU" sz="5300" dirty="0" err="1" smtClean="0">
                <a:latin typeface="Comic Sans MS" pitchFamily="66" charset="0"/>
              </a:rPr>
              <a:t>жабеня</a:t>
            </a:r>
            <a:r>
              <a:rPr lang="ru-RU" sz="5300" dirty="0" smtClean="0">
                <a:latin typeface="Comic Sans MS" pitchFamily="66" charset="0"/>
              </a:rPr>
              <a:t>, </a:t>
            </a:r>
            <a:r>
              <a:rPr lang="ru-RU" sz="5300" dirty="0" err="1" smtClean="0">
                <a:latin typeface="Comic Sans MS" pitchFamily="66" charset="0"/>
              </a:rPr>
              <a:t>козеня</a:t>
            </a:r>
            <a:r>
              <a:rPr lang="ru-RU" sz="5300" dirty="0" smtClean="0">
                <a:latin typeface="Comic Sans MS" pitchFamily="66" charset="0"/>
              </a:rPr>
              <a:t> </a:t>
            </a:r>
            <a:r>
              <a:rPr lang="ru-RU" sz="5300" dirty="0" err="1" smtClean="0">
                <a:latin typeface="Comic Sans MS" pitchFamily="66" charset="0"/>
              </a:rPr>
              <a:t>тощо</a:t>
            </a:r>
            <a:r>
              <a:rPr lang="ru-RU" sz="5300" dirty="0" smtClean="0">
                <a:latin typeface="Comic Sans MS" pitchFamily="66" charset="0"/>
              </a:rPr>
              <a:t>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9502"/>
            <a:ext cx="8568952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11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sz="4000" dirty="0" smtClean="0">
                <a:latin typeface="Comic Sans MS" pitchFamily="66" charset="0"/>
              </a:rPr>
              <a:t>В </a:t>
            </a:r>
            <a:r>
              <a:rPr lang="ru-RU" sz="4000" dirty="0" err="1" smtClean="0">
                <a:latin typeface="Comic Sans MS" pitchFamily="66" charset="0"/>
              </a:rPr>
              <a:t>українській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мові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є</a:t>
            </a:r>
            <a:r>
              <a:rPr lang="ru-RU" sz="4000" dirty="0" smtClean="0">
                <a:latin typeface="Comic Sans MS" pitchFamily="66" charset="0"/>
              </a:rPr>
              <a:t> «</a:t>
            </a:r>
            <a:r>
              <a:rPr lang="ru-RU" sz="4000" dirty="0" err="1" smtClean="0">
                <a:latin typeface="Comic Sans MS" pitchFamily="66" charset="0"/>
              </a:rPr>
              <a:t>дзеркальні</a:t>
            </a:r>
            <a:r>
              <a:rPr lang="ru-RU" sz="4000" dirty="0" smtClean="0">
                <a:latin typeface="Comic Sans MS" pitchFamily="66" charset="0"/>
              </a:rPr>
              <a:t>» </a:t>
            </a:r>
            <a:r>
              <a:rPr lang="ru-RU" sz="4000" dirty="0" err="1" smtClean="0">
                <a:latin typeface="Comic Sans MS" pitchFamily="66" charset="0"/>
              </a:rPr>
              <a:t>фрази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або</a:t>
            </a:r>
            <a:r>
              <a:rPr lang="ru-RU" sz="4000" dirty="0" smtClean="0">
                <a:latin typeface="Comic Sans MS" pitchFamily="66" charset="0"/>
              </a:rPr>
              <a:t> слова: </a:t>
            </a:r>
            <a:r>
              <a:rPr lang="ru-RU" sz="4000" dirty="0" err="1" smtClean="0">
                <a:latin typeface="Comic Sans MS" pitchFamily="66" charset="0"/>
              </a:rPr>
              <a:t>їх</a:t>
            </a:r>
            <a:r>
              <a:rPr lang="ru-RU" sz="4000" dirty="0" smtClean="0">
                <a:latin typeface="Comic Sans MS" pitchFamily="66" charset="0"/>
              </a:rPr>
              <a:t> </a:t>
            </a:r>
            <a:r>
              <a:rPr lang="ru-RU" sz="4000" dirty="0" err="1" smtClean="0">
                <a:latin typeface="Comic Sans MS" pitchFamily="66" charset="0"/>
              </a:rPr>
              <a:t>можна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читати</a:t>
            </a:r>
            <a:r>
              <a:rPr lang="ru-RU" sz="4000" dirty="0" smtClean="0">
                <a:latin typeface="Comic Sans MS" pitchFamily="66" charset="0"/>
              </a:rPr>
              <a:t> як </a:t>
            </a:r>
            <a:r>
              <a:rPr lang="ru-RU" sz="4000" dirty="0" err="1" smtClean="0">
                <a:latin typeface="Comic Sans MS" pitchFamily="66" charset="0"/>
              </a:rPr>
              <a:t>зліва</a:t>
            </a:r>
            <a:r>
              <a:rPr lang="ru-RU" sz="4000" dirty="0" smtClean="0">
                <a:latin typeface="Comic Sans MS" pitchFamily="66" charset="0"/>
              </a:rPr>
              <a:t> направо, так </a:t>
            </a:r>
            <a:r>
              <a:rPr lang="ru-RU" sz="4000" dirty="0" err="1" smtClean="0">
                <a:latin typeface="Comic Sans MS" pitchFamily="66" charset="0"/>
              </a:rPr>
              <a:t>і</a:t>
            </a:r>
            <a:r>
              <a:rPr lang="ru-RU" sz="4000" dirty="0" smtClean="0">
                <a:latin typeface="Comic Sans MS" pitchFamily="66" charset="0"/>
              </a:rPr>
              <a:t> справа </a:t>
            </a:r>
            <a:r>
              <a:rPr lang="ru-RU" sz="4000" dirty="0" err="1" smtClean="0">
                <a:latin typeface="Comic Sans MS" pitchFamily="66" charset="0"/>
              </a:rPr>
              <a:t>наліво</a:t>
            </a:r>
            <a:r>
              <a:rPr lang="ru-RU" sz="4000" dirty="0" smtClean="0">
                <a:latin typeface="Comic Sans MS" pitchFamily="66" charset="0"/>
              </a:rPr>
              <a:t>. Ось, </a:t>
            </a:r>
            <a:r>
              <a:rPr lang="ru-RU" sz="4000" dirty="0" err="1" smtClean="0">
                <a:latin typeface="Comic Sans MS" pitchFamily="66" charset="0"/>
              </a:rPr>
              <a:t>приміром</a:t>
            </a:r>
            <a:r>
              <a:rPr lang="ru-RU" sz="4000" dirty="0" smtClean="0">
                <a:latin typeface="Comic Sans MS" pitchFamily="66" charset="0"/>
              </a:rPr>
              <a:t>: «Я несу </a:t>
            </a:r>
            <a:r>
              <a:rPr lang="ru-RU" sz="4000" dirty="0" err="1" smtClean="0">
                <a:latin typeface="Comic Sans MS" pitchFamily="66" charset="0"/>
              </a:rPr>
              <a:t>гусеня</a:t>
            </a:r>
            <a:r>
              <a:rPr lang="ru-RU" sz="4000" dirty="0" smtClean="0">
                <a:latin typeface="Comic Sans MS" pitchFamily="66" charset="0"/>
              </a:rPr>
              <a:t>», </a:t>
            </a:r>
            <a:r>
              <a:rPr lang="ru-RU" sz="4000" dirty="0" err="1" smtClean="0">
                <a:latin typeface="Comic Sans MS" pitchFamily="66" charset="0"/>
              </a:rPr>
              <a:t>або</a:t>
            </a:r>
            <a:r>
              <a:rPr lang="ru-RU" sz="4000" dirty="0" smtClean="0">
                <a:latin typeface="Comic Sans MS" pitchFamily="66" charset="0"/>
              </a:rPr>
              <a:t> ж «ротатор».</a:t>
            </a:r>
            <a:br>
              <a:rPr lang="ru-RU" sz="4000" dirty="0" smtClean="0">
                <a:latin typeface="Comic Sans MS" pitchFamily="66" charset="0"/>
              </a:rPr>
            </a:br>
            <a:r>
              <a:rPr lang="ru-RU" sz="4000" dirty="0" smtClean="0">
                <a:latin typeface="Comic Sans MS" pitchFamily="66" charset="0"/>
              </a:rPr>
              <a:t>Як вони </a:t>
            </a:r>
            <a:r>
              <a:rPr lang="ru-RU" sz="4000" dirty="0" err="1" smtClean="0">
                <a:latin typeface="Comic Sans MS" pitchFamily="66" charset="0"/>
              </a:rPr>
              <a:t>називаються</a:t>
            </a:r>
            <a:r>
              <a:rPr lang="ru-RU" sz="4000" dirty="0" smtClean="0">
                <a:latin typeface="Comic Sans MS" pitchFamily="66" charset="0"/>
              </a:rPr>
              <a:t>?</a:t>
            </a:r>
            <a:endParaRPr lang="uk-UA" sz="4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4800" dirty="0" smtClean="0"/>
              <a:t> </a:t>
            </a:r>
            <a:r>
              <a:rPr lang="ru-RU" sz="6000" dirty="0" smtClean="0">
                <a:latin typeface="Comic Sans MS" pitchFamily="66" charset="0"/>
              </a:rPr>
              <a:t>Так </a:t>
            </a:r>
            <a:r>
              <a:rPr lang="ru-RU" sz="6000" dirty="0" err="1" smtClean="0">
                <a:latin typeface="Comic Sans MS" pitchFamily="66" charset="0"/>
              </a:rPr>
              <a:t>звані</a:t>
            </a:r>
            <a:r>
              <a:rPr lang="ru-RU" sz="6000" dirty="0" smtClean="0">
                <a:latin typeface="Comic Sans MS" pitchFamily="66" charset="0"/>
              </a:rPr>
              <a:t> «</a:t>
            </a:r>
            <a:r>
              <a:rPr lang="ru-RU" sz="6000" dirty="0" err="1" smtClean="0">
                <a:latin typeface="Comic Sans MS" pitchFamily="66" charset="0"/>
              </a:rPr>
              <a:t>дзеркальні</a:t>
            </a:r>
            <a:r>
              <a:rPr lang="ru-RU" sz="6000" dirty="0" smtClean="0">
                <a:latin typeface="Comic Sans MS" pitchFamily="66" charset="0"/>
              </a:rPr>
              <a:t>» </a:t>
            </a:r>
            <a:r>
              <a:rPr lang="ru-RU" sz="6000" dirty="0" err="1" smtClean="0">
                <a:latin typeface="Comic Sans MS" pitchFamily="66" charset="0"/>
              </a:rPr>
              <a:t>фрази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або</a:t>
            </a:r>
            <a:r>
              <a:rPr lang="ru-RU" sz="6000" dirty="0" smtClean="0">
                <a:latin typeface="Comic Sans MS" pitchFamily="66" charset="0"/>
              </a:rPr>
              <a:t> слова </a:t>
            </a:r>
            <a:r>
              <a:rPr lang="ru-RU" sz="6000" dirty="0" err="1" smtClean="0">
                <a:latin typeface="Comic Sans MS" pitchFamily="66" charset="0"/>
              </a:rPr>
              <a:t>мають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назву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b="1" dirty="0" err="1" smtClean="0">
                <a:latin typeface="Comic Sans MS" pitchFamily="66" charset="0"/>
              </a:rPr>
              <a:t>паліндроми</a:t>
            </a:r>
            <a:r>
              <a:rPr lang="ru-RU" sz="6000" dirty="0" smtClean="0">
                <a:latin typeface="Comic Sans MS" pitchFamily="66" charset="0"/>
              </a:rPr>
              <a:t>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53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12</a:t>
            </a:r>
            <a:r>
              <a:rPr lang="uk-UA" dirty="0" smtClean="0">
                <a:latin typeface="Comic Sans MS" pitchFamily="66" charset="0"/>
              </a:rPr>
              <a:t/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</a:t>
            </a:r>
            <a:r>
              <a:rPr lang="uk-UA" sz="4900" dirty="0" smtClean="0">
                <a:latin typeface="Comic Sans MS" pitchFamily="66" charset="0"/>
              </a:rPr>
              <a:t>Після видання якого твору українську мову було офіційно </a:t>
            </a:r>
            <a:r>
              <a:rPr lang="uk-UA" sz="4900" smtClean="0">
                <a:latin typeface="Comic Sans MS" pitchFamily="66" charset="0"/>
              </a:rPr>
              <a:t>прирівняно </a:t>
            </a:r>
            <a:r>
              <a:rPr lang="uk-UA" sz="4900" dirty="0" smtClean="0">
                <a:latin typeface="Comic Sans MS" pitchFamily="66" charset="0"/>
              </a:rPr>
              <a:t>до </a:t>
            </a:r>
            <a:br>
              <a:rPr lang="uk-UA" sz="4900" dirty="0" smtClean="0">
                <a:latin typeface="Comic Sans MS" pitchFamily="66" charset="0"/>
              </a:rPr>
            </a:br>
            <a:r>
              <a:rPr lang="uk-UA" sz="4900" dirty="0" smtClean="0">
                <a:latin typeface="Comic Sans MS" pitchFamily="66" charset="0"/>
              </a:rPr>
              <a:t>    літературної мови?</a:t>
            </a:r>
            <a:br>
              <a:rPr lang="uk-UA" sz="4900" dirty="0" smtClean="0">
                <a:latin typeface="Comic Sans MS" pitchFamily="66" charset="0"/>
              </a:rPr>
            </a:br>
            <a:r>
              <a:rPr lang="uk-UA" sz="4900" dirty="0" smtClean="0">
                <a:latin typeface="Comic Sans MS" pitchFamily="66" charset="0"/>
              </a:rPr>
              <a:t>         Назвіть твір і автора. </a:t>
            </a:r>
            <a:endParaRPr lang="uk-UA" sz="49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95486"/>
            <a:ext cx="7941568" cy="4032447"/>
          </a:xfrm>
        </p:spPr>
        <p:txBody>
          <a:bodyPr anchor="t">
            <a:normAutofit fontScale="90000"/>
          </a:bodyPr>
          <a:lstStyle/>
          <a:p>
            <a:pPr algn="l"/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  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2700" b="1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uk-UA" sz="27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3600" dirty="0" err="1" smtClean="0">
                <a:latin typeface="Comic Sans MS" pitchFamily="66" charset="0"/>
              </a:rPr>
              <a:t>Українську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офіційно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err="1" smtClean="0">
                <a:latin typeface="Comic Sans MS" pitchFamily="66" charset="0"/>
              </a:rPr>
              <a:t>визнали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літературною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err="1" smtClean="0">
                <a:latin typeface="Comic Sans MS" pitchFamily="66" charset="0"/>
              </a:rPr>
              <a:t>після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видання</a:t>
            </a:r>
            <a:r>
              <a:rPr lang="ru-RU" sz="3600" dirty="0" smtClean="0">
                <a:latin typeface="Comic Sans MS" pitchFamily="66" charset="0"/>
              </a:rPr>
              <a:t> «</a:t>
            </a:r>
            <a:r>
              <a:rPr lang="ru-RU" sz="3600" dirty="0" err="1" smtClean="0">
                <a:latin typeface="Comic Sans MS" pitchFamily="66" charset="0"/>
              </a:rPr>
              <a:t>Енеїди</a:t>
            </a:r>
            <a:r>
              <a:rPr lang="ru-RU" sz="3600" dirty="0" smtClean="0">
                <a:latin typeface="Comic Sans MS" pitchFamily="66" charset="0"/>
              </a:rPr>
              <a:t>»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err="1" smtClean="0">
                <a:latin typeface="Comic Sans MS" pitchFamily="66" charset="0"/>
              </a:rPr>
              <a:t>Івана</a:t>
            </a:r>
            <a:r>
              <a:rPr lang="ru-RU" sz="3600" dirty="0" smtClean="0">
                <a:latin typeface="Comic Sans MS" pitchFamily="66" charset="0"/>
              </a:rPr>
              <a:t> </a:t>
            </a:r>
            <a:r>
              <a:rPr lang="ru-RU" sz="3600" dirty="0" err="1" smtClean="0">
                <a:latin typeface="Comic Sans MS" pitchFamily="66" charset="0"/>
              </a:rPr>
              <a:t>Котляревського</a:t>
            </a:r>
            <a:r>
              <a:rPr lang="ru-RU" sz="3600" dirty="0" smtClean="0">
                <a:latin typeface="Comic Sans MS" pitchFamily="66" charset="0"/>
              </a:rPr>
              <a:t>. 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pic>
        <p:nvPicPr>
          <p:cNvPr id="12290" name="Picture 2" descr="Аудіокнига &amp;quot;Енеїда&amp;quot;. Іван Котляревський mp3 - АУДІОКНИГИ - ГОЛОВНА - Діт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915566"/>
            <a:ext cx="2592288" cy="39815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53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13</a:t>
            </a:r>
            <a:r>
              <a:rPr lang="uk-UA" dirty="0" smtClean="0">
                <a:latin typeface="Comic Sans MS" pitchFamily="66" charset="0"/>
              </a:rPr>
              <a:t/>
            </a:r>
            <a:br>
              <a:rPr lang="uk-UA" dirty="0" smtClean="0">
                <a:latin typeface="Comic Sans MS" pitchFamily="66" charset="0"/>
              </a:rPr>
            </a:br>
            <a:r>
              <a:rPr lang="uk-UA" dirty="0" smtClean="0">
                <a:latin typeface="Comic Sans MS" pitchFamily="66" charset="0"/>
              </a:rPr>
              <a:t> </a:t>
            </a:r>
            <a:r>
              <a:rPr lang="uk-UA" sz="6000" dirty="0" smtClean="0">
                <a:latin typeface="Comic Sans MS" pitchFamily="66" charset="0"/>
              </a:rPr>
              <a:t>Назвіть прізвище </a:t>
            </a:r>
            <a:r>
              <a:rPr lang="uk-UA" sz="6000" dirty="0" smtClean="0">
                <a:latin typeface="Comic Sans MS" pitchFamily="66" charset="0"/>
              </a:rPr>
              <a:t>зачинателя нової </a:t>
            </a:r>
            <a:r>
              <a:rPr lang="uk-UA" sz="6000" dirty="0" smtClean="0">
                <a:latin typeface="Comic Sans MS" pitchFamily="66" charset="0"/>
              </a:rPr>
              <a:t>української</a:t>
            </a:r>
            <a:br>
              <a:rPr lang="uk-UA" sz="6000" dirty="0" smtClean="0">
                <a:latin typeface="Comic Sans MS" pitchFamily="66" charset="0"/>
              </a:rPr>
            </a:br>
            <a:r>
              <a:rPr lang="uk-UA" sz="6000" dirty="0" smtClean="0">
                <a:latin typeface="Comic Sans MS" pitchFamily="66" charset="0"/>
              </a:rPr>
              <a:t> </a:t>
            </a:r>
            <a:r>
              <a:rPr lang="uk-UA" sz="6000" dirty="0" smtClean="0">
                <a:latin typeface="Comic Sans MS" pitchFamily="66" charset="0"/>
              </a:rPr>
              <a:t>   літературної </a:t>
            </a:r>
            <a:r>
              <a:rPr lang="uk-UA" sz="6000" dirty="0" smtClean="0">
                <a:latin typeface="Comic Sans MS" pitchFamily="66" charset="0"/>
              </a:rPr>
              <a:t>мови.</a:t>
            </a:r>
            <a:endParaRPr lang="uk-UA" sz="6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5400" dirty="0" smtClean="0">
                <a:latin typeface="Comic Sans MS" pitchFamily="66" charset="0"/>
              </a:rPr>
              <a:t>Зачинателем нової української літературної мови вважають Івана Котляревського</a:t>
            </a:r>
            <a:r>
              <a:rPr lang="uk-UA" sz="5400" dirty="0" smtClean="0"/>
              <a:t>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14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4800" dirty="0" smtClean="0"/>
              <a:t> </a:t>
            </a:r>
            <a:r>
              <a:rPr lang="ru-RU" sz="4900" dirty="0" err="1" smtClean="0">
                <a:latin typeface="Comic Sans MS" pitchFamily="66" charset="0"/>
              </a:rPr>
              <a:t>Який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твір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має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найбільше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перекладів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серед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українських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творів</a:t>
            </a:r>
            <a:r>
              <a:rPr lang="ru-RU" sz="4900" dirty="0" smtClean="0">
                <a:latin typeface="Comic Sans MS" pitchFamily="66" charset="0"/>
              </a:rPr>
              <a:t>? </a:t>
            </a:r>
            <a:r>
              <a:rPr lang="ru-RU" sz="4900" dirty="0" err="1" smtClean="0">
                <a:latin typeface="Comic Sans MS" pitchFamily="66" charset="0"/>
              </a:rPr>
              <a:t>Його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переклали</a:t>
            </a:r>
            <a:r>
              <a:rPr lang="ru-RU" sz="4900" dirty="0" smtClean="0">
                <a:latin typeface="Comic Sans MS" pitchFamily="66" charset="0"/>
              </a:rPr>
              <a:t> аж </a:t>
            </a:r>
            <a:br>
              <a:rPr lang="ru-RU" sz="4900" dirty="0" smtClean="0">
                <a:latin typeface="Comic Sans MS" pitchFamily="66" charset="0"/>
              </a:rPr>
            </a:br>
            <a:r>
              <a:rPr lang="ru-RU" sz="4900" dirty="0" smtClean="0">
                <a:latin typeface="Comic Sans MS" pitchFamily="66" charset="0"/>
              </a:rPr>
              <a:t>   147 </a:t>
            </a:r>
            <a:r>
              <a:rPr lang="ru-RU" sz="4900" dirty="0" err="1" smtClean="0">
                <a:latin typeface="Comic Sans MS" pitchFamily="66" charset="0"/>
              </a:rPr>
              <a:t>мовами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народів</a:t>
            </a:r>
            <a:r>
              <a:rPr lang="ru-RU" sz="4900" dirty="0" smtClean="0">
                <a:latin typeface="Comic Sans MS" pitchFamily="66" charset="0"/>
              </a:rPr>
              <a:t> </a:t>
            </a:r>
            <a:r>
              <a:rPr lang="ru-RU" sz="4900" dirty="0" err="1" smtClean="0">
                <a:latin typeface="Comic Sans MS" pitchFamily="66" charset="0"/>
              </a:rPr>
              <a:t>світу</a:t>
            </a:r>
            <a:r>
              <a:rPr lang="ru-RU" sz="4900" dirty="0" smtClean="0">
                <a:latin typeface="Comic Sans MS" pitchFamily="66" charset="0"/>
              </a:rPr>
              <a:t>. </a:t>
            </a:r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uk-UA" sz="4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Найбільше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перекладів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серед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українських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творів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має</a:t>
            </a:r>
            <a:r>
              <a:rPr lang="ru-RU" sz="6000" dirty="0" smtClean="0">
                <a:latin typeface="Comic Sans MS" pitchFamily="66" charset="0"/>
              </a:rPr>
              <a:t> «</a:t>
            </a:r>
            <a:r>
              <a:rPr lang="ru-RU" sz="6000" dirty="0" err="1" smtClean="0">
                <a:latin typeface="Comic Sans MS" pitchFamily="66" charset="0"/>
              </a:rPr>
              <a:t>Заповіт</a:t>
            </a:r>
            <a:r>
              <a:rPr lang="ru-RU" sz="6000" dirty="0" smtClean="0">
                <a:latin typeface="Comic Sans MS" pitchFamily="66" charset="0"/>
              </a:rPr>
              <a:t>» Тараса </a:t>
            </a:r>
            <a:r>
              <a:rPr lang="ru-RU" sz="6000" dirty="0" err="1" smtClean="0">
                <a:latin typeface="Comic Sans MS" pitchFamily="66" charset="0"/>
              </a:rPr>
              <a:t>Шевченка</a:t>
            </a:r>
            <a:r>
              <a:rPr lang="ru-RU" sz="6000" dirty="0" smtClean="0">
                <a:latin typeface="Comic Sans MS" pitchFamily="66" charset="0"/>
              </a:rPr>
              <a:t>. </a:t>
            </a:r>
            <a:r>
              <a:rPr lang="uk-UA" sz="6000" dirty="0" smtClean="0">
                <a:latin typeface="Comic Sans MS" pitchFamily="66" charset="0"/>
              </a:rPr>
              <a:t/>
            </a:r>
            <a:br>
              <a:rPr lang="uk-UA" sz="60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352928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15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 У свідомості українців цей письменник – синонім нашої Незалежності та волі, чиє слово дало потужний поштовх до відродження цілої нації. Саме він утвердив українську мову як повноцінну літературну і підніс її на загальноєвропейський рівень. Він є </a:t>
            </a:r>
            <a:br>
              <a:rPr lang="uk-UA" sz="3100" dirty="0" smtClean="0"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     </a:t>
            </a:r>
            <a:r>
              <a:rPr lang="ru-RU" sz="3100" dirty="0" smtClean="0">
                <a:latin typeface="Comic Sans MS" pitchFamily="66" charset="0"/>
              </a:rPr>
              <a:t>основоположником </a:t>
            </a:r>
            <a:r>
              <a:rPr lang="uk-UA" sz="3100" dirty="0" smtClean="0">
                <a:latin typeface="Comic Sans MS" pitchFamily="66" charset="0"/>
              </a:rPr>
              <a:t>сучасної української </a:t>
            </a:r>
            <a:r>
              <a:rPr lang="uk-UA" sz="3100" dirty="0" smtClean="0">
                <a:latin typeface="Comic Sans MS" pitchFamily="66" charset="0"/>
              </a:rPr>
              <a:t/>
            </a:r>
            <a:br>
              <a:rPr lang="uk-UA" sz="3100" dirty="0" smtClean="0">
                <a:latin typeface="Comic Sans MS" pitchFamily="66" charset="0"/>
              </a:rPr>
            </a:br>
            <a:r>
              <a:rPr lang="uk-UA" sz="3100" dirty="0" smtClean="0">
                <a:latin typeface="Comic Sans MS" pitchFamily="66" charset="0"/>
              </a:rPr>
              <a:t> </a:t>
            </a:r>
            <a:r>
              <a:rPr lang="uk-UA" sz="3100" dirty="0" smtClean="0">
                <a:latin typeface="Comic Sans MS" pitchFamily="66" charset="0"/>
              </a:rPr>
              <a:t>       літературної </a:t>
            </a:r>
            <a:r>
              <a:rPr lang="uk-UA" sz="3100" dirty="0" smtClean="0">
                <a:latin typeface="Comic Sans MS" pitchFamily="66" charset="0"/>
              </a:rPr>
              <a:t>мови </a:t>
            </a:r>
            <a:r>
              <a:rPr lang="ru-RU" sz="3100" dirty="0" smtClean="0">
                <a:latin typeface="Comic Sans MS" pitchFamily="66" charset="0"/>
              </a:rPr>
              <a:t>. </a:t>
            </a:r>
            <a:r>
              <a:rPr lang="uk-UA" sz="3100" dirty="0" smtClean="0">
                <a:latin typeface="Comic Sans MS" pitchFamily="66" charset="0"/>
              </a:rPr>
              <a:t>Назвіть ім’я цього письменника.</a:t>
            </a:r>
            <a:r>
              <a:rPr lang="uk-UA" sz="2800" i="1" dirty="0" smtClean="0">
                <a:latin typeface="Comic Sans MS" pitchFamily="66" charset="0"/>
              </a:rPr>
              <a:t/>
            </a:r>
            <a:br>
              <a:rPr lang="uk-UA" sz="2800" i="1" dirty="0" smtClean="0">
                <a:latin typeface="Comic Sans MS" pitchFamily="66" charset="0"/>
              </a:rPr>
            </a:br>
            <a:endParaRPr lang="uk-UA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pPr algn="l"/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    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Основоположником</a:t>
            </a:r>
            <a:br>
              <a:rPr lang="uk-UA" sz="4800" dirty="0" smtClean="0">
                <a:latin typeface="Comic Sans MS" pitchFamily="66" charset="0"/>
              </a:rPr>
            </a:br>
            <a:r>
              <a:rPr lang="ru-RU" sz="4800" dirty="0" err="1" smtClean="0">
                <a:latin typeface="Comic Sans MS" pitchFamily="66" charset="0"/>
              </a:rPr>
              <a:t>сучасної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української</a:t>
            </a:r>
            <a:r>
              <a:rPr lang="ru-RU" sz="4800" dirty="0" smtClean="0">
                <a:latin typeface="Comic Sans MS" pitchFamily="66" charset="0"/>
              </a:rPr>
              <a:t/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dirty="0" err="1" smtClean="0">
                <a:latin typeface="Comic Sans MS" pitchFamily="66" charset="0"/>
              </a:rPr>
              <a:t>літературної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мови</a:t>
            </a:r>
            <a:r>
              <a:rPr lang="ru-RU" sz="4800" dirty="0" smtClean="0">
                <a:latin typeface="Comic Sans MS" pitchFamily="66" charset="0"/>
              </a:rPr>
              <a:t> </a:t>
            </a:r>
            <a:r>
              <a:rPr lang="ru-RU" sz="4800" dirty="0" err="1" smtClean="0">
                <a:latin typeface="Comic Sans MS" pitchFamily="66" charset="0"/>
              </a:rPr>
              <a:t>є</a:t>
            </a:r>
            <a:r>
              <a:rPr lang="ru-RU" sz="4800" dirty="0" smtClean="0">
                <a:latin typeface="Comic Sans MS" pitchFamily="66" charset="0"/>
              </a:rPr>
              <a:t/>
            </a:r>
            <a:br>
              <a:rPr lang="ru-RU" sz="4800" dirty="0" smtClean="0">
                <a:latin typeface="Comic Sans MS" pitchFamily="66" charset="0"/>
              </a:rPr>
            </a:br>
            <a:r>
              <a:rPr lang="ru-RU" sz="4800" dirty="0" smtClean="0">
                <a:latin typeface="Comic Sans MS" pitchFamily="66" charset="0"/>
              </a:rPr>
              <a:t>   Тарас Шевченко. </a:t>
            </a:r>
            <a:r>
              <a:rPr lang="uk-UA" sz="4800" dirty="0" smtClean="0">
                <a:latin typeface="Comic Sans MS" pitchFamily="66" charset="0"/>
              </a:rPr>
              <a:t> </a:t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pic>
        <p:nvPicPr>
          <p:cNvPr id="8194" name="Picture 2" descr="Тарас Шевченко — творець літературної української мов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859782"/>
            <a:ext cx="2592288" cy="19960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16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Хто написав другий або духовний заповіт українському народу? Назвіть автора і твір.</a:t>
            </a:r>
            <a:endParaRPr lang="uk-UA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 fontScale="90000"/>
          </a:bodyPr>
          <a:lstStyle/>
          <a:p>
            <a:pPr algn="l"/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  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Другим або духовним заповітом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     вважають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</a:t>
            </a:r>
            <a:r>
              <a:rPr lang="uk-UA" sz="3600" dirty="0" smtClean="0">
                <a:latin typeface="Comic Sans MS" pitchFamily="66" charset="0"/>
              </a:rPr>
              <a:t>«</a:t>
            </a:r>
            <a:r>
              <a:rPr lang="uk-UA" sz="4000" dirty="0" smtClean="0">
                <a:latin typeface="Comic Sans MS" pitchFamily="66" charset="0"/>
              </a:rPr>
              <a:t>Пролог</a:t>
            </a:r>
            <a:r>
              <a:rPr lang="uk-UA" sz="3600" dirty="0" smtClean="0">
                <a:latin typeface="Comic Sans MS" pitchFamily="66" charset="0"/>
              </a:rPr>
              <a:t>»</a:t>
            </a:r>
            <a:r>
              <a:rPr lang="uk-UA" sz="4000" dirty="0" smtClean="0">
                <a:latin typeface="Comic Sans MS" pitchFamily="66" charset="0"/>
              </a:rPr>
              <a:t> до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поеми </a:t>
            </a:r>
            <a:r>
              <a:rPr lang="uk-UA" sz="3600" dirty="0" smtClean="0">
                <a:latin typeface="Comic Sans MS" pitchFamily="66" charset="0"/>
              </a:rPr>
              <a:t>«</a:t>
            </a:r>
            <a:r>
              <a:rPr lang="uk-UA" sz="4000" dirty="0" smtClean="0">
                <a:latin typeface="Comic Sans MS" pitchFamily="66" charset="0"/>
              </a:rPr>
              <a:t>Мойсей</a:t>
            </a:r>
            <a:r>
              <a:rPr lang="uk-UA" sz="3600" dirty="0" smtClean="0">
                <a:latin typeface="Comic Sans MS" pitchFamily="66" charset="0"/>
              </a:rPr>
              <a:t>» </a:t>
            </a:r>
            <a:r>
              <a:rPr lang="uk-UA" sz="4000" dirty="0" smtClean="0">
                <a:latin typeface="Comic Sans MS" pitchFamily="66" charset="0"/>
              </a:rPr>
              <a:t/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    Івана Франка.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pic>
        <p:nvPicPr>
          <p:cNvPr id="65538" name="Picture 2" descr="Презентація &amp;quot;Поема «Мойсей» – одна з вершин творчості І. Франка. Народ і  його буття – основна сюжетна лінія. Біблійна основа. «Народе мій,  замучений, розбитий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635646"/>
            <a:ext cx="4365104" cy="32738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17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4000" dirty="0" smtClean="0">
                <a:latin typeface="Comic Sans MS" pitchFamily="66" charset="0"/>
              </a:rPr>
              <a:t>Цей </a:t>
            </a:r>
            <a:r>
              <a:rPr lang="ru-RU" sz="4000" dirty="0" err="1" smtClean="0">
                <a:latin typeface="Comic Sans MS" pitchFamily="66" charset="0"/>
              </a:rPr>
              <a:t>письменник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мав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значний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вплив</a:t>
            </a:r>
            <a:r>
              <a:rPr lang="ru-RU" sz="4000" dirty="0" smtClean="0">
                <a:latin typeface="Comic Sans MS" pitchFamily="66" charset="0"/>
              </a:rPr>
              <a:t> на </a:t>
            </a:r>
            <a:r>
              <a:rPr lang="ru-RU" sz="4000" dirty="0" err="1" smtClean="0">
                <a:latin typeface="Comic Sans MS" pitchFamily="66" charset="0"/>
              </a:rPr>
              <a:t>сучасників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і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подальші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покоління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своїми</a:t>
            </a:r>
            <a:r>
              <a:rPr lang="ru-RU" sz="4000" dirty="0" smtClean="0">
                <a:latin typeface="Comic Sans MS" pitchFamily="66" charset="0"/>
              </a:rPr>
              <a:t> байками, </a:t>
            </a:r>
            <a:r>
              <a:rPr lang="ru-RU" sz="4000" dirty="0" err="1" smtClean="0">
                <a:latin typeface="Comic Sans MS" pitchFamily="66" charset="0"/>
              </a:rPr>
              <a:t>піснями</a:t>
            </a:r>
            <a:r>
              <a:rPr lang="ru-RU" sz="4000" dirty="0" smtClean="0">
                <a:latin typeface="Comic Sans MS" pitchFamily="66" charset="0"/>
              </a:rPr>
              <a:t>, </a:t>
            </a:r>
            <a:br>
              <a:rPr lang="ru-RU" sz="4000" dirty="0" smtClean="0">
                <a:latin typeface="Comic Sans MS" pitchFamily="66" charset="0"/>
              </a:rPr>
            </a:br>
            <a:r>
              <a:rPr lang="ru-RU" sz="4000" dirty="0" smtClean="0">
                <a:latin typeface="Comic Sans MS" pitchFamily="66" charset="0"/>
              </a:rPr>
              <a:t>    </a:t>
            </a:r>
            <a:r>
              <a:rPr lang="ru-RU" sz="4000" dirty="0" err="1" smtClean="0">
                <a:latin typeface="Comic Sans MS" pitchFamily="66" charset="0"/>
              </a:rPr>
              <a:t>філософськими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творами</a:t>
            </a:r>
            <a:r>
              <a:rPr lang="ru-RU" sz="4000" dirty="0" smtClean="0">
                <a:latin typeface="Comic Sans MS" pitchFamily="66" charset="0"/>
              </a:rPr>
              <a:t>, а </a:t>
            </a:r>
            <a:r>
              <a:rPr lang="ru-RU" sz="4000" dirty="0" err="1" smtClean="0">
                <a:latin typeface="Comic Sans MS" pitchFamily="66" charset="0"/>
              </a:rPr>
              <a:t>також</a:t>
            </a:r>
            <a:r>
              <a:rPr lang="ru-RU" sz="4000" dirty="0" smtClean="0">
                <a:latin typeface="Comic Sans MS" pitchFamily="66" charset="0"/>
              </a:rPr>
              <a:t> способом </a:t>
            </a:r>
            <a:r>
              <a:rPr lang="ru-RU" sz="4000" dirty="0" err="1" smtClean="0">
                <a:latin typeface="Comic Sans MS" pitchFamily="66" charset="0"/>
              </a:rPr>
              <a:t>життя</a:t>
            </a:r>
            <a:r>
              <a:rPr lang="ru-RU" sz="4000" dirty="0" smtClean="0">
                <a:latin typeface="Comic Sans MS" pitchFamily="66" charset="0"/>
              </a:rPr>
              <a:t>, через </a:t>
            </a:r>
            <a:r>
              <a:rPr lang="ru-RU" sz="4000" dirty="0" err="1" smtClean="0">
                <a:latin typeface="Comic Sans MS" pitchFamily="66" charset="0"/>
              </a:rPr>
              <a:t>що</a:t>
            </a:r>
            <a:r>
              <a:rPr lang="ru-RU" sz="4000" dirty="0" smtClean="0">
                <a:latin typeface="Comic Sans MS" pitchFamily="66" charset="0"/>
              </a:rPr>
              <a:t> </a:t>
            </a:r>
            <a:br>
              <a:rPr lang="ru-RU" sz="4000" dirty="0" smtClean="0">
                <a:latin typeface="Comic Sans MS" pitchFamily="66" charset="0"/>
              </a:rPr>
            </a:br>
            <a:r>
              <a:rPr lang="ru-RU" sz="4000" dirty="0" smtClean="0">
                <a:latin typeface="Comic Sans MS" pitchFamily="66" charset="0"/>
              </a:rPr>
              <a:t>     </a:t>
            </a:r>
            <a:r>
              <a:rPr lang="ru-RU" sz="4000" dirty="0" err="1" smtClean="0">
                <a:latin typeface="Comic Sans MS" pitchFamily="66" charset="0"/>
              </a:rPr>
              <a:t>його</a:t>
            </a:r>
            <a:r>
              <a:rPr lang="ru-RU" sz="4000" dirty="0" smtClean="0">
                <a:latin typeface="Comic Sans MS" pitchFamily="66" charset="0"/>
              </a:rPr>
              <a:t> </a:t>
            </a:r>
            <a:r>
              <a:rPr lang="ru-RU" sz="4000" dirty="0" err="1" smtClean="0">
                <a:latin typeface="Comic Sans MS" pitchFamily="66" charset="0"/>
              </a:rPr>
              <a:t>називали</a:t>
            </a:r>
            <a:r>
              <a:rPr lang="ru-RU" sz="4000" dirty="0" smtClean="0">
                <a:latin typeface="Comic Sans MS" pitchFamily="66" charset="0"/>
              </a:rPr>
              <a:t> «</a:t>
            </a:r>
            <a:r>
              <a:rPr lang="ru-RU" sz="4000" dirty="0" err="1" smtClean="0">
                <a:latin typeface="Comic Sans MS" pitchFamily="66" charset="0"/>
              </a:rPr>
              <a:t>українським</a:t>
            </a:r>
            <a:r>
              <a:rPr lang="ru-RU" sz="4000" dirty="0" smtClean="0">
                <a:latin typeface="Comic Sans MS" pitchFamily="66" charset="0"/>
              </a:rPr>
              <a:t> Сократом». </a:t>
            </a:r>
            <a:r>
              <a:rPr lang="ru-RU" sz="4000" dirty="0" err="1" smtClean="0">
                <a:latin typeface="Comic Sans MS" pitchFamily="66" charset="0"/>
              </a:rPr>
              <a:t>Хто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sz="4000" dirty="0" err="1" smtClean="0">
                <a:latin typeface="Comic Sans MS" pitchFamily="66" charset="0"/>
              </a:rPr>
              <a:t>це</a:t>
            </a:r>
            <a:r>
              <a:rPr lang="ru-RU" sz="4000" dirty="0" smtClean="0">
                <a:latin typeface="Comic Sans MS" pitchFamily="66" charset="0"/>
              </a:rPr>
              <a:t>?</a:t>
            </a:r>
            <a:endParaRPr lang="uk-UA" sz="4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/>
          </a:bodyPr>
          <a:lstStyle/>
          <a:p>
            <a:pPr algn="l"/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  Правильна відповідь: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3200" dirty="0" smtClean="0">
                <a:latin typeface="Comic Sans MS" pitchFamily="66" charset="0"/>
              </a:rPr>
              <a:t/>
            </a:r>
            <a:br>
              <a:rPr lang="uk-UA" sz="32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Григорій</a:t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Сковорода</a:t>
            </a:r>
            <a:endParaRPr lang="uk-UA" sz="4800" dirty="0">
              <a:latin typeface="Comic Sans MS" pitchFamily="66" charset="0"/>
            </a:endParaRPr>
          </a:p>
        </p:txBody>
      </p:sp>
      <p:pic>
        <p:nvPicPr>
          <p:cNvPr id="83972" name="Picture 4" descr="Не цураймося свого! Якою мовою насправді писав Григорій Сковорода - Останні  та актуальні новини України та світу, новини дня онлайн - Україна Моло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491630"/>
            <a:ext cx="4663375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9502"/>
            <a:ext cx="7869560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18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5200" dirty="0" smtClean="0">
                <a:latin typeface="Comic Sans MS" pitchFamily="66" charset="0"/>
              </a:rPr>
              <a:t>Яких письменників зображено на обігових гривнях?</a:t>
            </a:r>
            <a:br>
              <a:rPr lang="uk-UA" sz="5200" dirty="0" smtClean="0">
                <a:latin typeface="Comic Sans MS" pitchFamily="66" charset="0"/>
              </a:rPr>
            </a:br>
            <a:r>
              <a:rPr lang="uk-UA" sz="5200" dirty="0" smtClean="0">
                <a:latin typeface="Comic Sans MS" pitchFamily="66" charset="0"/>
              </a:rPr>
              <a:t>Назвіть прізвища та номінал купюри.</a:t>
            </a:r>
            <a:endParaRPr lang="uk-UA" sz="5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1.</a:t>
            </a:r>
            <a:r>
              <a:rPr lang="uk-UA" sz="4000" b="1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uk-UA" sz="4000" dirty="0" smtClean="0">
                <a:latin typeface="Comic Sans MS" pitchFamily="66" charset="0"/>
              </a:rPr>
              <a:t>Іван Франко – 20 гривень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pic>
        <p:nvPicPr>
          <p:cNvPr id="7170" name="Picture 2" descr="https://bank.gov.ua/banknote/20uah/src/img/3d/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9056" y="1419623"/>
            <a:ext cx="6387440" cy="37238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9502"/>
            <a:ext cx="8301608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2.</a:t>
            </a:r>
            <a:r>
              <a:rPr lang="uk-UA" sz="4000" b="1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uk-UA" sz="4000" dirty="0" smtClean="0">
                <a:latin typeface="Comic Sans MS" pitchFamily="66" charset="0"/>
              </a:rPr>
              <a:t>Тарас Шевченко – 100 гривень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pic>
        <p:nvPicPr>
          <p:cNvPr id="67586" name="Picture 2" descr="https://bank.gov.ua/banknote/100uah/src/img/3d/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2767" y="1419622"/>
            <a:ext cx="6560692" cy="3824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4000" dirty="0" smtClean="0">
                <a:latin typeface="Comic Sans MS" pitchFamily="66" charset="0"/>
              </a:rPr>
              <a:t>3.</a:t>
            </a:r>
            <a:r>
              <a:rPr lang="uk-UA" sz="4000" b="1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uk-UA" sz="4000" dirty="0" smtClean="0">
                <a:latin typeface="Comic Sans MS" pitchFamily="66" charset="0"/>
              </a:rPr>
              <a:t>Леся Українка – 200 гривень</a:t>
            </a:r>
            <a:br>
              <a:rPr lang="uk-UA" sz="40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pic>
        <p:nvPicPr>
          <p:cNvPr id="68612" name="Picture 4" descr="Банкнота номіналом 200 гривень зразка 2019 року (лицьова сторона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669196"/>
            <a:ext cx="6336704" cy="32115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9502"/>
            <a:ext cx="9036496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3800" dirty="0" smtClean="0">
                <a:latin typeface="Comic Sans MS" pitchFamily="66" charset="0"/>
              </a:rPr>
              <a:t>4.</a:t>
            </a:r>
            <a:r>
              <a:rPr lang="uk-UA" sz="3800" b="1" dirty="0" smtClean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uk-UA" sz="3800" dirty="0" smtClean="0">
                <a:latin typeface="Comic Sans MS" pitchFamily="66" charset="0"/>
              </a:rPr>
              <a:t>Григорій Сковорода – 500 гривень</a:t>
            </a:r>
            <a:br>
              <a:rPr lang="uk-UA" sz="3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pic>
        <p:nvPicPr>
          <p:cNvPr id="69634" name="Picture 2" descr="Банкнота номіналом 500 гривень зразка 2015 року (лицьова сторона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7664" y="1707654"/>
            <a:ext cx="6585232" cy="3217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19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6700" dirty="0" smtClean="0">
                <a:latin typeface="Comic Sans MS" pitchFamily="66" charset="0"/>
              </a:rPr>
              <a:t>Назва якого місяця символізує час вирубки лісу? </a:t>
            </a:r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uk-UA" sz="4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sp>
        <p:nvSpPr>
          <p:cNvPr id="5122" name="AutoShape 2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4" name="AutoShape 4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6" name="AutoShape 6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7042" name="Picture 2" descr="Січень-2016 - Шкільні новини 2015-2016 н.р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7" y="1173707"/>
            <a:ext cx="9146618" cy="39697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20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> </a:t>
            </a:r>
            <a:r>
              <a:rPr lang="uk-UA" sz="6000" dirty="0" smtClean="0">
                <a:latin typeface="Comic Sans MS" pitchFamily="66" charset="0"/>
              </a:rPr>
              <a:t>Який місяць отримав назву через мерзлу колію на дорозі? </a:t>
            </a:r>
            <a:endParaRPr lang="uk-UA" sz="6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r>
              <a:rPr lang="uk-UA" sz="4800" dirty="0" smtClean="0">
                <a:latin typeface="Comic Sans MS" pitchFamily="66" charset="0"/>
              </a:rPr>
              <a:t/>
            </a:r>
            <a:br>
              <a:rPr lang="uk-UA" sz="4800" dirty="0" smtClean="0"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sp>
        <p:nvSpPr>
          <p:cNvPr id="52228" name="AutoShape 4" descr="Кожен день - свято! Грудень — Унас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2230" name="AutoShape 6" descr="Кожен день - свято! Грудень — Унас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2232" name="Picture 8" descr="Блог 9-А класу ЗАЛ №23: Зима на пороз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03598"/>
            <a:ext cx="9144000" cy="39399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9502"/>
            <a:ext cx="8229600" cy="4392488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21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uk-UA" sz="6000" dirty="0" smtClean="0">
                <a:latin typeface="Comic Sans MS" pitchFamily="66" charset="0"/>
              </a:rPr>
              <a:t>Назва якого місяця символізує початок цвітіння дерев? </a:t>
            </a:r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uk-UA" sz="4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endParaRPr lang="uk-UA" sz="4800" dirty="0">
              <a:latin typeface="Comic Sans MS" pitchFamily="66" charset="0"/>
            </a:endParaRPr>
          </a:p>
        </p:txBody>
      </p:sp>
      <p:sp>
        <p:nvSpPr>
          <p:cNvPr id="5122" name="AutoShape 2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4" name="AutoShape 4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6" name="AutoShape 6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6802" name="AutoShape 2" descr="Цікавий та активний квітень. - ЦПРПП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6804" name="AutoShape 4" descr="Цікавий та активний квітень. - ЦПРПП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6806" name="Picture 6" descr="Цікавий та активний квітень. - ЦПРПП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5606"/>
            <a:ext cx="9144000" cy="38678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9502"/>
            <a:ext cx="8085584" cy="3888431"/>
          </a:xfrm>
        </p:spPr>
        <p:txBody>
          <a:bodyPr anchor="t"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>Запитання № 22</a:t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6000" dirty="0" err="1" smtClean="0">
                <a:latin typeface="Comic Sans MS" pitchFamily="66" charset="0"/>
              </a:rPr>
              <a:t>Який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молочний</a:t>
            </a:r>
            <a:r>
              <a:rPr lang="ru-RU" sz="6000" dirty="0" smtClean="0">
                <a:latin typeface="Comic Sans MS" pitchFamily="66" charset="0"/>
              </a:rPr>
              <a:t> продукт стане злаком, </a:t>
            </a:r>
            <a:r>
              <a:rPr lang="ru-RU" sz="6000" dirty="0" err="1" smtClean="0">
                <a:latin typeface="Comic Sans MS" pitchFamily="66" charset="0"/>
              </a:rPr>
              <a:t>якщо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прочитати</a:t>
            </a:r>
            <a:r>
              <a:rPr lang="ru-RU" sz="6000" dirty="0" smtClean="0">
                <a:latin typeface="Comic Sans MS" pitchFamily="66" charset="0"/>
              </a:rPr>
              <a:t> </a:t>
            </a:r>
            <a:r>
              <a:rPr lang="ru-RU" sz="6000" dirty="0" err="1" smtClean="0">
                <a:latin typeface="Comic Sans MS" pitchFamily="66" charset="0"/>
              </a:rPr>
              <a:t>його</a:t>
            </a:r>
            <a:r>
              <a:rPr lang="ru-RU" sz="6000" dirty="0" smtClean="0">
                <a:latin typeface="Comic Sans MS" pitchFamily="66" charset="0"/>
              </a:rPr>
              <a:t> справа </a:t>
            </a:r>
            <a:r>
              <a:rPr lang="ru-RU" sz="6000" dirty="0" err="1" smtClean="0">
                <a:latin typeface="Comic Sans MS" pitchFamily="66" charset="0"/>
              </a:rPr>
              <a:t>наліво</a:t>
            </a:r>
            <a:r>
              <a:rPr lang="ru-RU" sz="6000" dirty="0" smtClean="0">
                <a:latin typeface="Comic Sans MS" pitchFamily="66" charset="0"/>
              </a:rPr>
              <a:t>?</a:t>
            </a:r>
            <a: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uk-UA" sz="4800" b="1" dirty="0" smtClean="0">
                <a:solidFill>
                  <a:srgbClr val="FF0000"/>
                </a:solidFill>
                <a:latin typeface="Comic Sans MS" pitchFamily="66" charset="0"/>
              </a:rPr>
            </a:br>
            <a:endParaRPr lang="uk-UA" sz="4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9502"/>
            <a:ext cx="7941568" cy="3888431"/>
          </a:xfrm>
        </p:spPr>
        <p:txBody>
          <a:bodyPr anchor="t">
            <a:norm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  <a:t>Правильна відповідь:</a:t>
            </a:r>
            <a:br>
              <a:rPr lang="uk-UA" sz="48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uk-UA" sz="5400" dirty="0" smtClean="0">
                <a:latin typeface="Comic Sans MS" pitchFamily="66" charset="0"/>
              </a:rPr>
              <a:t>сир				рис</a:t>
            </a:r>
            <a:r>
              <a:rPr lang="uk-UA" sz="5400" b="1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uk-UA" sz="5400" b="1" dirty="0" smtClean="0">
                <a:solidFill>
                  <a:srgbClr val="0070C0"/>
                </a:solidFill>
                <a:latin typeface="Comic Sans MS" pitchFamily="66" charset="0"/>
              </a:rPr>
            </a:br>
            <a:endParaRPr lang="uk-UA" sz="5400" dirty="0">
              <a:latin typeface="Comic Sans MS" pitchFamily="66" charset="0"/>
            </a:endParaRPr>
          </a:p>
        </p:txBody>
      </p:sp>
      <p:sp>
        <p:nvSpPr>
          <p:cNvPr id="5122" name="AutoShape 2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4" name="AutoShape 4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6" name="AutoShape 6" descr="Перший український академічний правопис створили 100 років т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8" name="AutoShape 8" descr="Ціна натурального сиру має становити 160 грн/кг, — експерт — АГРОПОЛІ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30" name="AutoShape 10" descr="Ціна натурального сиру має становити 160 грн/кг, — експерт — АГРОПОЛІ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32" name="AutoShape 12" descr="Кожен третій сир — підробка! — Високий Зам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34" name="AutoShape 14" descr="Кожен третій сир — підробка! — Високий Зам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36" name="Picture 16" descr="Як вибрати якісний сир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2139702"/>
            <a:ext cx="4782165" cy="3003798"/>
          </a:xfrm>
          <a:prstGeom prst="rect">
            <a:avLst/>
          </a:prstGeom>
          <a:noFill/>
        </p:spPr>
      </p:pic>
      <p:pic>
        <p:nvPicPr>
          <p:cNvPr id="5138" name="Picture 18" descr="Рис и похудение. «Важное открытие», которому на самом деле не стоит верить  | Правильное питание | Здоровье | Аргументы и Факт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0633" y="2139702"/>
            <a:ext cx="4523367" cy="3003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AutoShape 2" descr="Цікаві факти про українську мову, які вас здивують | Комунальна установа  &amp;quot;Центр учасників бойових дій&amp;quot; Сумської міської рад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0116" name="AutoShape 4" descr="Цікаві факти про українську мову, які вас здивують | Комунальна установа  &amp;quot;Центр учасників бойових дій&amp;quot; Сумської міської рад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0118" name="Picture 6" descr="День рідної мови - цікаві факти про українську мову - 24 Кана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63688" y="951570"/>
            <a:ext cx="6120680" cy="13501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26" name="Picture 2" descr="Картинки по запросу весільні обряд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63638"/>
            <a:ext cx="5436000" cy="2901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15616" y="483518"/>
            <a:ext cx="64087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Вітаємо команду переможців!</a:t>
            </a:r>
            <a:endParaRPr lang="uk-UA" sz="5400" b="1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Інтелектуальна гра-конкурс знавців української мови «Мово українська, мово  солов&amp;#39;їна» (до Дня української писемності та мови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5946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523512b77fa3c084201c5910b531ac5431a06f"/>
</p:tagLst>
</file>

<file path=ppt/theme/theme1.xml><?xml version="1.0" encoding="utf-8"?>
<a:theme xmlns:a="http://schemas.openxmlformats.org/drawingml/2006/main" name="Тема Office">
  <a:themeElements>
    <a:clrScheme name="Другая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FF7F7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1562</TotalTime>
  <Words>179</Words>
  <Application>Microsoft Office PowerPoint</Application>
  <PresentationFormat>Экран (16:9)</PresentationFormat>
  <Paragraphs>52</Paragraphs>
  <Slides>55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6" baseType="lpstr">
      <vt:lpstr>Тема Office</vt:lpstr>
      <vt:lpstr>Слайд 1</vt:lpstr>
      <vt:lpstr>Слайд 2</vt:lpstr>
      <vt:lpstr>Слайд 3</vt:lpstr>
      <vt:lpstr>Запитання № 1 Українська мова офіційно визнана однією з найкрасивіших мов у світі. Після італійської вона посідає друге місце у світі, а після французької та перської третє. У яких        категоріях українська мова          посідає друге і третє місце?</vt:lpstr>
      <vt:lpstr>Правильна відповідь: Друге місце наша мова посідає за мелодійністю (після італійської) й третє - за красою лексики (після       французької та перської).  </vt:lpstr>
      <vt:lpstr>Запитання № 2 Прочитайте слова вірша, який закодовано у ребусі.</vt:lpstr>
      <vt:lpstr>Б</vt:lpstr>
      <vt:lpstr>Правильна відповідь: Любіть Україну, як сонце любіть, як вітер, і трави, і води... В годину щасливу і в радості мить, любіть у годину негоди. Любіть Україну у сні й наяву, вишневу свою Україну, красу її, вічно живу і нову, і мову її солов'їну.  </vt:lpstr>
      <vt:lpstr>Запитання № 3 Скільки тисяч слів налічує сучасна українська мова відповідно до даних Національної академії  наук України?</vt:lpstr>
      <vt:lpstr>Правильна відповідь:  Відповідно до даних Національної академії наук України, сучасна українська     мова містить приблизно 256 тисяч слів.  </vt:lpstr>
      <vt:lpstr>Запитання № 4  За лексичним запасом українська мова найбільш споріднена з якою східнослов’янською мовою?</vt:lpstr>
      <vt:lpstr>Правильна відповідь:  За лексичним запасом українська мова найбільш споріднена з білоруською — 84% спільної лексики, з польською й  сербською ми маємо 70% і 68% відповідно спільних слів, з російською — 62%.  </vt:lpstr>
      <vt:lpstr>Запитання № 5  Відмінністю української мови від інших східнослов’янських мов є кількість відмінків.    Назвіть кількість і назви всіх        відмінків української мови.</vt:lpstr>
      <vt:lpstr>Правильна відповідь:  Українська мова має сім відмінків: називний, родовий, давальний, знахідний, орудний, місцевий і кличний. Як ви зрозуміли, вирізняє    нас кличний відмінок, який існує           також в латині, грецькій            і санскритській граматиках.   </vt:lpstr>
      <vt:lpstr>Запитання № 6 Однією з «родзинок» української є те, що вона багата на зменшувальні форми. Назвіть     вжите в гімні України слово,     що має зменшувально-пестливу форму. </vt:lpstr>
      <vt:lpstr>Правильна відповідь:  «Згинуть наші вороженьки, як роса на сонці…»    «Чорне море ще всміхнеться, дід Дніпро зрадіє,       Ще у нашій Україні          доленька наспіє»   </vt:lpstr>
      <vt:lpstr>Запитання № 7 Яка літера українського алфавіту є найбільш уживаною?</vt:lpstr>
      <vt:lpstr>Правильна відповідь: В українській мові найбільша кількість слів починається на літеру “П”.  </vt:lpstr>
      <vt:lpstr>Запитання № 8 Яка літера українського алфавіту є найменш уживаною?</vt:lpstr>
      <vt:lpstr>Правильна відповідь: Найменш уживаною літерою українського алфавіту є літера “Ф”, її вживають переважно в запозичених словах.  </vt:lpstr>
      <vt:lpstr>Запитання № 9 Найдовшим словом в українській мові є слово “дихлордифенілтрихлорметилметан” (назва хімікату, що використовується для боротьби зі шкідниками). Увага! Запитання!</vt:lpstr>
      <vt:lpstr>Скільки літер містить слово “дихлордифенілтри-хлорметилметан”?</vt:lpstr>
      <vt:lpstr>Правильна відповідь:  Найдовше слово в українській мові складається аж з 30 літер! Спробуйте вимовити: “дихлордифенілтри-хлорметилметан”   </vt:lpstr>
      <vt:lpstr>Запитання № 10 До якого роду належать назви всіх дитинчат тварин в українській мові?</vt:lpstr>
      <vt:lpstr>Правильна відповідь: Назви всіх дитинчат тварин є іменниками середнього роду: теля,    вовченя, цуценя, жабеня, козеня тощо.  </vt:lpstr>
      <vt:lpstr>Запитання № 11  В українській мові є «дзеркальні» фрази або слова: їх можна читати як зліва направо, так і справа наліво. Ось, приміром: «Я несу гусеня», або ж «ротатор». Як вони називаються?</vt:lpstr>
      <vt:lpstr>Правильна відповідь:  Так звані «дзеркальні» фрази або слова мають назву паліндроми.  </vt:lpstr>
      <vt:lpstr>Запитання № 12  Після видання якого твору українську мову було офіційно прирівняно до      літературної мови?          Назвіть твір і автора. </vt:lpstr>
      <vt:lpstr>  Правильна відповідь:  Українську офіційно визнали літературною після видання «Енеїди» Івана Котляревського.   </vt:lpstr>
      <vt:lpstr>Запитання № 13  Назвіть прізвище зачинателя нової української     літературної мови.</vt:lpstr>
      <vt:lpstr>Правильна відповідь: Зачинателем нової української літературної мови вважають Івана Котляревського.  </vt:lpstr>
      <vt:lpstr>Запитання № 14  Який твір має найбільше перекладів серед українських творів? Його переклали аж     147 мовами народів світу.  </vt:lpstr>
      <vt:lpstr>Правильна відповідь: Найбільше перекладів серед українських творів має «Заповіт» Тараса Шевченка.   </vt:lpstr>
      <vt:lpstr>Запитання № 15  У свідомості українців цей письменник – синонім нашої Незалежності та волі, чиє слово дало потужний поштовх до відродження цілої нації. Саме він утвердив українську мову як повноцінну літературну і підніс її на загальноєвропейський рівень. Він є       основоположником сучасної української          літературної мови . Назвіть ім’я цього письменника. </vt:lpstr>
      <vt:lpstr>    Правильна відповідь: Основоположником сучасної української літературної мови є    Тарас Шевченко.    </vt:lpstr>
      <vt:lpstr>Запитання № 16 Хто написав другий або духовний заповіт українському народу? Назвіть автора і твір.</vt:lpstr>
      <vt:lpstr>  Правильна відповідь: Другим або духовним заповітом       вважають  «Пролог» до поеми «Мойсей»      Івана Франка. </vt:lpstr>
      <vt:lpstr>Запитання № 17 Цей письменник мав значний вплив на сучасників і подальші покоління своїми байками, піснями,      філософськими творами, а також способом життя, через що       його називали «українським Сократом». Хто це?</vt:lpstr>
      <vt:lpstr>  Правильна відповідь:  Григорій Сковорода</vt:lpstr>
      <vt:lpstr>Запитання № 18 Яких письменників зображено на обігових гривнях? Назвіть прізвища та номінал купюри.</vt:lpstr>
      <vt:lpstr>Правильна відповідь: 1. Іван Франко – 20 гривень  </vt:lpstr>
      <vt:lpstr>Правильна відповідь: 2. Тарас Шевченко – 100 гривень  </vt:lpstr>
      <vt:lpstr>Правильна відповідь: 3. Леся Українка – 200 гривень  </vt:lpstr>
      <vt:lpstr>Правильна відповідь: 4. Григорій Сковорода – 500 гривень  </vt:lpstr>
      <vt:lpstr>Запитання № 19 Назва якого місяця символізує час вирубки лісу?  </vt:lpstr>
      <vt:lpstr>Правильна відповідь: </vt:lpstr>
      <vt:lpstr>Запитання № 20  Який місяць отримав назву через мерзлу колію на дорозі? </vt:lpstr>
      <vt:lpstr>Правильна відповідь:  </vt:lpstr>
      <vt:lpstr>Запитання № 21 Назва якого місяця символізує початок цвітіння дерев?  </vt:lpstr>
      <vt:lpstr>Правильна відповідь: </vt:lpstr>
      <vt:lpstr>Запитання № 22 Який молочний продукт стане злаком, якщо прочитати його справа наліво? </vt:lpstr>
      <vt:lpstr>Правильна відповідь: сир    рис </vt:lpstr>
      <vt:lpstr>Слайд 53</vt:lpstr>
      <vt:lpstr>Слайд 54</vt:lpstr>
      <vt:lpstr>Слайд 55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Skiv</cp:lastModifiedBy>
  <cp:revision>231</cp:revision>
  <dcterms:created xsi:type="dcterms:W3CDTF">2013-08-17T08:34:50Z</dcterms:created>
  <dcterms:modified xsi:type="dcterms:W3CDTF">2022-02-21T19:42:27Z</dcterms:modified>
</cp:coreProperties>
</file>