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71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FFFF00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59" autoAdjust="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1657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8852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4685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931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02728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5927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5962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3180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126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274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8516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90C51-5C8E-44B9-8FDA-C749DAA34892}" type="datetimeFigureOut">
              <a:rPr lang="uk-UA" smtClean="0"/>
              <a:t>01.11.2023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B7A6F-ABE0-45A9-96F0-06F610E8978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7610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373216"/>
            <a:ext cx="6400800" cy="1080120"/>
          </a:xfrm>
        </p:spPr>
        <p:txBody>
          <a:bodyPr>
            <a:normAutofit/>
          </a:bodyPr>
          <a:lstStyle/>
          <a:p>
            <a:r>
              <a:rPr lang="uk-UA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Кондратюк Людмила Олександрівна</a:t>
            </a:r>
          </a:p>
          <a:p>
            <a:r>
              <a:rPr lang="uk-UA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r>
              <a:rPr lang="uk-UA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  <a:endParaRPr lang="uk-UA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Презентація &quot;Міжнародний день рідної мов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68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6" name="Picture 8" descr="Санек Макеевский on X: &quot;#ЛІНА_КОСТЕНКО https://t.co/pMwKWgsmkc&quot; / 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16"/>
            <a:ext cx="8172400" cy="684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46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44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3105835"/>
            <a:ext cx="7416824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Звучить пісня Тетяни </a:t>
            </a:r>
            <a:r>
              <a:rPr lang="uk-UA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Шарган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«Батьківська мова».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83768" y="3746148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https://youtu.be/0dTk_Y3RDXI?si=dr9QN4z7XeOR350F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6760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67944" y="1859340"/>
            <a:ext cx="4824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День української писемності ми відзначали 9 листопада. Встановлено воно було 9 листопада 19997 року Указом президента Л. Кучми «Про день української писемності та мови» на підтримку «ініціативи громадянської організації та з урахуванням важливої ролі української мови в консолідації українського суспільства». Його відзначали у день пам’яті преподобного Нестора – літописця, який був святим, письменником, літописцем.</a:t>
            </a:r>
            <a:endParaRPr lang="uk-UA" sz="2000" dirty="0"/>
          </a:p>
        </p:txBody>
      </p:sp>
      <p:pic>
        <p:nvPicPr>
          <p:cNvPr id="4102" name="Picture 6" descr="Нестор Літописець - Розповідь, повідомлення, доповідь, реферат, тві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17852"/>
            <a:ext cx="266928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20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67944" y="2427188"/>
            <a:ext cx="4968552" cy="3591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Проте з 2023 року день пам’яті преподобного Нестора – літописця відзначають 27 жовтня.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400" b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Президент В. </a:t>
            </a:r>
            <a:r>
              <a:rPr lang="uk-UA" sz="2400" b="1" dirty="0" err="1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Зеленський</a:t>
            </a:r>
            <a:r>
              <a:rPr lang="uk-UA" sz="2400" b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 підписав указ про перенесення дати святкування Дня української писемності та мови також на 27 жовтня.</a:t>
            </a:r>
            <a:endParaRPr lang="ru-RU" sz="24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3284984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905011"/>
            <a:ext cx="6462464" cy="2299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uk-UA" sz="2800" b="1" i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800" b="1" i="1" dirty="0" smtClean="0">
                <a:effectLst/>
                <a:latin typeface="Times New Roman"/>
                <a:ea typeface="Calibri"/>
                <a:cs typeface="Times New Roman"/>
              </a:rPr>
              <a:t>Конкурс «Візитівка»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(учні діляться на 2 команди, обирають назву та знайомлять з командою).</a:t>
            </a:r>
            <a:endParaRPr lang="ru-RU" sz="2800" dirty="0">
              <a:ea typeface="Calibri"/>
              <a:cs typeface="Times New Roman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3482744" cy="2949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39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79712" y="2459504"/>
            <a:ext cx="5981675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6000" b="1" i="1" dirty="0" smtClean="0">
                <a:solidFill>
                  <a:srgbClr val="002060"/>
                </a:solidFill>
                <a:effectLst/>
                <a:latin typeface="Times New Roman"/>
                <a:ea typeface="Calibri"/>
              </a:rPr>
              <a:t>Вікторина</a:t>
            </a:r>
          </a:p>
          <a:p>
            <a:r>
              <a:rPr lang="uk-UA" sz="6000" b="1" i="1" dirty="0" smtClean="0">
                <a:effectLst/>
                <a:latin typeface="Times New Roman"/>
                <a:ea typeface="Calibri"/>
              </a:rPr>
              <a:t> </a:t>
            </a:r>
            <a:r>
              <a:rPr lang="uk-UA" sz="6000" b="1" i="1" dirty="0" smtClean="0">
                <a:solidFill>
                  <a:srgbClr val="FFFF00"/>
                </a:solidFill>
                <a:effectLst/>
                <a:latin typeface="Times New Roman"/>
                <a:ea typeface="Calibri"/>
              </a:rPr>
              <a:t>« Мовне асорті»</a:t>
            </a:r>
            <a:endParaRPr lang="uk-UA" sz="6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7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52"/>
            <a:ext cx="968355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70040" y="2708920"/>
            <a:ext cx="6192689" cy="156966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C000"/>
                </a:solidFill>
                <a:effectLst/>
                <a:latin typeface="Times New Roman"/>
                <a:ea typeface="Calibri"/>
              </a:rPr>
              <a:t>Конкурс </a:t>
            </a:r>
          </a:p>
          <a:p>
            <a:pPr algn="ctr"/>
            <a:r>
              <a:rPr lang="uk-UA" sz="4800" b="1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/>
                <a:ea typeface="Calibri"/>
              </a:rPr>
              <a:t>«Віднайди значення»</a:t>
            </a:r>
            <a:endParaRPr lang="uk-UA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80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00"/>
            <a:ext cx="930601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3000165"/>
            <a:ext cx="7812360" cy="19769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uk-UA" sz="2800" b="1" dirty="0" smtClean="0">
              <a:solidFill>
                <a:srgbClr val="A50021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Доберіть </a:t>
            </a:r>
            <a:r>
              <a:rPr lang="uk-UA" sz="32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синонім до слова «Когут»</a:t>
            </a:r>
            <a:endParaRPr lang="ru-RU" sz="3200" b="1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А журавель;     Б</a:t>
            </a:r>
            <a:r>
              <a:rPr lang="uk-UA" sz="3200" b="1" i="1" dirty="0">
                <a:solidFill>
                  <a:schemeClr val="tx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півень;         В лебідь.</a:t>
            </a:r>
            <a:endParaRPr lang="ru-RU" sz="3200" b="1" dirty="0">
              <a:solidFill>
                <a:schemeClr val="tx2">
                  <a:lumMod val="75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1026" name="Picture 2" descr="✓Лебідь — опис і значен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4664"/>
            <a:ext cx="5976664" cy="2483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632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" y="-18288"/>
            <a:ext cx="9197341" cy="715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3000165"/>
            <a:ext cx="7524328" cy="13531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Доберіть синонім до слова «Вада»</a:t>
            </a:r>
            <a:endParaRPr lang="ru-RU" sz="3200" b="1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А уміння;     Б</a:t>
            </a:r>
            <a:r>
              <a:rPr lang="uk-UA" sz="3200" i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32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врода</a:t>
            </a:r>
            <a:r>
              <a:rPr lang="uk-UA" sz="3200" i="1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;</a:t>
            </a:r>
            <a:r>
              <a:rPr lang="uk-UA" sz="3200" dirty="0">
                <a:solidFill>
                  <a:schemeClr val="tx2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       В недолік</a:t>
            </a:r>
            <a:r>
              <a:rPr lang="uk-UA" sz="3200" dirty="0"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pic>
        <p:nvPicPr>
          <p:cNvPr id="2050" name="Picture 2" descr="Інвалідність у дітей - ЗОКД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6632"/>
            <a:ext cx="5328592" cy="251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65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2840891"/>
            <a:ext cx="7920880" cy="274228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Доберіть синонім до слова «автентичний»</a:t>
            </a:r>
            <a:endParaRPr lang="ru-RU" sz="3200" b="1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А </a:t>
            </a:r>
            <a:r>
              <a:rPr lang="uk-UA" sz="3200" b="1" dirty="0" smtClean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справжній;   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     </a:t>
            </a:r>
            <a:r>
              <a:rPr lang="uk-UA" sz="3200" b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Б</a:t>
            </a:r>
            <a:r>
              <a:rPr lang="uk-UA" sz="3200" b="1" i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3200" b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невибагливий</a:t>
            </a:r>
            <a:r>
              <a:rPr lang="uk-UA" sz="3200" b="1" i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;</a:t>
            </a:r>
            <a:r>
              <a:rPr lang="uk-UA" sz="3200" b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   </a:t>
            </a:r>
            <a:endParaRPr lang="uk-UA" sz="3200" b="1" dirty="0" smtClean="0">
              <a:solidFill>
                <a:srgbClr val="00B05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 smtClean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3200" b="1" dirty="0">
                <a:solidFill>
                  <a:srgbClr val="00B050"/>
                </a:solidFill>
                <a:latin typeface="Times New Roman"/>
                <a:ea typeface="Calibri"/>
                <a:cs typeface="Times New Roman"/>
              </a:rPr>
              <a:t>В бездоганний.</a:t>
            </a:r>
            <a:endParaRPr lang="ru-RU" sz="3200" b="1" dirty="0">
              <a:solidFill>
                <a:srgbClr val="00B050"/>
              </a:solidFill>
              <a:ea typeface="Calibri"/>
              <a:cs typeface="Times New Roman"/>
            </a:endParaRPr>
          </a:p>
        </p:txBody>
      </p:sp>
      <p:pic>
        <p:nvPicPr>
          <p:cNvPr id="3074" name="Picture 2" descr="Более 180 работ на тему «безупречный девять Spotted Ladybug»: стоковые  фото, картинки и изображения royalty-free - i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568" y="332656"/>
            <a:ext cx="522808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33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2840891"/>
            <a:ext cx="7848872" cy="204774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Доберіть синонім до слова «крислатий»</a:t>
            </a:r>
            <a:endParaRPr lang="ru-RU" sz="32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А вишуканий;        Б </a:t>
            </a:r>
            <a:r>
              <a:rPr lang="uk-UA" sz="32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розлогий</a:t>
            </a:r>
            <a:r>
              <a:rPr lang="uk-UA" sz="3200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;        </a:t>
            </a:r>
            <a:endParaRPr lang="uk-UA" sz="3200" dirty="0" smtClean="0">
              <a:solidFill>
                <a:srgbClr val="0070C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 smtClean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3200" dirty="0"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В нерівний.</a:t>
            </a:r>
            <a:endParaRPr lang="ru-RU" sz="3200" dirty="0">
              <a:solidFill>
                <a:srgbClr val="0070C0"/>
              </a:solidFill>
              <a:ea typeface="Calibri"/>
              <a:cs typeface="Times New Roman"/>
            </a:endParaRPr>
          </a:p>
        </p:txBody>
      </p:sp>
      <p:pic>
        <p:nvPicPr>
          <p:cNvPr id="4098" name="Picture 2" descr="Купити літній крислатий капелюх Аклін в Києві (Україна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464" y="188640"/>
            <a:ext cx="3625536" cy="247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70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3000165"/>
            <a:ext cx="7848872" cy="13531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/>
                <a:ea typeface="Calibri"/>
                <a:cs typeface="Times New Roman"/>
              </a:rPr>
              <a:t>Доберіть синонім до слова «Ватра»</a:t>
            </a:r>
            <a:endParaRPr lang="ru-RU" sz="3200" b="1" dirty="0">
              <a:solidFill>
                <a:schemeClr val="accent4">
                  <a:lumMod val="60000"/>
                  <a:lumOff val="40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/>
                <a:ea typeface="Calibri"/>
                <a:cs typeface="Times New Roman"/>
              </a:rPr>
              <a:t>А лампа;       Б вогнище;         В свічка.</a:t>
            </a:r>
            <a:endParaRPr lang="ru-RU" sz="3200" b="1" dirty="0">
              <a:solidFill>
                <a:schemeClr val="accent6">
                  <a:lumMod val="60000"/>
                  <a:lumOff val="40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5122" name="Picture 2" descr="Які свічки бувають? І як вибрати більш підходящу. - Сайт газети &quot;Обрії  Ізюмщини&quot; - новини міста Ізю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9"/>
            <a:ext cx="6552728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186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3284984"/>
            <a:ext cx="6768752" cy="261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i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Доберіть синонім до слова «</a:t>
            </a:r>
            <a:r>
              <a:rPr lang="uk-UA" sz="3200" b="1" i="1" dirty="0" err="1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смаколики</a:t>
            </a:r>
            <a:r>
              <a:rPr lang="uk-UA" sz="3200" b="1" i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»</a:t>
            </a:r>
            <a:endParaRPr lang="ru-RU" sz="3200" b="1" i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i="1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i="1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А обіцянки;       Б подарунки;   </a:t>
            </a:r>
            <a:endParaRPr lang="uk-UA" sz="3200" b="1" i="1" dirty="0" smtClean="0">
              <a:solidFill>
                <a:schemeClr val="accent1">
                  <a:lumMod val="50000"/>
                </a:schemeClr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    </a:t>
            </a:r>
            <a:r>
              <a:rPr lang="uk-UA" sz="3200" b="1" i="1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В ласощі.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16386" name="Picture 2" descr="Солодкі смаколики до святкового столу: рецепти від Євгена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6632"/>
            <a:ext cx="468052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40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16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3379304"/>
            <a:ext cx="5904656" cy="248580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Доберіть синонім до слова «обрій»</a:t>
            </a:r>
            <a:endParaRPr lang="ru-RU" sz="32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dirty="0">
                <a:latin typeface="Times New Roman"/>
                <a:ea typeface="Calibri"/>
                <a:cs typeface="Times New Roman"/>
              </a:rPr>
              <a:t>А горизонт;       Б  далечінь;         В довкілля.</a:t>
            </a:r>
            <a:endParaRPr lang="ru-RU" sz="3200" b="1" dirty="0">
              <a:ea typeface="Calibri"/>
              <a:cs typeface="Times New Roman"/>
            </a:endParaRPr>
          </a:p>
        </p:txBody>
      </p:sp>
      <p:pic>
        <p:nvPicPr>
          <p:cNvPr id="6148" name="Picture 4" descr="Более 938 500 работ на тему «горизонт над землей»: стоковые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99392"/>
            <a:ext cx="5184576" cy="273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87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0" y="-3426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3394736"/>
            <a:ext cx="6552728" cy="2485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Доберіть синонім до слова «бубоніти»</a:t>
            </a:r>
            <a:endParaRPr lang="ru-RU" sz="32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А бурмотіти;       Б ображатись;         В сваритися.</a:t>
            </a:r>
            <a:endParaRPr lang="ru-RU" sz="3200" b="1" dirty="0">
              <a:solidFill>
                <a:schemeClr val="tx2">
                  <a:lumMod val="75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7172" name="Picture 4" descr="Чому не можна ображатися: повчальна казка для дорослих - Твій Сві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6632"/>
            <a:ext cx="6504657" cy="315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61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3645024"/>
            <a:ext cx="6480720" cy="28305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i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Доберіть синонім до слова «тлумачити»</a:t>
            </a:r>
            <a:endParaRPr lang="ru-RU" sz="3200" b="1" i="1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/>
            <a:r>
              <a:rPr lang="uk-UA" sz="3200" i="1" dirty="0">
                <a:latin typeface="Times New Roman"/>
                <a:ea typeface="Calibri"/>
              </a:rPr>
              <a:t>  </a:t>
            </a:r>
            <a:r>
              <a:rPr lang="uk-UA" sz="3200" b="1" i="1" dirty="0">
                <a:solidFill>
                  <a:srgbClr val="7030A0"/>
                </a:solidFill>
                <a:latin typeface="Times New Roman"/>
                <a:ea typeface="Calibri"/>
              </a:rPr>
              <a:t>А повторювати;        </a:t>
            </a:r>
            <a:endParaRPr lang="uk-UA" sz="3200" b="1" i="1" dirty="0" smtClean="0">
              <a:solidFill>
                <a:srgbClr val="7030A0"/>
              </a:solidFill>
              <a:latin typeface="Times New Roman"/>
              <a:ea typeface="Calibri"/>
            </a:endParaRPr>
          </a:p>
          <a:p>
            <a:pPr algn="ctr"/>
            <a:r>
              <a:rPr lang="uk-UA" sz="3200" b="1" i="1" dirty="0" smtClean="0">
                <a:solidFill>
                  <a:srgbClr val="7030A0"/>
                </a:solidFill>
                <a:latin typeface="Times New Roman"/>
                <a:ea typeface="Calibri"/>
              </a:rPr>
              <a:t>Б </a:t>
            </a:r>
            <a:r>
              <a:rPr lang="uk-UA" sz="3200" b="1" i="1" dirty="0">
                <a:solidFill>
                  <a:srgbClr val="7030A0"/>
                </a:solidFill>
                <a:latin typeface="Times New Roman"/>
                <a:ea typeface="Calibri"/>
              </a:rPr>
              <a:t>пояснювати;         </a:t>
            </a:r>
            <a:endParaRPr lang="uk-UA" sz="3200" b="1" i="1" dirty="0" smtClean="0">
              <a:solidFill>
                <a:srgbClr val="7030A0"/>
              </a:solidFill>
              <a:latin typeface="Times New Roman"/>
              <a:ea typeface="Calibri"/>
            </a:endParaRPr>
          </a:p>
          <a:p>
            <a:pPr algn="ctr"/>
            <a:r>
              <a:rPr lang="uk-UA" sz="3200" b="1" i="1" dirty="0" smtClean="0">
                <a:solidFill>
                  <a:srgbClr val="7030A0"/>
                </a:solidFill>
                <a:latin typeface="Times New Roman"/>
                <a:ea typeface="Calibri"/>
              </a:rPr>
              <a:t>В </a:t>
            </a:r>
            <a:r>
              <a:rPr lang="uk-UA" sz="3200" b="1" i="1" dirty="0">
                <a:solidFill>
                  <a:srgbClr val="7030A0"/>
                </a:solidFill>
                <a:latin typeface="Times New Roman"/>
                <a:ea typeface="Calibri"/>
              </a:rPr>
              <a:t>читати</a:t>
            </a:r>
            <a:endParaRPr lang="uk-UA" sz="3200" b="1" i="1" dirty="0">
              <a:solidFill>
                <a:srgbClr val="7030A0"/>
              </a:solidFill>
            </a:endParaRPr>
          </a:p>
        </p:txBody>
      </p:sp>
      <p:pic>
        <p:nvPicPr>
          <p:cNvPr id="8196" name="Picture 4" descr="Чому варто читати кожен день: 6 наукових факт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698477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98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67744" y="3429000"/>
            <a:ext cx="6624736" cy="233807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Доберіть синонім до слова «цибатий»</a:t>
            </a:r>
            <a:endParaRPr lang="ru-RU" sz="3200" b="1" dirty="0">
              <a:solidFill>
                <a:srgbClr val="A50021"/>
              </a:solidFill>
              <a:ea typeface="Calibri"/>
              <a:cs typeface="Times New Roman"/>
            </a:endParaRPr>
          </a:p>
          <a:p>
            <a:pPr algn="ctr"/>
            <a:r>
              <a:rPr lang="uk-UA" sz="3200" b="1" dirty="0">
                <a:latin typeface="Times New Roman"/>
                <a:ea typeface="Calibri"/>
              </a:rPr>
              <a:t>  </a:t>
            </a:r>
            <a:r>
              <a:rPr lang="uk-UA" sz="3200" b="1" dirty="0">
                <a:solidFill>
                  <a:schemeClr val="accent5">
                    <a:lumMod val="75000"/>
                  </a:schemeClr>
                </a:solidFill>
                <a:latin typeface="Times New Roman"/>
                <a:ea typeface="Calibri"/>
              </a:rPr>
              <a:t>А довгоногий;       Б витривалий;         В прудкий</a:t>
            </a:r>
            <a:endParaRPr lang="uk-UA" sz="32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9220" name="Picture 4" descr="Синоніми до слова Цибати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324036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27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404664"/>
            <a:ext cx="7272808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i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</a:rPr>
              <a:t>Конкурс</a:t>
            </a:r>
          </a:p>
          <a:p>
            <a:pPr algn="ctr"/>
            <a:r>
              <a:rPr lang="uk-UA" sz="3600" b="1" i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uk-UA" sz="3600" b="1" i="1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</a:rPr>
              <a:t>«Граматичний турнір»:</a:t>
            </a:r>
            <a:endParaRPr lang="uk-UA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1691680" y="2840891"/>
                <a:ext cx="6336704" cy="1675715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2800" b="1" dirty="0" smtClean="0">
                    <a:solidFill>
                      <a:srgbClr val="FFFF00"/>
                    </a:solidFill>
                    <a:latin typeface="Times New Roman"/>
                    <a:ea typeface="Calibri"/>
                    <a:cs typeface="Times New Roman"/>
                  </a:rPr>
                  <a:t>Як правильно:</a:t>
                </a:r>
                <a:endParaRPr lang="ru-RU" sz="2800" b="1" dirty="0">
                  <a:solidFill>
                    <a:srgbClr val="FFFF00"/>
                  </a:solidFill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2800" b="1" dirty="0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  А </a:t>
                </a:r>
                <a:r>
                  <a:rPr lang="uk-UA" sz="2800" b="1" i="1" dirty="0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в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ru-RU" sz="2800" b="1" i="1">
                            <a:solidFill>
                              <a:srgbClr val="CC0099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2800" b="1" i="1">
                            <a:solidFill>
                              <a:srgbClr val="CC0099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и</m:t>
                        </m:r>
                      </m:e>
                    </m:acc>
                  </m:oMath>
                </a14:m>
                <a:r>
                  <a:rPr lang="uk-UA" sz="2800" b="1" i="1" dirty="0" err="1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падок</a:t>
                </a:r>
                <a:r>
                  <a:rPr lang="uk-UA" sz="2800" b="1" dirty="0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;           Б випад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ru-RU" sz="2800" b="1" i="1">
                            <a:solidFill>
                              <a:srgbClr val="CC0099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2800" b="1" i="1">
                            <a:solidFill>
                              <a:srgbClr val="CC0099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о</m:t>
                        </m:r>
                      </m:e>
                    </m:acc>
                  </m:oMath>
                </a14:m>
                <a:r>
                  <a:rPr lang="uk-UA" sz="2800" b="1" dirty="0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к;              В </a:t>
                </a:r>
                <a:r>
                  <a:rPr lang="uk-UA" sz="2800" b="1" dirty="0" err="1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вип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ru-RU" sz="2800" b="1" i="1">
                            <a:solidFill>
                              <a:srgbClr val="CC0099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2800" b="1" i="1">
                            <a:solidFill>
                              <a:srgbClr val="CC0099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а</m:t>
                        </m:r>
                      </m:e>
                    </m:acc>
                  </m:oMath>
                </a14:m>
                <a:r>
                  <a:rPr lang="uk-UA" sz="2800" b="1" dirty="0">
                    <a:solidFill>
                      <a:srgbClr val="CC0099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док.</a:t>
                </a:r>
                <a:endParaRPr lang="ru-RU" sz="2800" b="1" dirty="0">
                  <a:solidFill>
                    <a:srgbClr val="CC0099"/>
                  </a:solidFill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680" y="2840891"/>
                <a:ext cx="6336704" cy="1675715"/>
              </a:xfrm>
              <a:prstGeom prst="rect">
                <a:avLst/>
              </a:prstGeom>
              <a:blipFill rotWithShape="1">
                <a:blip r:embed="rId3"/>
                <a:stretch>
                  <a:fillRect t="-1434" r="-10738" b="-788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429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1484784"/>
            <a:ext cx="6696744" cy="330859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latin typeface="Times New Roman"/>
                <a:ea typeface="Calibri"/>
                <a:cs typeface="Times New Roman"/>
              </a:rPr>
              <a:t>Наголос на другий склад падає в усіх словах:</a:t>
            </a:r>
            <a:endParaRPr lang="ru-RU" sz="3200" b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latin typeface="Times New Roman"/>
                <a:ea typeface="Calibri"/>
                <a:cs typeface="Times New Roman"/>
              </a:rPr>
              <a:t>  А  асиметрія, босоніж, відвести;</a:t>
            </a:r>
            <a:endParaRPr lang="ru-RU" sz="3200" b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latin typeface="Times New Roman"/>
                <a:ea typeface="Calibri"/>
                <a:cs typeface="Times New Roman"/>
              </a:rPr>
              <a:t>  Б бородавка, котрий, данина;</a:t>
            </a:r>
            <a:endParaRPr lang="ru-RU" sz="3200" b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latin typeface="Times New Roman"/>
                <a:ea typeface="Calibri"/>
                <a:cs typeface="Times New Roman"/>
              </a:rPr>
              <a:t>  В вірші, глядач, </a:t>
            </a:r>
            <a:r>
              <a:rPr lang="uk-UA" sz="3200" b="1" dirty="0" err="1">
                <a:latin typeface="Times New Roman"/>
                <a:ea typeface="Calibri"/>
                <a:cs typeface="Times New Roman"/>
              </a:rPr>
              <a:t>лате</a:t>
            </a:r>
            <a:r>
              <a:rPr lang="uk-UA" sz="3200" b="1" dirty="0">
                <a:latin typeface="Times New Roman"/>
                <a:ea typeface="Calibri"/>
                <a:cs typeface="Times New Roman"/>
              </a:rPr>
              <a:t>.</a:t>
            </a:r>
            <a:endParaRPr lang="ru-RU" sz="32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3309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416" y="-99392"/>
            <a:ext cx="9144000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286000" y="2840891"/>
                <a:ext cx="5598368" cy="2742289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i="1" dirty="0" smtClean="0">
                    <a:solidFill>
                      <a:srgbClr val="FFC000"/>
                    </a:solidFill>
                    <a:latin typeface="Times New Roman"/>
                    <a:ea typeface="Calibri"/>
                    <a:cs typeface="Times New Roman"/>
                  </a:rPr>
                  <a:t>Як правильно:</a:t>
                </a:r>
                <a:endParaRPr lang="ru-RU" sz="3200" b="1" i="1" dirty="0">
                  <a:solidFill>
                    <a:srgbClr val="FFC000"/>
                  </a:solidFill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  А ч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ор</m:t>
                        </m:r>
                      </m:e>
                    </m:acc>
                  </m:oMath>
                </a14:m>
                <a:r>
                  <a:rPr lang="uk-UA" sz="32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нослив</a:t>
                </a:r>
                <a:r>
                  <a:rPr lang="uk-UA" sz="32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;         </a:t>
                </a:r>
                <a:endParaRPr lang="uk-UA" sz="3200" b="1" i="1" dirty="0" smtClean="0">
                  <a:solidFill>
                    <a:srgbClr val="FF0000"/>
                  </a:solidFill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i="1" dirty="0" smtClean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 </a:t>
                </a:r>
                <a:r>
                  <a:rPr lang="uk-UA" sz="32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Б </a:t>
                </a:r>
                <a:r>
                  <a:rPr lang="uk-UA" sz="32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чорн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о</m:t>
                        </m:r>
                      </m:e>
                    </m:acc>
                  </m:oMath>
                </a14:m>
                <a:r>
                  <a:rPr lang="ru-RU" sz="32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слив;</a:t>
                </a:r>
                <a:r>
                  <a:rPr lang="uk-UA" sz="32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            </a:t>
                </a:r>
                <a:endParaRPr lang="uk-UA" sz="3200" b="1" i="1" dirty="0" smtClean="0">
                  <a:solidFill>
                    <a:srgbClr val="FF0000"/>
                  </a:solidFill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i="1" dirty="0" smtClean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В </a:t>
                </a:r>
                <a:r>
                  <a:rPr lang="uk-UA" sz="32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чорносл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ив</m:t>
                        </m:r>
                      </m:e>
                    </m:acc>
                  </m:oMath>
                </a14:m>
                <a:r>
                  <a:rPr lang="uk-UA" sz="3200" b="1" i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3200" b="1" i="1" dirty="0">
                  <a:solidFill>
                    <a:srgbClr val="FF0000"/>
                  </a:solidFill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2840891"/>
                <a:ext cx="5598368" cy="274228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292" name="Picture 4" descr="Слива С Черносливом — стоковые фотографии и другие картинки Чернослив -  Сухофрукты - Чернослив - Сухофрукты, Фрукт, Сли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-1367"/>
            <a:ext cx="4743420" cy="274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41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0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1628800"/>
            <a:ext cx="6840760" cy="32347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У яких словах можливий  подвійний наголос:</a:t>
            </a:r>
            <a:endParaRPr lang="ru-RU" sz="3200" dirty="0">
              <a:solidFill>
                <a:schemeClr val="accent3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dirty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А алфавіт, весняний, мабуть;</a:t>
            </a:r>
            <a:endParaRPr lang="ru-RU" sz="3200" dirty="0">
              <a:solidFill>
                <a:schemeClr val="accent6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Б випадок, визвольний, звисока;</a:t>
            </a:r>
            <a:endParaRPr lang="ru-RU" sz="3200" dirty="0">
              <a:solidFill>
                <a:schemeClr val="accent6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ctr"/>
            <a:r>
              <a:rPr lang="uk-UA" sz="3200" dirty="0">
                <a:solidFill>
                  <a:schemeClr val="accent6">
                    <a:lumMod val="50000"/>
                  </a:schemeClr>
                </a:solidFill>
                <a:latin typeface="Times New Roman"/>
                <a:ea typeface="Calibri"/>
              </a:rPr>
              <a:t>  В вишиваний, гуртожиток, завдання</a:t>
            </a:r>
            <a:endParaRPr lang="uk-UA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60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1412776"/>
            <a:ext cx="5760640" cy="274228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Наголошений </a:t>
            </a:r>
            <a:r>
              <a:rPr lang="uk-UA" sz="3200" dirty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А в усіх словах:</a:t>
            </a:r>
            <a:endParaRPr lang="ru-RU" sz="3200" dirty="0">
              <a:solidFill>
                <a:schemeClr val="accent2">
                  <a:lumMod val="75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/>
                <a:ea typeface="Calibri"/>
                <a:cs typeface="Times New Roman"/>
              </a:rPr>
              <a:t>   </a:t>
            </a:r>
            <a:r>
              <a:rPr lang="uk-UA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А Аркушик, виразний, дочка;</a:t>
            </a:r>
            <a:endParaRPr lang="ru-RU" sz="32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Б донька, данина, звисока;</a:t>
            </a:r>
            <a:endParaRPr lang="ru-RU" sz="32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В застібка, кулінарія, мережа.</a:t>
            </a:r>
            <a:endParaRPr lang="ru-RU" sz="3200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1728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1403648" y="980729"/>
                <a:ext cx="6840760" cy="20477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Calibri"/>
                    <a:cs typeface="Times New Roman"/>
                  </a:rPr>
                  <a:t>Як 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Calibri"/>
                    <a:cs typeface="Times New Roman"/>
                  </a:rPr>
                  <a:t>правильно:</a:t>
                </a:r>
                <a:endParaRPr lang="ru-RU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Calibri"/>
                    <a:cs typeface="Times New Roman"/>
                  </a:rPr>
                  <a:t>А 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Calibri"/>
                            <a:cs typeface="Times New Roman"/>
                          </a:rPr>
                          <m:t>о</m:t>
                        </m:r>
                      </m:e>
                    </m:acc>
                  </m:oMath>
                </a14:m>
                <a:r>
                  <a:rPr lang="uk-UA" sz="3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динадцять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;    </a:t>
                </a:r>
                <a:r>
                  <a:rPr lang="uk-UA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Б 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од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  <m:t>и</m:t>
                        </m:r>
                      </m:e>
                    </m:acc>
                  </m:oMath>
                </a14:m>
                <a:r>
                  <a:rPr lang="uk-UA" sz="3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надцять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;  </a:t>
                </a:r>
                <a:endParaRPr lang="uk-UA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Times New Roman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В </a:t>
                </a:r>
                <a:r>
                  <a:rPr lang="uk-UA" sz="3200" b="1" i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один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  <m:t>а</m:t>
                        </m:r>
                      </m:e>
                    </m:acc>
                  </m:oMath>
                </a14:m>
                <a:r>
                  <a:rPr lang="uk-UA" sz="3200" b="1" i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дцять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3648" y="980729"/>
                <a:ext cx="6840760" cy="2047740"/>
              </a:xfrm>
              <a:prstGeom prst="rect">
                <a:avLst/>
              </a:prstGeom>
              <a:blipFill rotWithShape="1">
                <a:blip r:embed="rId3"/>
                <a:stretch>
                  <a:fillRect t="-2976" b="-8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AutoShape 4" descr="⬇ Скачать картинки Номер 11, стоковые фото Номер 11 в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6" descr="⬇ Скачать картинки Номер 11, стоковые фото Номер 11 в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" name="AutoShape 8" descr="⬇ Скачать картинки Номер 11, стоковые фото Номер 11 в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70" name="Picture 10" descr="11, Onze, Nombre De Verre Avec Un Motif Abstrait D'un Feu Flamboyant, Isolé  Sur Fond Blanc Banque D'Images et Photos Libres De Droits. Image 684924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802152"/>
            <a:ext cx="4095750" cy="311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103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1484784"/>
            <a:ext cx="6192688" cy="323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Наголос на перший склад падає в усіх словах: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А вимога, жалюзі, оптовий;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Б кроїти, підлітковий, слина;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В помилка, село, фартух</a:t>
            </a:r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696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2" y="-2"/>
            <a:ext cx="9144000" cy="6849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286000" y="3000165"/>
                <a:ext cx="6246440" cy="20477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Як правильно:</a:t>
                </a:r>
                <a:endParaRPr lang="ru-RU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 А ч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  <m:t>о</m:t>
                        </m:r>
                      </m:e>
                    </m:acc>
                  </m:oMath>
                </a14:m>
                <a:r>
                  <a:rPr lang="uk-UA" sz="3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рнозем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;       </a:t>
                </a:r>
                <a:endParaRPr lang="uk-UA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Times New Roman"/>
                  <a:cs typeface="Times New Roman"/>
                </a:endParaRPr>
              </a:p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uk-UA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Б </a:t>
                </a:r>
                <a:r>
                  <a:rPr lang="uk-UA" sz="3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чорн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  <m:t>о</m:t>
                        </m:r>
                      </m:e>
                    </m:acc>
                  </m:oMath>
                </a14:m>
                <a:r>
                  <a:rPr lang="uk-UA" sz="3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зем</a:t>
                </a:r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;     В </a:t>
                </a:r>
                <a:r>
                  <a:rPr lang="uk-UA" sz="3200" b="1" dirty="0" err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чорноз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ru-RU" sz="3200" b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accPr>
                      <m:e>
                        <m:r>
                          <a:rPr lang="uk-UA" sz="3200" b="1" i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  <a:ea typeface="Times New Roman"/>
                            <a:cs typeface="Times New Roman"/>
                          </a:rPr>
                          <m:t>е</m:t>
                        </m:r>
                      </m:e>
                    </m:acc>
                  </m:oMath>
                </a14:m>
                <a:r>
                  <a:rPr lang="uk-UA" sz="3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/>
                    <a:ea typeface="Times New Roman"/>
                    <a:cs typeface="Times New Roman"/>
                  </a:rPr>
                  <a:t>м.</a:t>
                </a:r>
                <a:endParaRPr lang="ru-RU" sz="3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3000165"/>
                <a:ext cx="6246440" cy="2047740"/>
              </a:xfrm>
              <a:prstGeom prst="rect">
                <a:avLst/>
              </a:prstGeom>
              <a:blipFill rotWithShape="1">
                <a:blip r:embed="rId3"/>
                <a:stretch>
                  <a:fillRect t="-2976" b="-8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412" name="Picture 4" descr="ЧОРНОЗЕ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16632"/>
            <a:ext cx="2736304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63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1844824"/>
            <a:ext cx="7056784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В українській мові наголошеним може бути: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</a:t>
            </a:r>
            <a:r>
              <a:rPr lang="uk-U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А тільки перший склад;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Б будь-який склад;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В тільки третій склад</a:t>
            </a:r>
            <a:r>
              <a:rPr lang="uk-UA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1415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48" y="0"/>
            <a:ext cx="917144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1268760"/>
            <a:ext cx="7056784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Наголос на другий склад падає в усіх словах: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А вантажівка, дрова, болотистий;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Б вимога, витрати, вірші;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В босоніж, видання, вишиваний.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933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00"/>
            <a:ext cx="925252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6588" y="116632"/>
            <a:ext cx="6408712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b="1" i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Мовний </a:t>
            </a:r>
            <a:r>
              <a:rPr lang="uk-UA" sz="3600" b="1" i="1" dirty="0" err="1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турні</a:t>
            </a:r>
            <a:r>
              <a:rPr lang="uk-UA" sz="3600" b="1" i="1" dirty="0" smtClean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sz="3600" b="1" i="1" dirty="0">
                <a:solidFill>
                  <a:srgbClr val="A50021"/>
                </a:solidFill>
                <a:latin typeface="Times New Roman"/>
                <a:ea typeface="Calibri"/>
                <a:cs typeface="Times New Roman"/>
              </a:rPr>
              <a:t>«Лови помилку:</a:t>
            </a:r>
            <a:endParaRPr lang="ru-RU" sz="3600" i="1" dirty="0">
              <a:solidFill>
                <a:srgbClr val="A50021"/>
              </a:solidFill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846063"/>
            <a:ext cx="62646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1.А скасувати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Б відмінити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2. А відноситися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Б . ставитися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3. А спасти на думку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 Б прийти в голову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4. А відкрити двері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Б відчинити двері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5. А у двох словах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Б двома словами.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3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404664"/>
            <a:ext cx="6984776" cy="5894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1.А відволікати увагу</a:t>
            </a: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   Б відверта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т</a:t>
            </a:r>
            <a:r>
              <a:rPr lang="uk-UA" b="1" i="1" dirty="0">
                <a:latin typeface="Times New Roman"/>
                <a:ea typeface="Calibri"/>
                <a:cs typeface="Times New Roman"/>
              </a:rPr>
              <a:t>и увагу</a:t>
            </a:r>
            <a:r>
              <a:rPr lang="uk-UA" b="1" i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2. А поводитися впевнено</a:t>
            </a: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  Б вести себе впевнено</a:t>
            </a:r>
            <a:r>
              <a:rPr lang="uk-UA" b="1" i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3. А вийти з себе</a:t>
            </a: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    Б втратити витримку</a:t>
            </a:r>
            <a:r>
              <a:rPr lang="uk-UA" b="1" i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400" b="1" i="1" dirty="0" smtClean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 smtClean="0">
                <a:latin typeface="Times New Roman"/>
                <a:ea typeface="Calibri"/>
                <a:cs typeface="Times New Roman"/>
              </a:rPr>
              <a:t>4</a:t>
            </a:r>
            <a:r>
              <a:rPr lang="uk-UA" b="1" i="1" dirty="0">
                <a:latin typeface="Times New Roman"/>
                <a:ea typeface="Calibri"/>
                <a:cs typeface="Times New Roman"/>
              </a:rPr>
              <a:t>. А випозичити</a:t>
            </a: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   Б взяти на прокат</a:t>
            </a:r>
            <a:r>
              <a:rPr lang="uk-UA" b="1" i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1400" b="1" i="1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i="1" dirty="0">
                <a:latin typeface="Times New Roman"/>
                <a:ea typeface="Calibri"/>
                <a:cs typeface="Times New Roman"/>
              </a:rPr>
              <a:t>5. А у більшості випадків</a:t>
            </a:r>
            <a:endParaRPr lang="ru-RU" sz="1400" b="1" i="1" dirty="0">
              <a:ea typeface="Calibri"/>
              <a:cs typeface="Times New Roman"/>
            </a:endParaRPr>
          </a:p>
          <a:p>
            <a:pPr algn="ctr"/>
            <a:r>
              <a:rPr lang="uk-UA" b="1" i="1" dirty="0">
                <a:latin typeface="Times New Roman"/>
                <a:ea typeface="Calibri"/>
              </a:rPr>
              <a:t>   Б здебільшого.</a:t>
            </a:r>
            <a:endParaRPr lang="uk-UA" b="1" i="1" dirty="0"/>
          </a:p>
        </p:txBody>
      </p:sp>
    </p:spTree>
    <p:extLst>
      <p:ext uri="{BB962C8B-B14F-4D97-AF65-F5344CB8AC3E}">
        <p14:creationId xmlns:p14="http://schemas.microsoft.com/office/powerpoint/2010/main" val="103468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340768"/>
            <a:ext cx="77403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Times New Roman"/>
                <a:ea typeface="Calibri"/>
              </a:rPr>
              <a:t>Із слова </a:t>
            </a:r>
            <a:r>
              <a:rPr lang="uk-UA" sz="3600" b="1" i="1" dirty="0">
                <a:solidFill>
                  <a:srgbClr val="A50021"/>
                </a:solidFill>
                <a:latin typeface="Times New Roman"/>
                <a:ea typeface="Calibri"/>
              </a:rPr>
              <a:t>Л Е К С И К О Л О Г І Я </a:t>
            </a:r>
            <a:r>
              <a:rPr lang="uk-UA" sz="3600" dirty="0">
                <a:latin typeface="Times New Roman"/>
                <a:ea typeface="Calibri"/>
              </a:rPr>
              <a:t>скласти 10 нових </a:t>
            </a:r>
            <a:r>
              <a:rPr lang="uk-UA" sz="3600" dirty="0" smtClean="0">
                <a:latin typeface="Times New Roman"/>
                <a:ea typeface="Calibri"/>
              </a:rPr>
              <a:t>слів, переставляючи </a:t>
            </a:r>
            <a:r>
              <a:rPr lang="uk-UA" sz="3600" dirty="0">
                <a:latin typeface="Times New Roman"/>
                <a:ea typeface="Calibri"/>
              </a:rPr>
              <a:t>букви</a:t>
            </a:r>
            <a:r>
              <a:rPr lang="uk-UA" dirty="0">
                <a:latin typeface="Times New Roman"/>
                <a:ea typeface="Calibri"/>
              </a:rPr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7137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91"/>
            <a:ext cx="9252520" cy="6849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3105835"/>
            <a:ext cx="61926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https://youtu.be/Z769hzuviGc?si=tbcrsXbKLKOh4o92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628800"/>
            <a:ext cx="7488832" cy="135319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solidFill>
                  <a:srgbClr val="FFFF00"/>
                </a:solidFill>
                <a:latin typeface="Times New Roman"/>
                <a:ea typeface="Calibri"/>
                <a:cs typeface="Times New Roman"/>
              </a:rPr>
              <a:t>Звучить пісня </a:t>
            </a:r>
            <a:endParaRPr lang="uk-UA" sz="3200" dirty="0" smtClean="0">
              <a:solidFill>
                <a:srgbClr val="FFFF0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dirty="0" smtClean="0">
                <a:solidFill>
                  <a:srgbClr val="FFFF00"/>
                </a:solidFill>
                <a:latin typeface="Times New Roman"/>
                <a:ea typeface="Calibri"/>
                <a:cs typeface="Times New Roman"/>
              </a:rPr>
              <a:t>Наталії </a:t>
            </a:r>
            <a:r>
              <a:rPr lang="uk-UA" sz="3200" dirty="0" err="1">
                <a:solidFill>
                  <a:srgbClr val="FFFF00"/>
                </a:solidFill>
                <a:latin typeface="Times New Roman"/>
                <a:ea typeface="Calibri"/>
                <a:cs typeface="Times New Roman"/>
              </a:rPr>
              <a:t>Бучинської</a:t>
            </a:r>
            <a:r>
              <a:rPr lang="uk-UA" sz="3200" dirty="0">
                <a:solidFill>
                  <a:srgbClr val="FFFF00"/>
                </a:solidFill>
                <a:latin typeface="Times New Roman"/>
                <a:ea typeface="Calibri"/>
                <a:cs typeface="Times New Roman"/>
              </a:rPr>
              <a:t> «Мова єднання».</a:t>
            </a:r>
            <a:endParaRPr lang="ru-RU" sz="3200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5420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 descr="Побажання гарного дня в картинках, своїми словами, у віршах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12" y="1"/>
            <a:ext cx="8172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754</Words>
  <Application>Microsoft Office PowerPoint</Application>
  <PresentationFormat>Экран (4:3)</PresentationFormat>
  <Paragraphs>113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19</cp:revision>
  <dcterms:created xsi:type="dcterms:W3CDTF">2023-10-31T18:51:06Z</dcterms:created>
  <dcterms:modified xsi:type="dcterms:W3CDTF">2023-11-01T19:23:11Z</dcterms:modified>
</cp:coreProperties>
</file>