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9" r:id="rId3"/>
    <p:sldId id="275" r:id="rId4"/>
    <p:sldId id="257" r:id="rId5"/>
    <p:sldId id="260" r:id="rId6"/>
    <p:sldId id="276" r:id="rId7"/>
    <p:sldId id="267" r:id="rId8"/>
    <p:sldId id="277" r:id="rId9"/>
    <p:sldId id="278" r:id="rId10"/>
    <p:sldId id="279" r:id="rId11"/>
    <p:sldId id="261" r:id="rId12"/>
    <p:sldId id="281" r:id="rId13"/>
    <p:sldId id="280" r:id="rId14"/>
    <p:sldId id="263" r:id="rId15"/>
    <p:sldId id="282" r:id="rId16"/>
    <p:sldId id="264" r:id="rId17"/>
    <p:sldId id="274" r:id="rId18"/>
    <p:sldId id="283" r:id="rId19"/>
    <p:sldId id="262" r:id="rId20"/>
    <p:sldId id="284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7C80"/>
    <a:srgbClr val="FF66CC"/>
    <a:srgbClr val="FF66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5" d="100"/>
          <a:sy n="105" d="100"/>
        </p:scale>
        <p:origin x="1716" y="11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EE0B9-4D7F-4E94-BC66-A3EACD0E87CB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CB301-ABC7-4643-A073-F1FB2B8A2B9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04935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EE0B9-4D7F-4E94-BC66-A3EACD0E87CB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CB301-ABC7-4643-A073-F1FB2B8A2B9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203551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EE0B9-4D7F-4E94-BC66-A3EACD0E87CB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CB301-ABC7-4643-A073-F1FB2B8A2B9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5316023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EE0B9-4D7F-4E94-BC66-A3EACD0E87CB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CB301-ABC7-4643-A073-F1FB2B8A2B9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60745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EE0B9-4D7F-4E94-BC66-A3EACD0E87CB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CB301-ABC7-4643-A073-F1FB2B8A2B9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057983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EE0B9-4D7F-4E94-BC66-A3EACD0E87CB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CB301-ABC7-4643-A073-F1FB2B8A2B9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7820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EE0B9-4D7F-4E94-BC66-A3EACD0E87CB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CB301-ABC7-4643-A073-F1FB2B8A2B9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133040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EE0B9-4D7F-4E94-BC66-A3EACD0E87CB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CB301-ABC7-4643-A073-F1FB2B8A2B9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61722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EE0B9-4D7F-4E94-BC66-A3EACD0E87CB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CB301-ABC7-4643-A073-F1FB2B8A2B9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3125808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EE0B9-4D7F-4E94-BC66-A3EACD0E87CB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CB301-ABC7-4643-A073-F1FB2B8A2B9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405288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EE0B9-4D7F-4E94-BC66-A3EACD0E87CB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BCB301-ABC7-4643-A073-F1FB2B8A2B9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391776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0EE0B9-4D7F-4E94-BC66-A3EACD0E87CB}" type="datetimeFigureOut">
              <a:rPr lang="ru-RU" smtClean="0"/>
              <a:t>30.10.2023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BCB301-ABC7-4643-A073-F1FB2B8A2B96}" type="slidenum">
              <a:rPr lang="ru-RU" smtClean="0"/>
              <a:t>‹№›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867346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6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1"/>
            <a:ext cx="9144001" cy="6858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27008" y="1843949"/>
            <a:ext cx="770485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Arial Black" pitchFamily="34" charset="0"/>
              </a:rPr>
              <a:t>Префікс (повторення і поглиблення). Префікси, які </a:t>
            </a:r>
            <a:r>
              <a:rPr lang="ru-RU" sz="4000" b="1" dirty="0" err="1" smtClean="0">
                <a:latin typeface="Arial Black" pitchFamily="34" charset="0"/>
              </a:rPr>
              <a:t>надають</a:t>
            </a:r>
            <a:r>
              <a:rPr lang="ru-RU" sz="4000" b="1" dirty="0" smtClean="0">
                <a:latin typeface="Arial Black" pitchFamily="34" charset="0"/>
              </a:rPr>
              <a:t> словам </a:t>
            </a:r>
            <a:r>
              <a:rPr lang="ru-RU" sz="4000" b="1" dirty="0" err="1" smtClean="0">
                <a:latin typeface="Arial Black" pitchFamily="34" charset="0"/>
              </a:rPr>
              <a:t>емоційного</a:t>
            </a:r>
            <a:r>
              <a:rPr lang="ru-RU" sz="4000" b="1" dirty="0" smtClean="0">
                <a:latin typeface="Arial Black" pitchFamily="34" charset="0"/>
              </a:rPr>
              <a:t> забарвлення та виразності.</a:t>
            </a:r>
            <a:endParaRPr lang="ru-RU" sz="4000" b="1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51675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51520" y="188640"/>
            <a:ext cx="8712968" cy="587853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4400" b="1" dirty="0" smtClean="0">
                <a:solidFill>
                  <a:srgbClr val="FF0000"/>
                </a:solidFill>
                <a:latin typeface="Arial Black" pitchFamily="34" charset="0"/>
              </a:rPr>
              <a:t>Бліц-опитування</a:t>
            </a:r>
          </a:p>
          <a:p>
            <a:pPr algn="ctr"/>
            <a:endParaRPr lang="ru-RU" sz="2800" b="1" dirty="0" smtClean="0">
              <a:latin typeface="Arial Black" pitchFamily="34" charset="0"/>
            </a:endParaRPr>
          </a:p>
          <a:p>
            <a:pPr algn="just"/>
            <a:r>
              <a:rPr lang="ru-RU" sz="2600" b="1" dirty="0" smtClean="0">
                <a:latin typeface="Arial Black" pitchFamily="34" charset="0"/>
              </a:rPr>
              <a:t>1) З яких </a:t>
            </a:r>
            <a:r>
              <a:rPr lang="ru-RU" sz="2600" b="1" dirty="0" err="1" smtClean="0">
                <a:latin typeface="Arial Black" pitchFamily="34" charset="0"/>
              </a:rPr>
              <a:t>значущих</a:t>
            </a:r>
            <a:r>
              <a:rPr lang="ru-RU" sz="2600" b="1" dirty="0" smtClean="0">
                <a:latin typeface="Arial Black" pitchFamily="34" charset="0"/>
              </a:rPr>
              <a:t> частин </a:t>
            </a:r>
            <a:r>
              <a:rPr lang="ru-RU" sz="2600" b="1" dirty="0" err="1" smtClean="0">
                <a:latin typeface="Arial Black" pitchFamily="34" charset="0"/>
              </a:rPr>
              <a:t>складаються</a:t>
            </a:r>
            <a:r>
              <a:rPr lang="ru-RU" sz="2600" b="1" dirty="0" smtClean="0">
                <a:latin typeface="Arial Black" pitchFamily="34" charset="0"/>
              </a:rPr>
              <a:t> слова? </a:t>
            </a:r>
          </a:p>
          <a:p>
            <a:pPr algn="just"/>
            <a:r>
              <a:rPr lang="ru-RU" sz="2600" b="1" dirty="0" smtClean="0">
                <a:latin typeface="Arial Black" pitchFamily="34" charset="0"/>
              </a:rPr>
              <a:t>2) Що </a:t>
            </a:r>
            <a:r>
              <a:rPr lang="ru-RU" sz="2600" b="1" dirty="0" err="1" smtClean="0">
                <a:latin typeface="Arial Black" pitchFamily="34" charset="0"/>
              </a:rPr>
              <a:t>відрізняє</a:t>
            </a:r>
            <a:r>
              <a:rPr lang="ru-RU" sz="2600" b="1" dirty="0" smtClean="0">
                <a:latin typeface="Arial Black" pitchFamily="34" charset="0"/>
              </a:rPr>
              <a:t> спільнокореневі слова від форм слів? </a:t>
            </a:r>
          </a:p>
          <a:p>
            <a:pPr algn="just"/>
            <a:r>
              <a:rPr lang="ru-RU" sz="2600" b="1" dirty="0">
                <a:latin typeface="Arial Black" pitchFamily="34" charset="0"/>
              </a:rPr>
              <a:t>3</a:t>
            </a:r>
            <a:r>
              <a:rPr lang="ru-RU" sz="2600" b="1" dirty="0" smtClean="0">
                <a:latin typeface="Arial Black" pitchFamily="34" charset="0"/>
              </a:rPr>
              <a:t>) Головна  значуща  частина  слова – це …</a:t>
            </a:r>
          </a:p>
          <a:p>
            <a:pPr algn="just"/>
            <a:r>
              <a:rPr lang="ru-RU" sz="2600" b="1" dirty="0">
                <a:latin typeface="Arial Black" pitchFamily="34" charset="0"/>
              </a:rPr>
              <a:t>4</a:t>
            </a:r>
            <a:r>
              <a:rPr lang="ru-RU" sz="2600" b="1" dirty="0" smtClean="0">
                <a:latin typeface="Arial Black" pitchFamily="34" charset="0"/>
              </a:rPr>
              <a:t>) Яка значуща  частина  слова  стоїть після кореня? </a:t>
            </a:r>
          </a:p>
          <a:p>
            <a:pPr algn="just"/>
            <a:r>
              <a:rPr lang="ru-RU" sz="2600" b="1" dirty="0">
                <a:latin typeface="Arial Black" pitchFamily="34" charset="0"/>
              </a:rPr>
              <a:t>5</a:t>
            </a:r>
            <a:r>
              <a:rPr lang="ru-RU" sz="2600" b="1" dirty="0" smtClean="0">
                <a:latin typeface="Arial Black" pitchFamily="34" charset="0"/>
              </a:rPr>
              <a:t>) Яка значуща  частина  слова  стоїть перед  </a:t>
            </a:r>
            <a:r>
              <a:rPr lang="ru-RU" sz="2600" b="1" dirty="0" err="1" smtClean="0">
                <a:latin typeface="Arial Black" pitchFamily="34" charset="0"/>
              </a:rPr>
              <a:t>коренем</a:t>
            </a:r>
            <a:r>
              <a:rPr lang="ru-RU" sz="2600" b="1" dirty="0" smtClean="0">
                <a:latin typeface="Arial Black" pitchFamily="34" charset="0"/>
              </a:rPr>
              <a:t>? </a:t>
            </a:r>
          </a:p>
          <a:p>
            <a:pPr algn="just"/>
            <a:r>
              <a:rPr lang="ru-RU" sz="2600" b="1" dirty="0">
                <a:latin typeface="Arial Black" pitchFamily="34" charset="0"/>
              </a:rPr>
              <a:t>6</a:t>
            </a:r>
            <a:r>
              <a:rPr lang="ru-RU" sz="2600" b="1" dirty="0" smtClean="0">
                <a:latin typeface="Arial Black" pitchFamily="34" charset="0"/>
              </a:rPr>
              <a:t>) Як </a:t>
            </a:r>
            <a:r>
              <a:rPr lang="ru-RU" sz="2600" b="1" dirty="0" err="1" smtClean="0">
                <a:latin typeface="Arial Black" pitchFamily="34" charset="0"/>
              </a:rPr>
              <a:t>називають</a:t>
            </a:r>
            <a:r>
              <a:rPr lang="ru-RU" sz="2600" b="1" dirty="0" smtClean="0">
                <a:latin typeface="Arial Black" pitchFamily="34" charset="0"/>
              </a:rPr>
              <a:t> </a:t>
            </a:r>
            <a:r>
              <a:rPr lang="ru-RU" sz="2600" b="1" dirty="0" err="1" smtClean="0">
                <a:latin typeface="Arial Black" pitchFamily="34" charset="0"/>
              </a:rPr>
              <a:t>частину</a:t>
            </a:r>
            <a:r>
              <a:rPr lang="ru-RU" sz="2600" b="1" dirty="0" smtClean="0">
                <a:latin typeface="Arial Black" pitchFamily="34" charset="0"/>
              </a:rPr>
              <a:t> слова без закінчення?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48618126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ятиугольник 1"/>
          <p:cNvSpPr/>
          <p:nvPr/>
        </p:nvSpPr>
        <p:spPr>
          <a:xfrm>
            <a:off x="116709" y="1484784"/>
            <a:ext cx="1512168" cy="4248472"/>
          </a:xfrm>
          <a:prstGeom prst="homePlat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latin typeface="Arial Black" pitchFamily="34" charset="0"/>
              </a:rPr>
              <a:t>П</a:t>
            </a:r>
          </a:p>
          <a:p>
            <a:pPr algn="ctr"/>
            <a:r>
              <a:rPr lang="uk-UA" sz="2800" b="1" dirty="0" smtClean="0">
                <a:latin typeface="Arial Black" pitchFamily="34" charset="0"/>
              </a:rPr>
              <a:t>І</a:t>
            </a:r>
          </a:p>
          <a:p>
            <a:pPr algn="ctr"/>
            <a:r>
              <a:rPr lang="uk-UA" sz="2800" b="1" dirty="0" smtClean="0">
                <a:latin typeface="Arial Black" pitchFamily="34" charset="0"/>
              </a:rPr>
              <a:t>Д</a:t>
            </a:r>
          </a:p>
          <a:p>
            <a:pPr algn="ctr"/>
            <a:r>
              <a:rPr lang="uk-UA" sz="2800" b="1" dirty="0" smtClean="0">
                <a:latin typeface="Arial Black" pitchFamily="34" charset="0"/>
              </a:rPr>
              <a:t>Р</a:t>
            </a:r>
          </a:p>
          <a:p>
            <a:pPr algn="ctr"/>
            <a:r>
              <a:rPr lang="uk-UA" sz="2800" b="1" dirty="0" smtClean="0">
                <a:latin typeface="Arial Black" pitchFamily="34" charset="0"/>
              </a:rPr>
              <a:t>У</a:t>
            </a:r>
          </a:p>
          <a:p>
            <a:pPr algn="ctr"/>
            <a:r>
              <a:rPr lang="uk-UA" sz="2800" b="1" dirty="0" smtClean="0">
                <a:latin typeface="Arial Black" pitchFamily="34" charset="0"/>
              </a:rPr>
              <a:t>Ч</a:t>
            </a:r>
          </a:p>
          <a:p>
            <a:pPr algn="ctr"/>
            <a:r>
              <a:rPr lang="uk-UA" sz="2800" b="1" dirty="0" smtClean="0">
                <a:latin typeface="Arial Black" pitchFamily="34" charset="0"/>
              </a:rPr>
              <a:t>Н</a:t>
            </a:r>
          </a:p>
          <a:p>
            <a:pPr algn="ctr"/>
            <a:r>
              <a:rPr lang="uk-UA" sz="2800" b="1" dirty="0" smtClean="0">
                <a:latin typeface="Arial Black" pitchFamily="34" charset="0"/>
              </a:rPr>
              <a:t>И</a:t>
            </a:r>
          </a:p>
          <a:p>
            <a:pPr algn="ctr"/>
            <a:r>
              <a:rPr lang="uk-UA" sz="2800" b="1" dirty="0">
                <a:latin typeface="Arial Black" pitchFamily="34" charset="0"/>
              </a:rPr>
              <a:t>К</a:t>
            </a:r>
            <a:endParaRPr lang="ru-RU" sz="2800" b="1" dirty="0">
              <a:latin typeface="Arial Black" pitchFamily="34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000" t="13473" r="52200" b="41645"/>
          <a:stretch/>
        </p:blipFill>
        <p:spPr>
          <a:xfrm>
            <a:off x="1979712" y="657360"/>
            <a:ext cx="7002878" cy="55432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82164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ятиугольник 1"/>
          <p:cNvSpPr/>
          <p:nvPr/>
        </p:nvSpPr>
        <p:spPr>
          <a:xfrm>
            <a:off x="19796" y="1052736"/>
            <a:ext cx="1512168" cy="4248472"/>
          </a:xfrm>
          <a:prstGeom prst="homePlate">
            <a:avLst/>
          </a:prstGeom>
        </p:spPr>
        <p:style>
          <a:lnRef idx="2">
            <a:schemeClr val="accent6">
              <a:shade val="50000"/>
            </a:schemeClr>
          </a:lnRef>
          <a:fillRef idx="1">
            <a:schemeClr val="accent6"/>
          </a:fillRef>
          <a:effectRef idx="0">
            <a:schemeClr val="accent6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2800" b="1" dirty="0" smtClean="0">
                <a:latin typeface="Arial Black" pitchFamily="34" charset="0"/>
              </a:rPr>
              <a:t>П</a:t>
            </a:r>
          </a:p>
          <a:p>
            <a:pPr algn="ctr"/>
            <a:r>
              <a:rPr lang="uk-UA" sz="2800" b="1" dirty="0" smtClean="0">
                <a:latin typeface="Arial Black" pitchFamily="34" charset="0"/>
              </a:rPr>
              <a:t>І</a:t>
            </a:r>
          </a:p>
          <a:p>
            <a:pPr algn="ctr"/>
            <a:r>
              <a:rPr lang="uk-UA" sz="2800" b="1" dirty="0" smtClean="0">
                <a:latin typeface="Arial Black" pitchFamily="34" charset="0"/>
              </a:rPr>
              <a:t>Д</a:t>
            </a:r>
          </a:p>
          <a:p>
            <a:pPr algn="ctr"/>
            <a:r>
              <a:rPr lang="uk-UA" sz="2800" b="1" dirty="0" smtClean="0">
                <a:latin typeface="Arial Black" pitchFamily="34" charset="0"/>
              </a:rPr>
              <a:t>Р</a:t>
            </a:r>
          </a:p>
          <a:p>
            <a:pPr algn="ctr"/>
            <a:r>
              <a:rPr lang="uk-UA" sz="2800" b="1" dirty="0" smtClean="0">
                <a:latin typeface="Arial Black" pitchFamily="34" charset="0"/>
              </a:rPr>
              <a:t>У</a:t>
            </a:r>
          </a:p>
          <a:p>
            <a:pPr algn="ctr"/>
            <a:r>
              <a:rPr lang="uk-UA" sz="2800" b="1" dirty="0" smtClean="0">
                <a:latin typeface="Arial Black" pitchFamily="34" charset="0"/>
              </a:rPr>
              <a:t>Ч</a:t>
            </a:r>
          </a:p>
          <a:p>
            <a:pPr algn="ctr"/>
            <a:r>
              <a:rPr lang="uk-UA" sz="2800" b="1" dirty="0" smtClean="0">
                <a:latin typeface="Arial Black" pitchFamily="34" charset="0"/>
              </a:rPr>
              <a:t>Н</a:t>
            </a:r>
          </a:p>
          <a:p>
            <a:pPr algn="ctr"/>
            <a:r>
              <a:rPr lang="uk-UA" sz="2800" b="1" dirty="0" smtClean="0">
                <a:latin typeface="Arial Black" pitchFamily="34" charset="0"/>
              </a:rPr>
              <a:t>И</a:t>
            </a:r>
          </a:p>
          <a:p>
            <a:pPr algn="ctr"/>
            <a:r>
              <a:rPr lang="uk-UA" sz="2800" b="1" dirty="0">
                <a:latin typeface="Arial Black" pitchFamily="34" charset="0"/>
              </a:rPr>
              <a:t>К</a:t>
            </a:r>
            <a:endParaRPr lang="ru-RU" sz="2800" b="1" dirty="0">
              <a:latin typeface="Arial Black" pitchFamily="34" charset="0"/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100" t="57905" r="53100" b="10747"/>
          <a:stretch/>
        </p:blipFill>
        <p:spPr>
          <a:xfrm>
            <a:off x="1644885" y="973904"/>
            <a:ext cx="7438738" cy="432048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51653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1331640" y="194400"/>
            <a:ext cx="6219972" cy="1077218"/>
          </a:xfrm>
          <a:prstGeom prst="rect">
            <a:avLst/>
          </a:prstGeom>
          <a:solidFill>
            <a:srgbClr val="FF7C80"/>
          </a:solidFill>
        </p:spPr>
        <p:txBody>
          <a:bodyPr wrap="none">
            <a:spAutoFit/>
          </a:bodyPr>
          <a:lstStyle/>
          <a:p>
            <a:r>
              <a:rPr lang="ru-RU" sz="3200" b="1" dirty="0" smtClean="0">
                <a:latin typeface="Arial Black" pitchFamily="34" charset="0"/>
              </a:rPr>
              <a:t>Стилістичне забарвлення</a:t>
            </a:r>
          </a:p>
          <a:p>
            <a:pPr algn="ctr"/>
            <a:r>
              <a:rPr lang="ru-RU" sz="3200" b="1" dirty="0" smtClean="0">
                <a:latin typeface="Arial Black" pitchFamily="34" charset="0"/>
              </a:rPr>
              <a:t> префіксів</a:t>
            </a:r>
            <a:endParaRPr lang="ru-RU" sz="3200" b="1" dirty="0">
              <a:latin typeface="Arial Black" pitchFamily="34" charset="0"/>
            </a:endParaRPr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2158215"/>
              </p:ext>
            </p:extLst>
          </p:nvPr>
        </p:nvGraphicFramePr>
        <p:xfrm>
          <a:off x="611560" y="1412776"/>
          <a:ext cx="8064894" cy="4577080"/>
        </p:xfrm>
        <a:graphic>
          <a:graphicData uri="http://schemas.openxmlformats.org/drawingml/2006/table">
            <a:tbl>
              <a:tblPr firstRow="1" bandRow="1">
                <a:tableStyleId>{21E4AEA4-8DFA-4A89-87EB-49C32662AFE0}</a:tableStyleId>
              </a:tblPr>
              <a:tblGrid>
                <a:gridCol w="268829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88298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688298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Arial Black" pitchFamily="34" charset="0"/>
                        </a:rPr>
                        <a:t>Префікси </a:t>
                      </a:r>
                      <a:endParaRPr lang="ru-RU" b="1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b="1" dirty="0" smtClean="0">
                          <a:latin typeface="Arial Black" pitchFamily="34" charset="0"/>
                        </a:rPr>
                        <a:t>Характеристика</a:t>
                      </a:r>
                      <a:endParaRPr lang="ru-RU" b="1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Arial Black" pitchFamily="34" charset="0"/>
                        </a:rPr>
                        <a:t>Приклади </a:t>
                      </a:r>
                      <a:endParaRPr lang="ru-RU" b="1" dirty="0">
                        <a:latin typeface="Arial Black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Arial Black" pitchFamily="34" charset="0"/>
                        </a:rPr>
                        <a:t>По- </a:t>
                      </a:r>
                      <a:endParaRPr lang="ru-RU" b="1" dirty="0"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Arial Black" pitchFamily="34" charset="0"/>
                        </a:rPr>
                        <a:t>Слова </a:t>
                      </a:r>
                      <a:r>
                        <a:rPr lang="ru-RU" b="1" dirty="0" err="1" smtClean="0">
                          <a:latin typeface="Arial Black" pitchFamily="34" charset="0"/>
                        </a:rPr>
                        <a:t>набувають</a:t>
                      </a:r>
                      <a:r>
                        <a:rPr lang="ru-RU" b="1" dirty="0" smtClean="0">
                          <a:latin typeface="Arial Black" pitchFamily="34" charset="0"/>
                        </a:rPr>
                        <a:t> </a:t>
                      </a:r>
                      <a:r>
                        <a:rPr lang="ru-RU" b="1" dirty="0" err="1" smtClean="0">
                          <a:latin typeface="Arial Black" pitchFamily="34" charset="0"/>
                        </a:rPr>
                        <a:t>особливої</a:t>
                      </a:r>
                      <a:r>
                        <a:rPr lang="ru-RU" b="1" dirty="0" smtClean="0">
                          <a:latin typeface="Arial Black" pitchFamily="34" charset="0"/>
                        </a:rPr>
                        <a:t> </a:t>
                      </a:r>
                      <a:r>
                        <a:rPr lang="ru-RU" b="1" dirty="0" err="1" smtClean="0">
                          <a:latin typeface="Arial Black" pitchFamily="34" charset="0"/>
                        </a:rPr>
                        <a:t>експресії</a:t>
                      </a:r>
                      <a:r>
                        <a:rPr lang="ru-RU" b="1" dirty="0" smtClean="0">
                          <a:latin typeface="Arial Black" pitchFamily="34" charset="0"/>
                        </a:rPr>
                        <a:t>.</a:t>
                      </a:r>
                      <a:endParaRPr lang="ru-RU" b="1" dirty="0"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err="1" smtClean="0">
                          <a:latin typeface="Arial Black" pitchFamily="34" charset="0"/>
                        </a:rPr>
                        <a:t>Попоїсти</a:t>
                      </a:r>
                      <a:r>
                        <a:rPr lang="ru-RU" b="1" dirty="0" smtClean="0">
                          <a:latin typeface="Arial Black" pitchFamily="34" charset="0"/>
                        </a:rPr>
                        <a:t>, </a:t>
                      </a:r>
                      <a:r>
                        <a:rPr lang="ru-RU" b="1" dirty="0" err="1" smtClean="0">
                          <a:latin typeface="Arial Black" pitchFamily="34" charset="0"/>
                        </a:rPr>
                        <a:t>пополоти</a:t>
                      </a:r>
                      <a:endParaRPr lang="ru-RU" b="1" dirty="0"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Arial Black" pitchFamily="34" charset="0"/>
                        </a:rPr>
                        <a:t>Па-, </a:t>
                      </a:r>
                      <a:r>
                        <a:rPr lang="ru-RU" b="1" dirty="0" err="1" smtClean="0">
                          <a:latin typeface="Arial Black" pitchFamily="34" charset="0"/>
                        </a:rPr>
                        <a:t>пра</a:t>
                      </a:r>
                      <a:r>
                        <a:rPr lang="ru-RU" b="1" dirty="0" smtClean="0">
                          <a:latin typeface="Arial Black" pitchFamily="34" charset="0"/>
                        </a:rPr>
                        <a:t>-, уз- </a:t>
                      </a:r>
                      <a:endParaRPr lang="ru-RU" b="1" dirty="0"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err="1" smtClean="0">
                          <a:latin typeface="Arial Black" pitchFamily="34" charset="0"/>
                        </a:rPr>
                        <a:t>Надають</a:t>
                      </a:r>
                      <a:r>
                        <a:rPr lang="ru-RU" b="1" dirty="0" smtClean="0">
                          <a:latin typeface="Arial Black" pitchFamily="34" charset="0"/>
                        </a:rPr>
                        <a:t> словам </a:t>
                      </a:r>
                      <a:r>
                        <a:rPr lang="ru-RU" b="1" dirty="0" err="1" smtClean="0">
                          <a:latin typeface="Arial Black" pitchFamily="34" charset="0"/>
                        </a:rPr>
                        <a:t>відтінку</a:t>
                      </a:r>
                      <a:r>
                        <a:rPr lang="ru-RU" b="1" dirty="0" smtClean="0">
                          <a:latin typeface="Arial Black" pitchFamily="34" charset="0"/>
                        </a:rPr>
                        <a:t> </a:t>
                      </a:r>
                      <a:r>
                        <a:rPr lang="ru-RU" b="1" dirty="0" err="1" smtClean="0">
                          <a:latin typeface="Arial Black" pitchFamily="34" charset="0"/>
                        </a:rPr>
                        <a:t>урочистості</a:t>
                      </a:r>
                      <a:endParaRPr lang="ru-RU" b="1" dirty="0"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err="1" smtClean="0">
                          <a:latin typeface="Arial Black" pitchFamily="34" charset="0"/>
                        </a:rPr>
                        <a:t>Праліс</a:t>
                      </a:r>
                      <a:r>
                        <a:rPr lang="ru-RU" b="1" dirty="0" smtClean="0">
                          <a:latin typeface="Arial Black" pitchFamily="34" charset="0"/>
                        </a:rPr>
                        <a:t>, </a:t>
                      </a:r>
                      <a:r>
                        <a:rPr lang="ru-RU" b="1" dirty="0" err="1" smtClean="0">
                          <a:latin typeface="Arial Black" pitchFamily="34" charset="0"/>
                        </a:rPr>
                        <a:t>узлісся</a:t>
                      </a:r>
                      <a:r>
                        <a:rPr lang="ru-RU" b="1" dirty="0" smtClean="0">
                          <a:latin typeface="Arial Black" pitchFamily="34" charset="0"/>
                        </a:rPr>
                        <a:t>,</a:t>
                      </a:r>
                    </a:p>
                    <a:p>
                      <a:r>
                        <a:rPr lang="ru-RU" b="1" dirty="0" err="1" smtClean="0">
                          <a:latin typeface="Arial Black" pitchFamily="34" charset="0"/>
                        </a:rPr>
                        <a:t>паморозь</a:t>
                      </a:r>
                      <a:endParaRPr lang="ru-RU" b="1" dirty="0" smtClean="0"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accent3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Arial Black" pitchFamily="34" charset="0"/>
                        </a:rPr>
                        <a:t>Не- </a:t>
                      </a:r>
                      <a:endParaRPr lang="ru-RU" b="1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err="1" smtClean="0">
                          <a:latin typeface="Arial Black" pitchFamily="34" charset="0"/>
                        </a:rPr>
                        <a:t>Виражається</a:t>
                      </a:r>
                      <a:r>
                        <a:rPr lang="ru-RU" b="1" dirty="0" smtClean="0">
                          <a:latin typeface="Arial Black" pitchFamily="34" charset="0"/>
                        </a:rPr>
                        <a:t> </a:t>
                      </a:r>
                      <a:r>
                        <a:rPr lang="ru-RU" b="1" dirty="0" err="1" smtClean="0">
                          <a:latin typeface="Arial Black" pitchFamily="34" charset="0"/>
                        </a:rPr>
                        <a:t>негативний</a:t>
                      </a:r>
                      <a:r>
                        <a:rPr lang="ru-RU" b="1" dirty="0" smtClean="0">
                          <a:latin typeface="Arial Black" pitchFamily="34" charset="0"/>
                        </a:rPr>
                        <a:t>, </a:t>
                      </a:r>
                      <a:r>
                        <a:rPr lang="ru-RU" b="1" dirty="0" err="1" smtClean="0">
                          <a:latin typeface="Arial Black" pitchFamily="34" charset="0"/>
                        </a:rPr>
                        <a:t>зневажливий</a:t>
                      </a:r>
                      <a:r>
                        <a:rPr lang="ru-RU" b="1" dirty="0" smtClean="0">
                          <a:latin typeface="Arial Black" pitchFamily="34" charset="0"/>
                        </a:rPr>
                        <a:t> відтінок</a:t>
                      </a:r>
                      <a:endParaRPr lang="ru-RU" b="1" dirty="0">
                        <a:latin typeface="Arial Black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b="1" dirty="0" err="1" smtClean="0">
                          <a:latin typeface="Arial Black" pitchFamily="34" charset="0"/>
                        </a:rPr>
                        <a:t>Нездара</a:t>
                      </a:r>
                      <a:r>
                        <a:rPr lang="ru-RU" b="1" dirty="0" smtClean="0">
                          <a:latin typeface="Arial Black" pitchFamily="34" charset="0"/>
                        </a:rPr>
                        <a:t>, </a:t>
                      </a:r>
                      <a:r>
                        <a:rPr lang="ru-RU" b="1" dirty="0" err="1" smtClean="0">
                          <a:latin typeface="Arial Black" pitchFamily="34" charset="0"/>
                        </a:rPr>
                        <a:t>нероба</a:t>
                      </a:r>
                      <a:endParaRPr lang="ru-RU" b="1" dirty="0">
                        <a:latin typeface="Arial Black" pitchFamily="34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b="1" dirty="0" smtClean="0">
                          <a:latin typeface="Arial Black" pitchFamily="34" charset="0"/>
                        </a:rPr>
                        <a:t>Анти-, </a:t>
                      </a:r>
                      <a:r>
                        <a:rPr lang="ru-RU" b="1" dirty="0" err="1" smtClean="0">
                          <a:latin typeface="Arial Black" pitchFamily="34" charset="0"/>
                        </a:rPr>
                        <a:t>архі</a:t>
                      </a:r>
                      <a:r>
                        <a:rPr lang="ru-RU" b="1" dirty="0" smtClean="0">
                          <a:latin typeface="Arial Black" pitchFamily="34" charset="0"/>
                        </a:rPr>
                        <a:t>-, </a:t>
                      </a:r>
                      <a:r>
                        <a:rPr lang="ru-RU" b="1" dirty="0" err="1" smtClean="0">
                          <a:latin typeface="Arial Black" pitchFamily="34" charset="0"/>
                        </a:rPr>
                        <a:t>екстра</a:t>
                      </a:r>
                      <a:r>
                        <a:rPr lang="ru-RU" b="1" dirty="0" smtClean="0">
                          <a:latin typeface="Arial Black" pitchFamily="34" charset="0"/>
                        </a:rPr>
                        <a:t>-, контр-, псевдо-, ультра- </a:t>
                      </a:r>
                      <a:endParaRPr lang="ru-RU" b="1" dirty="0"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err="1" smtClean="0">
                          <a:latin typeface="Arial Black" pitchFamily="34" charset="0"/>
                        </a:rPr>
                        <a:t>Книжний</a:t>
                      </a:r>
                      <a:r>
                        <a:rPr lang="ru-RU" b="1" dirty="0" smtClean="0">
                          <a:latin typeface="Arial Black" pitchFamily="34" charset="0"/>
                        </a:rPr>
                        <a:t> характер забезпечують ці </a:t>
                      </a:r>
                      <a:r>
                        <a:rPr lang="ru-RU" b="1" dirty="0" err="1" smtClean="0">
                          <a:latin typeface="Arial Black" pitchFamily="34" charset="0"/>
                        </a:rPr>
                        <a:t>запозичені</a:t>
                      </a:r>
                      <a:r>
                        <a:rPr lang="ru-RU" b="1" dirty="0" smtClean="0">
                          <a:latin typeface="Arial Black" pitchFamily="34" charset="0"/>
                        </a:rPr>
                        <a:t> префікси</a:t>
                      </a:r>
                      <a:endParaRPr lang="ru-RU" b="1" dirty="0"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b="1" dirty="0" err="1" smtClean="0">
                          <a:latin typeface="Arial Black" pitchFamily="34" charset="0"/>
                        </a:rPr>
                        <a:t>Антитіла</a:t>
                      </a:r>
                      <a:r>
                        <a:rPr lang="ru-RU" b="1" dirty="0" smtClean="0">
                          <a:latin typeface="Arial Black" pitchFamily="34" charset="0"/>
                        </a:rPr>
                        <a:t>, </a:t>
                      </a:r>
                      <a:r>
                        <a:rPr lang="ru-RU" b="1" dirty="0" err="1" smtClean="0">
                          <a:latin typeface="Arial Black" pitchFamily="34" charset="0"/>
                        </a:rPr>
                        <a:t>псевдонародність</a:t>
                      </a:r>
                      <a:r>
                        <a:rPr lang="ru-RU" b="1" dirty="0" smtClean="0">
                          <a:latin typeface="Arial Black" pitchFamily="34" charset="0"/>
                        </a:rPr>
                        <a:t>, </a:t>
                      </a:r>
                      <a:r>
                        <a:rPr lang="ru-RU" b="1" dirty="0" err="1" smtClean="0">
                          <a:latin typeface="Arial Black" pitchFamily="34" charset="0"/>
                        </a:rPr>
                        <a:t>контраргументи</a:t>
                      </a:r>
                      <a:r>
                        <a:rPr lang="ru-RU" b="1" dirty="0" smtClean="0">
                          <a:latin typeface="Arial Black" pitchFamily="34" charset="0"/>
                        </a:rPr>
                        <a:t>, </a:t>
                      </a:r>
                      <a:r>
                        <a:rPr lang="ru-RU" b="1" dirty="0" err="1" smtClean="0">
                          <a:latin typeface="Arial Black" pitchFamily="34" charset="0"/>
                        </a:rPr>
                        <a:t>ультразвуковий</a:t>
                      </a:r>
                      <a:endParaRPr lang="ru-RU" b="1" dirty="0">
                        <a:latin typeface="Arial Black" pitchFamily="34" charset="0"/>
                      </a:endParaRPr>
                    </a:p>
                  </a:txBody>
                  <a:tcPr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051180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Осенний сезон рамка фон дизайн листопад | Премиум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кутник 3"/>
          <p:cNvSpPr/>
          <p:nvPr/>
        </p:nvSpPr>
        <p:spPr>
          <a:xfrm>
            <a:off x="301752" y="243512"/>
            <a:ext cx="8339328" cy="6370975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uk-UA" sz="2400" b="1" dirty="0" err="1"/>
              <a:t>Утворіть</a:t>
            </a:r>
            <a:r>
              <a:rPr lang="uk-UA" sz="2400" b="1" dirty="0"/>
              <a:t> антонімічні пари слів, добираючи суфікси з довідки. </a:t>
            </a:r>
            <a:endParaRPr lang="uk-UA" sz="2400" b="1" dirty="0" smtClean="0"/>
          </a:p>
          <a:p>
            <a:endParaRPr lang="uk-UA" sz="2400" b="1" dirty="0"/>
          </a:p>
          <a:p>
            <a:pPr algn="ctr"/>
            <a:r>
              <a:rPr lang="uk-UA" sz="2400" b="1" dirty="0" smtClean="0"/>
              <a:t>Надія </a:t>
            </a:r>
            <a:r>
              <a:rPr lang="uk-UA" sz="2400" b="1" dirty="0"/>
              <a:t>— ___________ надія, </a:t>
            </a:r>
            <a:endParaRPr lang="uk-UA" sz="2400" b="1" dirty="0" smtClean="0"/>
          </a:p>
          <a:p>
            <a:pPr algn="ctr"/>
            <a:r>
              <a:rPr lang="uk-UA" sz="2400" b="1" dirty="0" smtClean="0"/>
              <a:t>спокій </a:t>
            </a:r>
            <a:r>
              <a:rPr lang="uk-UA" sz="2400" b="1" dirty="0"/>
              <a:t>— _______ спокій, </a:t>
            </a:r>
            <a:endParaRPr lang="uk-UA" sz="2400" b="1" dirty="0" smtClean="0"/>
          </a:p>
          <a:p>
            <a:pPr algn="ctr"/>
            <a:r>
              <a:rPr lang="uk-UA" sz="2400" b="1" dirty="0" smtClean="0"/>
              <a:t>орієнтація </a:t>
            </a:r>
            <a:r>
              <a:rPr lang="uk-UA" sz="2400" b="1" dirty="0"/>
              <a:t>— _______ орієнтація, </a:t>
            </a:r>
            <a:endParaRPr lang="uk-UA" sz="2400" b="1" dirty="0" smtClean="0"/>
          </a:p>
          <a:p>
            <a:pPr algn="ctr"/>
            <a:r>
              <a:rPr lang="uk-UA" sz="2400" b="1" dirty="0" smtClean="0"/>
              <a:t>раціональний </a:t>
            </a:r>
            <a:r>
              <a:rPr lang="uk-UA" sz="2400" b="1" dirty="0"/>
              <a:t>— _______ раціональний; </a:t>
            </a:r>
            <a:endParaRPr lang="uk-UA" sz="2400" b="1" dirty="0" smtClean="0"/>
          </a:p>
          <a:p>
            <a:pPr algn="ctr"/>
            <a:r>
              <a:rPr lang="uk-UA" sz="2400" b="1" dirty="0" smtClean="0"/>
              <a:t>увійти </a:t>
            </a:r>
            <a:r>
              <a:rPr lang="uk-UA" sz="2400" b="1" dirty="0"/>
              <a:t>— _______ йти, </a:t>
            </a:r>
            <a:endParaRPr lang="uk-UA" sz="2400" b="1" dirty="0" smtClean="0"/>
          </a:p>
          <a:p>
            <a:pPr algn="ctr"/>
            <a:r>
              <a:rPr lang="uk-UA" sz="2400" b="1" dirty="0" smtClean="0"/>
              <a:t>навантажити </a:t>
            </a:r>
            <a:r>
              <a:rPr lang="uk-UA" sz="2400" b="1" dirty="0"/>
              <a:t>— _______ вантажити, </a:t>
            </a:r>
            <a:endParaRPr lang="uk-UA" sz="2400" b="1" dirty="0" smtClean="0"/>
          </a:p>
          <a:p>
            <a:pPr algn="ctr"/>
            <a:r>
              <a:rPr lang="uk-UA" sz="2400" b="1" dirty="0" smtClean="0"/>
              <a:t>недосолити </a:t>
            </a:r>
            <a:r>
              <a:rPr lang="uk-UA" sz="2400" b="1" dirty="0"/>
              <a:t>— _______ солити, </a:t>
            </a:r>
            <a:endParaRPr lang="uk-UA" sz="2400" b="1" dirty="0" smtClean="0"/>
          </a:p>
          <a:p>
            <a:pPr algn="ctr"/>
            <a:r>
              <a:rPr lang="uk-UA" sz="2400" b="1" dirty="0" smtClean="0"/>
              <a:t>розібрати </a:t>
            </a:r>
            <a:r>
              <a:rPr lang="uk-UA" sz="2400" b="1" dirty="0"/>
              <a:t>— _______ брати, </a:t>
            </a:r>
            <a:endParaRPr lang="uk-UA" sz="2400" b="1" dirty="0" smtClean="0"/>
          </a:p>
          <a:p>
            <a:pPr algn="ctr"/>
            <a:r>
              <a:rPr lang="uk-UA" sz="2400" b="1" dirty="0" smtClean="0"/>
              <a:t>приклеїти </a:t>
            </a:r>
            <a:r>
              <a:rPr lang="uk-UA" sz="2400" b="1" dirty="0"/>
              <a:t>— _______ клеїти, </a:t>
            </a:r>
            <a:endParaRPr lang="uk-UA" sz="2400" b="1" dirty="0" smtClean="0"/>
          </a:p>
          <a:p>
            <a:pPr algn="ctr"/>
            <a:r>
              <a:rPr lang="uk-UA" sz="2400" b="1" dirty="0" smtClean="0"/>
              <a:t>підпис </a:t>
            </a:r>
            <a:r>
              <a:rPr lang="uk-UA" sz="2400" b="1" dirty="0"/>
              <a:t>— _______ </a:t>
            </a:r>
            <a:r>
              <a:rPr lang="uk-UA" sz="2400" b="1" dirty="0" err="1"/>
              <a:t>пис</a:t>
            </a:r>
            <a:r>
              <a:rPr lang="uk-UA" sz="2400" b="1" dirty="0"/>
              <a:t>, </a:t>
            </a:r>
            <a:endParaRPr lang="uk-UA" sz="2400" b="1" dirty="0" smtClean="0"/>
          </a:p>
          <a:p>
            <a:pPr algn="ctr"/>
            <a:r>
              <a:rPr lang="uk-UA" sz="2400" b="1" dirty="0" smtClean="0"/>
              <a:t>вимкнути </a:t>
            </a:r>
            <a:r>
              <a:rPr lang="uk-UA" sz="2400" b="1" dirty="0"/>
              <a:t>— _______ </a:t>
            </a:r>
            <a:r>
              <a:rPr lang="uk-UA" sz="2400" b="1" dirty="0" err="1"/>
              <a:t>мкнути</a:t>
            </a:r>
            <a:r>
              <a:rPr lang="uk-UA" sz="2400" b="1" dirty="0"/>
              <a:t>, </a:t>
            </a:r>
            <a:endParaRPr lang="uk-UA" sz="2400" b="1" dirty="0" smtClean="0"/>
          </a:p>
          <a:p>
            <a:pPr algn="ctr"/>
            <a:r>
              <a:rPr lang="uk-UA" sz="2400" b="1" dirty="0" smtClean="0"/>
              <a:t>розгорнути </a:t>
            </a:r>
            <a:r>
              <a:rPr lang="uk-UA" sz="2400" b="1" dirty="0"/>
              <a:t>— _______ горнути. </a:t>
            </a:r>
            <a:endParaRPr lang="uk-UA" sz="2400" b="1" dirty="0" smtClean="0"/>
          </a:p>
          <a:p>
            <a:endParaRPr lang="uk-UA" sz="2400" b="1" dirty="0"/>
          </a:p>
          <a:p>
            <a:r>
              <a:rPr lang="uk-UA" sz="2400" b="1" dirty="0" smtClean="0">
                <a:solidFill>
                  <a:srgbClr val="00B0F0"/>
                </a:solidFill>
              </a:rPr>
              <a:t>Довідка</a:t>
            </a:r>
            <a:r>
              <a:rPr lang="uk-UA" sz="2400" b="1" dirty="0">
                <a:solidFill>
                  <a:srgbClr val="00B0F0"/>
                </a:solidFill>
              </a:rPr>
              <a:t>: роз-, пере-, без-, не-, над-, уві-, за-, </a:t>
            </a:r>
            <a:r>
              <a:rPr lang="uk-UA" sz="2400" b="1" dirty="0" err="1">
                <a:solidFill>
                  <a:srgbClr val="00B0F0"/>
                </a:solidFill>
              </a:rPr>
              <a:t>дез</a:t>
            </a:r>
            <a:r>
              <a:rPr lang="uk-UA" sz="2400" b="1" dirty="0">
                <a:solidFill>
                  <a:srgbClr val="00B0F0"/>
                </a:solidFill>
              </a:rPr>
              <a:t>-, </a:t>
            </a:r>
            <a:r>
              <a:rPr lang="uk-UA" sz="2400" b="1" dirty="0" err="1">
                <a:solidFill>
                  <a:srgbClr val="00B0F0"/>
                </a:solidFill>
              </a:rPr>
              <a:t>ір</a:t>
            </a:r>
            <a:r>
              <a:rPr lang="uk-UA" sz="2400" b="1" dirty="0">
                <a:solidFill>
                  <a:srgbClr val="00B0F0"/>
                </a:solidFill>
              </a:rPr>
              <a:t>-, ви-, зі-, від-</a:t>
            </a:r>
            <a:r>
              <a:rPr lang="uk-UA" sz="2400" b="1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70435505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1560" y="260648"/>
            <a:ext cx="7920880" cy="936104"/>
          </a:xfrm>
          <a:prstGeom prst="rect">
            <a:avLst/>
          </a:prstGeom>
          <a:solidFill>
            <a:srgbClr val="FF7C8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prstClr val="black"/>
                </a:solidFill>
                <a:latin typeface="Arial Black" pitchFamily="34" charset="0"/>
              </a:rPr>
              <a:t>Приєднайте  префікси  до  слів</a:t>
            </a:r>
            <a:endParaRPr lang="ru-RU" sz="3200" b="1" dirty="0">
              <a:solidFill>
                <a:prstClr val="black"/>
              </a:solidFill>
              <a:latin typeface="Arial Black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4211960" y="1547656"/>
            <a:ext cx="3888432" cy="729216"/>
          </a:xfrm>
          <a:prstGeom prst="rect">
            <a:avLst/>
          </a:prstGeom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prstClr val="white"/>
                </a:solidFill>
                <a:latin typeface="Arial Black" pitchFamily="34" charset="0"/>
              </a:rPr>
              <a:t>питати</a:t>
            </a:r>
            <a:endParaRPr lang="ru-RU" sz="4400" b="1" dirty="0">
              <a:solidFill>
                <a:prstClr val="white"/>
              </a:solidFill>
              <a:latin typeface="Arial Black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3599892" y="1952836"/>
            <a:ext cx="136815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prstClr val="white"/>
                </a:solidFill>
                <a:latin typeface="Arial Black" pitchFamily="34" charset="0"/>
              </a:rPr>
              <a:t>За </a:t>
            </a:r>
            <a:endParaRPr lang="ru-RU" sz="4400" b="1" dirty="0">
              <a:solidFill>
                <a:prstClr val="white"/>
              </a:solidFill>
              <a:latin typeface="Arial Black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4283968" y="2564340"/>
            <a:ext cx="3888432" cy="828092"/>
          </a:xfrm>
          <a:prstGeom prst="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prstClr val="black"/>
                </a:solidFill>
                <a:latin typeface="Arial Black" pitchFamily="34" charset="0"/>
              </a:rPr>
              <a:t>літати</a:t>
            </a:r>
            <a:endParaRPr lang="ru-RU" sz="4400" b="1" dirty="0">
              <a:solidFill>
                <a:prstClr val="black"/>
              </a:solidFill>
              <a:latin typeface="Arial Black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388720" y="3212976"/>
            <a:ext cx="136815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prstClr val="white"/>
                </a:solidFill>
                <a:latin typeface="Arial Black" pitchFamily="34" charset="0"/>
              </a:rPr>
              <a:t>С</a:t>
            </a:r>
            <a:endParaRPr lang="ru-RU" sz="4400" b="1" dirty="0">
              <a:solidFill>
                <a:prstClr val="white"/>
              </a:solidFill>
              <a:latin typeface="Arial Black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79544" y="4023344"/>
            <a:ext cx="136815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prstClr val="white"/>
                </a:solidFill>
                <a:latin typeface="Arial Black" pitchFamily="34" charset="0"/>
              </a:rPr>
              <a:t>Від </a:t>
            </a:r>
            <a:endParaRPr lang="ru-RU" sz="4400" b="1" dirty="0">
              <a:solidFill>
                <a:prstClr val="white"/>
              </a:solidFill>
              <a:latin typeface="Arial Black" pitchFamily="34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388720" y="2339474"/>
            <a:ext cx="136815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prstClr val="white"/>
                </a:solidFill>
                <a:latin typeface="Arial Black" pitchFamily="34" charset="0"/>
              </a:rPr>
              <a:t>Роз</a:t>
            </a:r>
            <a:endParaRPr lang="ru-RU" sz="4400" b="1" dirty="0">
              <a:solidFill>
                <a:prstClr val="white"/>
              </a:solidFill>
              <a:latin typeface="Arial Black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4283968" y="3861048"/>
            <a:ext cx="3816424" cy="936104"/>
          </a:xfrm>
          <a:prstGeom prst="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prstClr val="black"/>
                </a:solidFill>
                <a:latin typeface="Arial Black" pitchFamily="34" charset="0"/>
              </a:rPr>
              <a:t>ходити</a:t>
            </a:r>
            <a:endParaRPr lang="ru-RU" sz="4400" b="1" dirty="0">
              <a:solidFill>
                <a:prstClr val="black"/>
              </a:solidFill>
              <a:latin typeface="Arial Black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4283968" y="5301208"/>
            <a:ext cx="3888432" cy="864096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prstClr val="black"/>
                </a:solidFill>
                <a:latin typeface="Arial Black" pitchFamily="34" charset="0"/>
              </a:rPr>
              <a:t>шити</a:t>
            </a:r>
            <a:endParaRPr lang="ru-RU" sz="4400" b="1" dirty="0">
              <a:solidFill>
                <a:prstClr val="black"/>
              </a:solidFill>
              <a:latin typeface="Arial Black" pitchFamily="34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3523324" y="1264192"/>
            <a:ext cx="1368152" cy="648072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3200" b="1" dirty="0">
                <a:solidFill>
                  <a:prstClr val="white"/>
                </a:solidFill>
                <a:latin typeface="Arial Black" pitchFamily="34" charset="0"/>
              </a:rPr>
              <a:t>Пере</a:t>
            </a:r>
            <a:endParaRPr lang="ru-RU" sz="3200" b="1" dirty="0">
              <a:solidFill>
                <a:prstClr val="white"/>
              </a:solidFill>
              <a:latin typeface="Arial Black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97888" y="5729800"/>
            <a:ext cx="1368152" cy="72008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prstClr val="white"/>
                </a:solidFill>
                <a:latin typeface="Arial Black" pitchFamily="34" charset="0"/>
              </a:rPr>
              <a:t>До </a:t>
            </a:r>
            <a:endParaRPr lang="ru-RU" sz="4400" b="1" dirty="0">
              <a:solidFill>
                <a:prstClr val="white"/>
              </a:solidFill>
              <a:latin typeface="Arial Black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417312" y="4797152"/>
            <a:ext cx="1656184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prstClr val="white"/>
                </a:solidFill>
                <a:latin typeface="Arial Black" pitchFamily="34" charset="0"/>
              </a:rPr>
              <a:t>Без</a:t>
            </a:r>
            <a:endParaRPr lang="ru-RU" sz="4400" b="1" dirty="0">
              <a:solidFill>
                <a:prstClr val="white"/>
              </a:solidFill>
              <a:latin typeface="Arial Black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379544" y="1547656"/>
            <a:ext cx="1584176" cy="710674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4400" b="1" dirty="0">
                <a:solidFill>
                  <a:prstClr val="white"/>
                </a:solidFill>
                <a:latin typeface="Arial Black" pitchFamily="34" charset="0"/>
              </a:rPr>
              <a:t>Під </a:t>
            </a:r>
            <a:endParaRPr lang="ru-RU" sz="4400" b="1" dirty="0">
              <a:solidFill>
                <a:prstClr val="white"/>
              </a:solidFill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9655140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Осенний сезон рамка фон дизайн листопад | Премиум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chemeClr val="accent6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ЛІНГВІСТИЧНИЙ ДИКТАНТ</a:t>
            </a:r>
            <a:br>
              <a:rPr lang="uk-UA" sz="2800" dirty="0">
                <a:latin typeface="Times New Roman" pitchFamily="18" charset="0"/>
                <a:cs typeface="Times New Roman" pitchFamily="18" charset="0"/>
              </a:rPr>
            </a:b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ТАК ⁄ НІ 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94725" y="4869160"/>
            <a:ext cx="8229600" cy="75354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0" indent="0">
              <a:buNone/>
            </a:pPr>
            <a:r>
              <a:rPr lang="uk-UA" sz="3000" dirty="0">
                <a:latin typeface="Times New Roman" pitchFamily="18" charset="0"/>
                <a:cs typeface="Times New Roman" pitchFamily="18" charset="0"/>
              </a:rPr>
              <a:t>5.Префікс – це частина слова, що стоїть перед коренем</a:t>
            </a:r>
            <a:r>
              <a:rPr lang="uk-UA" sz="38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sp>
        <p:nvSpPr>
          <p:cNvPr id="4" name="Місце для вмісту 2"/>
          <p:cNvSpPr txBox="1">
            <a:spLocks/>
          </p:cNvSpPr>
          <p:nvPr/>
        </p:nvSpPr>
        <p:spPr>
          <a:xfrm>
            <a:off x="492021" y="2348879"/>
            <a:ext cx="8229600" cy="50405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2.Основа слова – це частина слова без закінчення.  </a:t>
            </a:r>
          </a:p>
        </p:txBody>
      </p:sp>
      <p:sp>
        <p:nvSpPr>
          <p:cNvPr id="5" name="Місце для вмісту 2"/>
          <p:cNvSpPr txBox="1">
            <a:spLocks/>
          </p:cNvSpPr>
          <p:nvPr/>
        </p:nvSpPr>
        <p:spPr>
          <a:xfrm>
            <a:off x="492021" y="1220756"/>
            <a:ext cx="8229600" cy="93610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1.Слова складаються з основи й закінчення або тільки основи.</a:t>
            </a:r>
          </a:p>
        </p:txBody>
      </p:sp>
      <p:sp>
        <p:nvSpPr>
          <p:cNvPr id="6" name="Місце для вмісту 2"/>
          <p:cNvSpPr txBox="1">
            <a:spLocks/>
          </p:cNvSpPr>
          <p:nvPr/>
        </p:nvSpPr>
        <p:spPr>
          <a:xfrm>
            <a:off x="492021" y="4221088"/>
            <a:ext cx="8229600" cy="48059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4.Закінчення – незмінювана частина слова.</a:t>
            </a:r>
          </a:p>
        </p:txBody>
      </p:sp>
      <p:sp>
        <p:nvSpPr>
          <p:cNvPr id="7" name="Місце для вмісту 2"/>
          <p:cNvSpPr txBox="1">
            <a:spLocks/>
          </p:cNvSpPr>
          <p:nvPr/>
        </p:nvSpPr>
        <p:spPr>
          <a:xfrm>
            <a:off x="492021" y="3068960"/>
            <a:ext cx="8229600" cy="952804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3.Суфікс – значуща частина слова, що стоїть перед коренем.</a:t>
            </a:r>
          </a:p>
        </p:txBody>
      </p:sp>
      <p:sp>
        <p:nvSpPr>
          <p:cNvPr id="8" name="Місце для вмісту 2"/>
          <p:cNvSpPr txBox="1">
            <a:spLocks/>
          </p:cNvSpPr>
          <p:nvPr/>
        </p:nvSpPr>
        <p:spPr>
          <a:xfrm>
            <a:off x="517714" y="5733256"/>
            <a:ext cx="8229600" cy="853579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fontScale="92500"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6.Слова, у яких корені подібні , але мають різне значення,  спільнокореневі.</a:t>
            </a:r>
          </a:p>
        </p:txBody>
      </p:sp>
    </p:spTree>
    <p:extLst>
      <p:ext uri="{BB962C8B-B14F-4D97-AF65-F5344CB8AC3E}">
        <p14:creationId xmlns:p14="http://schemas.microsoft.com/office/powerpoint/2010/main" val="93214115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  <p:bldP spid="6" grpId="0" animBg="1"/>
      <p:bldP spid="7" grpId="0" animBg="1"/>
      <p:bldP spid="8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Осенний сезон рамка фон дизайн листопад | Премиум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90918" y="260648"/>
            <a:ext cx="8229600" cy="1143000"/>
          </a:xfrm>
          <a:solidFill>
            <a:schemeClr val="accent6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ЛІНГВІСТИЧНИЙ ДИКТАНТ</a:t>
            </a:r>
            <a:br>
              <a:rPr lang="uk-UA" sz="2800" dirty="0">
                <a:latin typeface="Times New Roman" pitchFamily="18" charset="0"/>
                <a:cs typeface="Times New Roman" pitchFamily="18" charset="0"/>
              </a:rPr>
            </a:b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ТАК ⁄ НІ 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611560" y="5013176"/>
            <a:ext cx="8229600" cy="86409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11.Слова «урок», «уроки», «уроками» є спільнокореневими. </a:t>
            </a:r>
          </a:p>
          <a:p>
            <a:endParaRPr lang="uk-UA" sz="2000" dirty="0"/>
          </a:p>
        </p:txBody>
      </p:sp>
      <p:sp>
        <p:nvSpPr>
          <p:cNvPr id="4" name="Місце для вмісту 2"/>
          <p:cNvSpPr txBox="1">
            <a:spLocks/>
          </p:cNvSpPr>
          <p:nvPr/>
        </p:nvSpPr>
        <p:spPr>
          <a:xfrm>
            <a:off x="617888" y="4293096"/>
            <a:ext cx="8229600" cy="5040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10.До незмінних слів належать прислівники.</a:t>
            </a:r>
          </a:p>
          <a:p>
            <a:endParaRPr lang="uk-UA" dirty="0"/>
          </a:p>
        </p:txBody>
      </p:sp>
      <p:sp>
        <p:nvSpPr>
          <p:cNvPr id="5" name="Місце для вмісту 2"/>
          <p:cNvSpPr txBox="1">
            <a:spLocks/>
          </p:cNvSpPr>
          <p:nvPr/>
        </p:nvSpPr>
        <p:spPr>
          <a:xfrm>
            <a:off x="617888" y="3501008"/>
            <a:ext cx="8229600" cy="637555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9.Незмінні слова не мають закінчення.</a:t>
            </a:r>
          </a:p>
          <a:p>
            <a:endParaRPr lang="uk-UA" dirty="0"/>
          </a:p>
        </p:txBody>
      </p:sp>
      <p:sp>
        <p:nvSpPr>
          <p:cNvPr id="6" name="Місце для вмісту 2"/>
          <p:cNvSpPr txBox="1">
            <a:spLocks/>
          </p:cNvSpPr>
          <p:nvPr/>
        </p:nvSpPr>
        <p:spPr>
          <a:xfrm>
            <a:off x="611560" y="2463351"/>
            <a:ext cx="8229600" cy="917203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 lnSpcReduction="10000"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8.У слові може бути тільки один префікс, корінь і суфікс.</a:t>
            </a:r>
          </a:p>
        </p:txBody>
      </p:sp>
      <p:sp>
        <p:nvSpPr>
          <p:cNvPr id="7" name="Місце для вмісту 2"/>
          <p:cNvSpPr txBox="1">
            <a:spLocks/>
          </p:cNvSpPr>
          <p:nvPr/>
        </p:nvSpPr>
        <p:spPr>
          <a:xfrm>
            <a:off x="611560" y="1700808"/>
            <a:ext cx="8229600" cy="58789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7.Слова бувають змінні та незмінні.</a:t>
            </a:r>
          </a:p>
        </p:txBody>
      </p:sp>
      <p:sp>
        <p:nvSpPr>
          <p:cNvPr id="8" name="Місце для вмісту 2"/>
          <p:cNvSpPr txBox="1">
            <a:spLocks/>
          </p:cNvSpPr>
          <p:nvPr/>
        </p:nvSpPr>
        <p:spPr>
          <a:xfrm>
            <a:off x="611560" y="6021288"/>
            <a:ext cx="8229600" cy="54071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itchFamily="34" charset="0"/>
              <a:buNone/>
            </a:pPr>
            <a:r>
              <a:rPr lang="uk-UA" sz="2800" dirty="0">
                <a:latin typeface="Times New Roman" pitchFamily="18" charset="0"/>
                <a:cs typeface="Times New Roman" pitchFamily="18" charset="0"/>
              </a:rPr>
              <a:t>12.Слово «пальто» незмінне.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230802248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  <p:bldP spid="4" grpId="0" animBg="1"/>
      <p:bldP spid="5" grpId="0" animBg="1"/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Осенний сезон рамка фон дизайн листопад | Премиум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116632"/>
            <a:ext cx="8686800" cy="77809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Лінгвістичний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диктант  </a:t>
            </a:r>
            <a:br>
              <a:rPr lang="ru-RU" sz="2400" dirty="0">
                <a:latin typeface="Times New Roman" pitchFamily="18" charset="0"/>
                <a:cs typeface="Times New Roman" pitchFamily="18" charset="0"/>
              </a:rPr>
            </a:b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ТАК-НІ</a:t>
            </a: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5121896" y="1994657"/>
            <a:ext cx="3744416" cy="376341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7.Так.</a:t>
            </a:r>
          </a:p>
          <a:p>
            <a:pPr marL="0" indent="0"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8.Ні.</a:t>
            </a:r>
          </a:p>
          <a:p>
            <a:pPr marL="0" indent="0"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9.Так. </a:t>
            </a:r>
          </a:p>
          <a:p>
            <a:pPr marL="0" indent="0"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10. Так.</a:t>
            </a:r>
          </a:p>
          <a:p>
            <a:pPr marL="0" indent="0"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11.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Ні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0" indent="0"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12.Ні.</a:t>
            </a:r>
          </a:p>
          <a:p>
            <a:pPr marL="0" indent="0" algn="ctr">
              <a:buNone/>
            </a:pP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sp>
        <p:nvSpPr>
          <p:cNvPr id="4" name="Місце для вмісту 2"/>
          <p:cNvSpPr txBox="1">
            <a:spLocks/>
          </p:cNvSpPr>
          <p:nvPr/>
        </p:nvSpPr>
        <p:spPr>
          <a:xfrm>
            <a:off x="251520" y="1994657"/>
            <a:ext cx="3664024" cy="3763416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itchFamily="34" charset="0"/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1.Так.</a:t>
            </a:r>
          </a:p>
          <a:p>
            <a:pPr marL="0" indent="0" algn="ctr">
              <a:buFont typeface="Arial" pitchFamily="34" charset="0"/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2.Так.</a:t>
            </a:r>
          </a:p>
          <a:p>
            <a:pPr marL="0" indent="0" algn="ctr">
              <a:buFont typeface="Arial" pitchFamily="34" charset="0"/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3.Ні.</a:t>
            </a:r>
          </a:p>
          <a:p>
            <a:pPr marL="0" indent="0" algn="ctr">
              <a:buFont typeface="Arial" pitchFamily="34" charset="0"/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4.Ні.</a:t>
            </a:r>
          </a:p>
          <a:p>
            <a:pPr marL="0" indent="0" algn="ctr">
              <a:buFont typeface="Arial" pitchFamily="34" charset="0"/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5.Так.</a:t>
            </a:r>
          </a:p>
          <a:p>
            <a:pPr marL="0" indent="0" algn="ctr">
              <a:buFont typeface="Arial" pitchFamily="34" charset="0"/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6.Ні.</a:t>
            </a:r>
          </a:p>
          <a:p>
            <a:pPr marL="0" indent="0">
              <a:buFont typeface="Arial" pitchFamily="34" charset="0"/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9566690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67544" y="1772816"/>
            <a:ext cx="7776864" cy="2862322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600" b="1" dirty="0" err="1" smtClean="0">
                <a:latin typeface="Arial Black" pitchFamily="34" charset="0"/>
              </a:rPr>
              <a:t>Вірити</a:t>
            </a:r>
            <a:r>
              <a:rPr lang="ru-RU" sz="3600" b="1" dirty="0" smtClean="0">
                <a:latin typeface="Arial Black" pitchFamily="34" charset="0"/>
              </a:rPr>
              <a:t> – </a:t>
            </a:r>
          </a:p>
          <a:p>
            <a:r>
              <a:rPr lang="ru-RU" sz="3600" b="1" dirty="0" smtClean="0">
                <a:latin typeface="Arial Black" pitchFamily="34" charset="0"/>
              </a:rPr>
              <a:t>Нести –  </a:t>
            </a:r>
          </a:p>
          <a:p>
            <a:r>
              <a:rPr lang="ru-RU" sz="3600" b="1" dirty="0" err="1" smtClean="0">
                <a:latin typeface="Arial Black" pitchFamily="34" charset="0"/>
              </a:rPr>
              <a:t>Рвати</a:t>
            </a:r>
            <a:r>
              <a:rPr lang="ru-RU" sz="3600" b="1" dirty="0" smtClean="0">
                <a:latin typeface="Arial Black" pitchFamily="34" charset="0"/>
              </a:rPr>
              <a:t> –  </a:t>
            </a:r>
          </a:p>
          <a:p>
            <a:r>
              <a:rPr lang="ru-RU" sz="3600" b="1" dirty="0" smtClean="0">
                <a:latin typeface="Arial Black" pitchFamily="34" charset="0"/>
              </a:rPr>
              <a:t>Знати –   </a:t>
            </a:r>
          </a:p>
          <a:p>
            <a:r>
              <a:rPr lang="ru-RU" sz="3600" b="1" dirty="0" err="1" smtClean="0">
                <a:latin typeface="Arial Black" pitchFamily="34" charset="0"/>
              </a:rPr>
              <a:t>Кидати</a:t>
            </a:r>
            <a:r>
              <a:rPr lang="ru-RU" sz="3600" b="1" dirty="0" smtClean="0">
                <a:latin typeface="Arial Black" pitchFamily="34" charset="0"/>
              </a:rPr>
              <a:t> – 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819600" y="260648"/>
            <a:ext cx="7128792" cy="1200329"/>
          </a:xfrm>
          <a:prstGeom prst="rect">
            <a:avLst/>
          </a:prstGeom>
          <a:solidFill>
            <a:srgbClr val="FF7C8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Arial Black" pitchFamily="34" charset="0"/>
              </a:rPr>
              <a:t>За допомогою префіксів утворіть якомога більше слів від поданих і  запишіть</a:t>
            </a:r>
            <a:endParaRPr lang="ru-RU" sz="2400" b="1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076062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Осенний сезон рамка фон дизайн листопад | Премиум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  <a:solidFill>
            <a:schemeClr val="accent6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Випишіть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слова, у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яких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«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сховалися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»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префікси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тобто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знаходяться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в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середині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слова).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Розберіть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ці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слова за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будовою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57200" y="2579768"/>
            <a:ext cx="8229600" cy="352842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Землетрус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громовідвід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водопровідний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деревообробний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комбінат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м’ясопереробний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 завод,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спортпрогноз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uk-UA" sz="4000" dirty="0"/>
          </a:p>
        </p:txBody>
      </p:sp>
    </p:spTree>
    <p:extLst>
      <p:ext uri="{BB962C8B-B14F-4D97-AF65-F5344CB8AC3E}">
        <p14:creationId xmlns:p14="http://schemas.microsoft.com/office/powerpoint/2010/main" val="422786806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699939"/>
            <a:ext cx="6552728" cy="45869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562" y="188640"/>
            <a:ext cx="8523287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7894552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324720" y="2132856"/>
            <a:ext cx="8495752" cy="3416320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3600" b="1" dirty="0" err="1" smtClean="0">
                <a:latin typeface="Arial Black" pitchFamily="34" charset="0"/>
              </a:rPr>
              <a:t>Відсунути</a:t>
            </a:r>
            <a:r>
              <a:rPr lang="ru-RU" sz="3600" b="1" dirty="0" smtClean="0">
                <a:latin typeface="Arial Black" pitchFamily="34" charset="0"/>
              </a:rPr>
              <a:t> – </a:t>
            </a:r>
          </a:p>
          <a:p>
            <a:r>
              <a:rPr lang="ru-RU" sz="3600" b="1" dirty="0" smtClean="0">
                <a:latin typeface="Arial Black" pitchFamily="34" charset="0"/>
              </a:rPr>
              <a:t>Ввести – </a:t>
            </a:r>
          </a:p>
          <a:p>
            <a:r>
              <a:rPr lang="ru-RU" sz="3600" b="1" dirty="0" err="1" smtClean="0">
                <a:latin typeface="Arial Black" pitchFamily="34" charset="0"/>
              </a:rPr>
              <a:t>Закрити</a:t>
            </a:r>
            <a:r>
              <a:rPr lang="ru-RU" sz="3600" b="1" dirty="0" smtClean="0">
                <a:latin typeface="Arial Black" pitchFamily="34" charset="0"/>
              </a:rPr>
              <a:t> – </a:t>
            </a:r>
          </a:p>
          <a:p>
            <a:r>
              <a:rPr lang="ru-RU" sz="3600" b="1" dirty="0" err="1" smtClean="0">
                <a:latin typeface="Arial Black" pitchFamily="34" charset="0"/>
              </a:rPr>
              <a:t>Розплющити</a:t>
            </a:r>
            <a:r>
              <a:rPr lang="ru-RU" sz="3600" b="1" dirty="0" smtClean="0">
                <a:latin typeface="Arial Black" pitchFamily="34" charset="0"/>
              </a:rPr>
              <a:t> – </a:t>
            </a:r>
          </a:p>
          <a:p>
            <a:r>
              <a:rPr lang="ru-RU" sz="3600" b="1" dirty="0" smtClean="0">
                <a:latin typeface="Arial Black" pitchFamily="34" charset="0"/>
              </a:rPr>
              <a:t>Закопати –  </a:t>
            </a:r>
          </a:p>
          <a:p>
            <a:r>
              <a:rPr lang="ru-RU" sz="3600" b="1" dirty="0" err="1">
                <a:latin typeface="Arial Black" pitchFamily="34" charset="0"/>
              </a:rPr>
              <a:t>Р</a:t>
            </a:r>
            <a:r>
              <a:rPr lang="ru-RU" sz="3600" b="1" dirty="0" err="1" smtClean="0">
                <a:latin typeface="Arial Black" pitchFamily="34" charset="0"/>
              </a:rPr>
              <a:t>озв’язати</a:t>
            </a:r>
            <a:r>
              <a:rPr lang="ru-RU" sz="3600" b="1" dirty="0" smtClean="0">
                <a:latin typeface="Arial Black" pitchFamily="34" charset="0"/>
              </a:rPr>
              <a:t> –</a:t>
            </a:r>
            <a:endParaRPr lang="ru-RU" sz="3600" b="1" dirty="0">
              <a:latin typeface="Arial Black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323528" y="116632"/>
            <a:ext cx="8496944" cy="1815882"/>
          </a:xfrm>
          <a:prstGeom prst="rect">
            <a:avLst/>
          </a:prstGeom>
          <a:solidFill>
            <a:srgbClr val="FF7C80"/>
          </a:solidFill>
        </p:spPr>
        <p:txBody>
          <a:bodyPr wrap="square">
            <a:spAutoFit/>
          </a:bodyPr>
          <a:lstStyle/>
          <a:p>
            <a:pPr algn="ctr"/>
            <a:r>
              <a:rPr lang="ru-RU" sz="2800" b="1" dirty="0" smtClean="0">
                <a:latin typeface="Arial Black" pitchFamily="34" charset="0"/>
              </a:rPr>
              <a:t>Доберіть до поданих слів слова з протилежними префіксами  і  запишіть їх парами. Якого значення </a:t>
            </a:r>
            <a:r>
              <a:rPr lang="ru-RU" sz="2800" b="1" dirty="0" err="1" smtClean="0">
                <a:latin typeface="Arial Black" pitchFamily="34" charset="0"/>
              </a:rPr>
              <a:t>надають</a:t>
            </a:r>
            <a:r>
              <a:rPr lang="ru-RU" sz="2800" b="1" dirty="0" smtClean="0">
                <a:latin typeface="Arial Black" pitchFamily="34" charset="0"/>
              </a:rPr>
              <a:t> префікси </a:t>
            </a:r>
            <a:r>
              <a:rPr lang="ru-RU" sz="2800" b="1" dirty="0" err="1" smtClean="0">
                <a:latin typeface="Arial Black" pitchFamily="34" charset="0"/>
              </a:rPr>
              <a:t>ци</a:t>
            </a:r>
            <a:r>
              <a:rPr lang="ru-RU" sz="2800" b="1" dirty="0" err="1">
                <a:latin typeface="Arial Black" pitchFamily="34" charset="0"/>
              </a:rPr>
              <a:t>м</a:t>
            </a:r>
            <a:r>
              <a:rPr lang="ru-RU" sz="2800" b="1" dirty="0" smtClean="0">
                <a:latin typeface="Arial Black" pitchFamily="34" charset="0"/>
              </a:rPr>
              <a:t> словам?</a:t>
            </a:r>
            <a:endParaRPr lang="ru-RU" sz="2800" b="1" dirty="0">
              <a:latin typeface="Arial Black" pitchFamily="34" charset="0"/>
            </a:endParaRPr>
          </a:p>
        </p:txBody>
      </p:sp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46725" y="4442688"/>
            <a:ext cx="3597275" cy="22129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174281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Осенний сезон рамка фон дизайн листопад | Премиум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642194"/>
          </a:xfrm>
          <a:solidFill>
            <a:schemeClr val="accent6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До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поданих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слів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доберіть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префіксальні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спільнокореневі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слова з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протилежним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значенням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57200" y="2378600"/>
            <a:ext cx="8229600" cy="3436984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Зав’язати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завантажити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зійшлися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зашити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засипати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з’єднати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застелити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закопати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, сплетений,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сформований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4800" dirty="0" err="1">
                <a:latin typeface="Times New Roman" pitchFamily="18" charset="0"/>
                <a:cs typeface="Times New Roman" pitchFamily="18" charset="0"/>
              </a:rPr>
              <a:t>згортати</a:t>
            </a:r>
            <a:r>
              <a:rPr lang="ru-RU" sz="4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uk-UA" sz="4000" dirty="0"/>
          </a:p>
        </p:txBody>
      </p:sp>
    </p:spTree>
    <p:extLst>
      <p:ext uri="{BB962C8B-B14F-4D97-AF65-F5344CB8AC3E}">
        <p14:creationId xmlns:p14="http://schemas.microsoft.com/office/powerpoint/2010/main" val="41713137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413792" y="2132856"/>
            <a:ext cx="5814392" cy="3108543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r>
              <a:rPr lang="ru-RU" sz="2800" b="1" dirty="0" err="1" smtClean="0">
                <a:latin typeface="Arial Black" pitchFamily="34" charset="0"/>
              </a:rPr>
              <a:t>Бесіда</a:t>
            </a:r>
            <a:r>
              <a:rPr lang="ru-RU" sz="2800" b="1" dirty="0">
                <a:latin typeface="Arial Black" pitchFamily="34" charset="0"/>
              </a:rPr>
              <a:t> </a:t>
            </a:r>
            <a:r>
              <a:rPr lang="ru-RU" sz="2800" b="1" dirty="0" smtClean="0">
                <a:latin typeface="Arial Black" pitchFamily="34" charset="0"/>
              </a:rPr>
              <a:t>–  </a:t>
            </a:r>
          </a:p>
          <a:p>
            <a:r>
              <a:rPr lang="ru-RU" sz="2800" b="1" dirty="0" smtClean="0">
                <a:latin typeface="Arial Black" pitchFamily="34" charset="0"/>
              </a:rPr>
              <a:t>Глибокий –  </a:t>
            </a:r>
          </a:p>
          <a:p>
            <a:r>
              <a:rPr lang="ru-RU" sz="2800" b="1" dirty="0" err="1" smtClean="0">
                <a:latin typeface="Arial Black" pitchFamily="34" charset="0"/>
              </a:rPr>
              <a:t>Сумний</a:t>
            </a:r>
            <a:r>
              <a:rPr lang="ru-RU" sz="2800" b="1" dirty="0" smtClean="0">
                <a:latin typeface="Arial Black" pitchFamily="34" charset="0"/>
              </a:rPr>
              <a:t> –  </a:t>
            </a:r>
          </a:p>
          <a:p>
            <a:r>
              <a:rPr lang="ru-RU" sz="2800" b="1" dirty="0" err="1" smtClean="0">
                <a:latin typeface="Arial Black" pitchFamily="34" charset="0"/>
              </a:rPr>
              <a:t>Хоробрий</a:t>
            </a:r>
            <a:r>
              <a:rPr lang="ru-RU" sz="2800" b="1" dirty="0">
                <a:latin typeface="Arial Black" pitchFamily="34" charset="0"/>
              </a:rPr>
              <a:t> </a:t>
            </a:r>
            <a:r>
              <a:rPr lang="ru-RU" sz="2800" b="1" dirty="0" smtClean="0">
                <a:latin typeface="Arial Black" pitchFamily="34" charset="0"/>
              </a:rPr>
              <a:t>–  </a:t>
            </a:r>
          </a:p>
          <a:p>
            <a:r>
              <a:rPr lang="ru-RU" sz="2800" b="1" dirty="0" err="1" smtClean="0">
                <a:latin typeface="Arial Black" pitchFamily="34" charset="0"/>
              </a:rPr>
              <a:t>Чавити</a:t>
            </a:r>
            <a:r>
              <a:rPr lang="ru-RU" sz="2800" b="1" dirty="0" smtClean="0">
                <a:latin typeface="Arial Black" pitchFamily="34" charset="0"/>
              </a:rPr>
              <a:t> –  </a:t>
            </a:r>
          </a:p>
          <a:p>
            <a:r>
              <a:rPr lang="ru-RU" sz="2800" b="1" dirty="0" err="1" smtClean="0">
                <a:latin typeface="Arial Black" pitchFamily="34" charset="0"/>
              </a:rPr>
              <a:t>Говорити</a:t>
            </a:r>
            <a:r>
              <a:rPr lang="ru-RU" sz="2800" b="1" dirty="0" smtClean="0">
                <a:latin typeface="Arial Black" pitchFamily="34" charset="0"/>
              </a:rPr>
              <a:t> –  </a:t>
            </a:r>
          </a:p>
          <a:p>
            <a:r>
              <a:rPr lang="ru-RU" sz="2800" b="1" dirty="0" err="1" smtClean="0">
                <a:latin typeface="Arial Black" pitchFamily="34" charset="0"/>
              </a:rPr>
              <a:t>Питати</a:t>
            </a:r>
            <a:r>
              <a:rPr lang="ru-RU" sz="2800" b="1" dirty="0" smtClean="0">
                <a:latin typeface="Arial Black" pitchFamily="34" charset="0"/>
              </a:rPr>
              <a:t> – </a:t>
            </a:r>
          </a:p>
        </p:txBody>
      </p:sp>
      <p:sp>
        <p:nvSpPr>
          <p:cNvPr id="3" name="Прямоугольник 2"/>
          <p:cNvSpPr/>
          <p:nvPr/>
        </p:nvSpPr>
        <p:spPr>
          <a:xfrm>
            <a:off x="1979712" y="332656"/>
            <a:ext cx="4649030" cy="646331"/>
          </a:xfrm>
          <a:prstGeom prst="rect">
            <a:avLst/>
          </a:prstGeom>
          <a:solidFill>
            <a:srgbClr val="FF7C80"/>
          </a:solidFill>
        </p:spPr>
        <p:txBody>
          <a:bodyPr wrap="none">
            <a:spAutoFit/>
          </a:bodyPr>
          <a:lstStyle/>
          <a:p>
            <a:r>
              <a:rPr lang="ru-RU" sz="3600" b="1" dirty="0" smtClean="0">
                <a:latin typeface="Arial Black" pitchFamily="34" charset="0"/>
              </a:rPr>
              <a:t>Творче завдання</a:t>
            </a:r>
            <a:endParaRPr lang="ru-RU" sz="3600" b="1" dirty="0">
              <a:latin typeface="Arial Black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971600" y="1196752"/>
            <a:ext cx="741682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b="1" dirty="0" smtClean="0">
                <a:latin typeface="Arial Black" pitchFamily="34" charset="0"/>
              </a:rPr>
              <a:t>До поданих слів </a:t>
            </a:r>
            <a:r>
              <a:rPr lang="ru-RU" sz="2400" b="1" dirty="0" err="1" smtClean="0">
                <a:latin typeface="Arial Black" pitchFamily="34" charset="0"/>
              </a:rPr>
              <a:t>дібрати</a:t>
            </a:r>
            <a:r>
              <a:rPr lang="ru-RU" sz="2400" b="1" dirty="0" smtClean="0">
                <a:latin typeface="Arial Black" pitchFamily="34" charset="0"/>
              </a:rPr>
              <a:t> синоніми з префіксами роз-, без-, з-, с-.</a:t>
            </a:r>
            <a:endParaRPr lang="ru-RU" sz="2400" b="1" dirty="0">
              <a:latin typeface="Arial Black" pitchFamily="34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09248" y="5445224"/>
            <a:ext cx="8496944" cy="1200329"/>
          </a:xfrm>
          <a:prstGeom prst="rect">
            <a:avLst/>
          </a:prstGeom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400" b="1" dirty="0" err="1" smtClean="0">
                <a:latin typeface="Arial Black" pitchFamily="34" charset="0"/>
              </a:rPr>
              <a:t>Довідка</a:t>
            </a:r>
            <a:r>
              <a:rPr lang="ru-RU" sz="2400" b="1" dirty="0" smtClean="0">
                <a:latin typeface="Arial Black" pitchFamily="34" charset="0"/>
              </a:rPr>
              <a:t>: </a:t>
            </a:r>
            <a:r>
              <a:rPr lang="ru-RU" sz="2400" b="1" dirty="0" err="1" smtClean="0">
                <a:latin typeface="Arial Black" pitchFamily="34" charset="0"/>
              </a:rPr>
              <a:t>розмова</a:t>
            </a:r>
            <a:r>
              <a:rPr lang="ru-RU" sz="2400" b="1" dirty="0" smtClean="0">
                <a:latin typeface="Arial Black" pitchFamily="34" charset="0"/>
              </a:rPr>
              <a:t>, </a:t>
            </a:r>
            <a:r>
              <a:rPr lang="ru-RU" sz="2400" b="1" dirty="0" err="1" smtClean="0">
                <a:latin typeface="Arial Black" pitchFamily="34" charset="0"/>
              </a:rPr>
              <a:t>бездонний</a:t>
            </a:r>
            <a:r>
              <a:rPr lang="ru-RU" sz="2400" b="1" dirty="0" smtClean="0">
                <a:latin typeface="Arial Black" pitchFamily="34" charset="0"/>
              </a:rPr>
              <a:t>, </a:t>
            </a:r>
            <a:r>
              <a:rPr lang="ru-RU" sz="2400" b="1" dirty="0" err="1" smtClean="0">
                <a:latin typeface="Arial Black" pitchFamily="34" charset="0"/>
              </a:rPr>
              <a:t>засмучений</a:t>
            </a:r>
            <a:r>
              <a:rPr lang="ru-RU" sz="2400" b="1" dirty="0" smtClean="0">
                <a:latin typeface="Arial Black" pitchFamily="34" charset="0"/>
              </a:rPr>
              <a:t>, </a:t>
            </a:r>
            <a:r>
              <a:rPr lang="ru-RU" sz="2400" b="1" dirty="0" err="1" smtClean="0">
                <a:latin typeface="Arial Black" pitchFamily="34" charset="0"/>
              </a:rPr>
              <a:t>безстрашний</a:t>
            </a:r>
            <a:r>
              <a:rPr lang="ru-RU" sz="2400" b="1" dirty="0" smtClean="0">
                <a:latin typeface="Arial Black" pitchFamily="34" charset="0"/>
              </a:rPr>
              <a:t>, </a:t>
            </a:r>
            <a:r>
              <a:rPr lang="ru-RU" sz="2400" b="1" dirty="0" err="1" smtClean="0">
                <a:latin typeface="Arial Black" pitchFamily="34" charset="0"/>
              </a:rPr>
              <a:t>роздушити</a:t>
            </a:r>
            <a:r>
              <a:rPr lang="ru-RU" sz="2400" b="1" dirty="0" smtClean="0">
                <a:latin typeface="Arial Black" pitchFamily="34" charset="0"/>
              </a:rPr>
              <a:t>, сказати, </a:t>
            </a:r>
            <a:r>
              <a:rPr lang="ru-RU" sz="2400" b="1" dirty="0" err="1" smtClean="0">
                <a:latin typeface="Arial Black" pitchFamily="34" charset="0"/>
              </a:rPr>
              <a:t>розпитувати</a:t>
            </a:r>
            <a:r>
              <a:rPr lang="ru-RU" sz="2400" b="1" dirty="0" smtClean="0">
                <a:latin typeface="Arial Black" pitchFamily="34" charset="0"/>
              </a:rPr>
              <a:t>.</a:t>
            </a:r>
            <a:endParaRPr lang="ru-RU" sz="2400" b="1" dirty="0">
              <a:latin typeface="Arial Black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17947436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9632" y="1597076"/>
            <a:ext cx="6681730" cy="4667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8853" y="116632"/>
            <a:ext cx="8523287" cy="15113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833341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 descr="Осенний сезон рамка фон дизайн листопад | Премиум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8741"/>
          </a:xfrm>
          <a:solidFill>
            <a:schemeClr val="accent6"/>
          </a:solidFill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Графічний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диктант.</a:t>
            </a:r>
            <a:endParaRPr lang="uk-UA" sz="2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Місце для вмісту 2"/>
          <p:cNvSpPr>
            <a:spLocks noGrp="1"/>
          </p:cNvSpPr>
          <p:nvPr>
            <p:ph idx="1"/>
          </p:nvPr>
        </p:nvSpPr>
        <p:spPr>
          <a:xfrm>
            <a:off x="457200" y="1090768"/>
            <a:ext cx="8229600" cy="154076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Запишіть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коди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слів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: </a:t>
            </a:r>
          </a:p>
          <a:p>
            <a:pPr marL="0" indent="0" algn="ctr"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код 1- слова, у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яких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є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префікси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</a:t>
            </a:r>
          </a:p>
          <a:p>
            <a:pPr marL="0" indent="0" algn="ctr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код 2- слова, у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яких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 нема </a:t>
            </a:r>
            <a:r>
              <a:rPr lang="ru-RU" sz="2800" dirty="0" err="1">
                <a:latin typeface="Times New Roman" pitchFamily="18" charset="0"/>
                <a:cs typeface="Times New Roman" pitchFamily="18" charset="0"/>
              </a:rPr>
              <a:t>префіксів</a:t>
            </a: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endParaRPr lang="uk-UA" dirty="0"/>
          </a:p>
        </p:txBody>
      </p:sp>
      <p:sp>
        <p:nvSpPr>
          <p:cNvPr id="4" name="Місце для вмісту 2">
            <a:extLst>
              <a:ext uri="{FF2B5EF4-FFF2-40B4-BE49-F238E27FC236}">
                <a16:creationId xmlns:a16="http://schemas.microsoft.com/office/drawing/2014/main" id="{504CA3D3-6131-5053-6B13-DAC7D75DFD2F}"/>
              </a:ext>
            </a:extLst>
          </p:cNvPr>
          <p:cNvSpPr txBox="1">
            <a:spLocks/>
          </p:cNvSpPr>
          <p:nvPr/>
        </p:nvSpPr>
        <p:spPr>
          <a:xfrm>
            <a:off x="457200" y="2718870"/>
            <a:ext cx="8229600" cy="154076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Розкішний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розколоти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предметний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предвічний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струшувати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безпарий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скаламутити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розетка,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розчарування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струмок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стримувати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безодня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  <a:p>
            <a:endParaRPr lang="uk-UA" dirty="0"/>
          </a:p>
        </p:txBody>
      </p:sp>
      <p:sp>
        <p:nvSpPr>
          <p:cNvPr id="5" name="Місце для вмісту 2">
            <a:extLst>
              <a:ext uri="{FF2B5EF4-FFF2-40B4-BE49-F238E27FC236}">
                <a16:creationId xmlns:a16="http://schemas.microsoft.com/office/drawing/2014/main" id="{CBB5F4D1-9621-EF3A-FF76-119048D930C8}"/>
              </a:ext>
            </a:extLst>
          </p:cNvPr>
          <p:cNvSpPr txBox="1">
            <a:spLocks/>
          </p:cNvSpPr>
          <p:nvPr/>
        </p:nvSpPr>
        <p:spPr>
          <a:xfrm>
            <a:off x="457200" y="5096788"/>
            <a:ext cx="8229600" cy="154076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Arial" panose="020B0604020202020204" pitchFamily="34" charset="0"/>
              <a:buNone/>
            </a:pPr>
            <a:r>
              <a:rPr lang="ru-RU" dirty="0" err="1">
                <a:latin typeface="Times New Roman" pitchFamily="18" charset="0"/>
                <a:cs typeface="Times New Roman" pitchFamily="18" charset="0"/>
              </a:rPr>
              <a:t>Перевір</a:t>
            </a:r>
            <a:r>
              <a:rPr lang="ru-RU" dirty="0">
                <a:latin typeface="Times New Roman" pitchFamily="18" charset="0"/>
                <a:cs typeface="Times New Roman" pitchFamily="18" charset="0"/>
              </a:rPr>
              <a:t>: 2, 1, 2, 1,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	     1, 1, 1 ,2, </a:t>
            </a:r>
          </a:p>
          <a:p>
            <a:pPr marL="0" indent="0" algn="ctr">
              <a:buFont typeface="Arial" panose="020B0604020202020204" pitchFamily="34" charset="0"/>
              <a:buNone/>
            </a:pPr>
            <a:r>
              <a:rPr lang="ru-RU" dirty="0">
                <a:latin typeface="Times New Roman" pitchFamily="18" charset="0"/>
                <a:cs typeface="Times New Roman" pitchFamily="18" charset="0"/>
              </a:rPr>
              <a:t>                1, 2, 1, 1 .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val="3832529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611560" y="1628800"/>
            <a:ext cx="4752528" cy="4708981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000" b="1" dirty="0" smtClean="0">
                <a:latin typeface="Arial Black" pitchFamily="34" charset="0"/>
              </a:rPr>
              <a:t>1. Біля </a:t>
            </a:r>
            <a:r>
              <a:rPr lang="ru-RU" sz="2000" b="1" dirty="0" err="1" smtClean="0">
                <a:latin typeface="Arial Black" pitchFamily="34" charset="0"/>
              </a:rPr>
              <a:t>місяця</a:t>
            </a:r>
            <a:r>
              <a:rPr lang="ru-RU" sz="2000" b="1" dirty="0" smtClean="0">
                <a:latin typeface="Arial Black" pitchFamily="34" charset="0"/>
              </a:rPr>
              <a:t> </a:t>
            </a:r>
            <a:r>
              <a:rPr lang="ru-RU" sz="2000" b="1" dirty="0" err="1" smtClean="0">
                <a:latin typeface="Arial Black" pitchFamily="34" charset="0"/>
              </a:rPr>
              <a:t>пр</a:t>
            </a:r>
            <a:r>
              <a:rPr lang="ru-RU" sz="2000" b="1" dirty="0" smtClean="0">
                <a:latin typeface="Arial Black" pitchFamily="34" charset="0"/>
              </a:rPr>
              <a:t>..</a:t>
            </a:r>
            <a:r>
              <a:rPr lang="ru-RU" sz="2000" b="1" dirty="0" err="1" smtClean="0">
                <a:latin typeface="Arial Black" pitchFamily="34" charset="0"/>
              </a:rPr>
              <a:t>тулилася</a:t>
            </a:r>
            <a:r>
              <a:rPr lang="ru-RU" sz="2000" b="1" dirty="0" smtClean="0">
                <a:latin typeface="Arial Black" pitchFamily="34" charset="0"/>
              </a:rPr>
              <a:t> </a:t>
            </a:r>
            <a:r>
              <a:rPr lang="ru-RU" sz="2000" b="1" dirty="0" err="1" smtClean="0">
                <a:latin typeface="Arial Black" pitchFamily="34" charset="0"/>
              </a:rPr>
              <a:t>хмаринка</a:t>
            </a:r>
            <a:r>
              <a:rPr lang="ru-RU" sz="2000" b="1" dirty="0" smtClean="0">
                <a:latin typeface="Arial Black" pitchFamily="34" charset="0"/>
              </a:rPr>
              <a:t>. Вона то о..</a:t>
            </a:r>
            <a:r>
              <a:rPr lang="ru-RU" sz="2000" b="1" dirty="0" err="1" smtClean="0">
                <a:latin typeface="Arial Black" pitchFamily="34" charset="0"/>
              </a:rPr>
              <a:t>гортала</a:t>
            </a:r>
            <a:r>
              <a:rPr lang="ru-RU" sz="2000" b="1" dirty="0" smtClean="0">
                <a:latin typeface="Arial Black" pitchFamily="34" charset="0"/>
              </a:rPr>
              <a:t>  його, і тоді враз усе </a:t>
            </a:r>
            <a:r>
              <a:rPr lang="ru-RU" sz="2000" b="1" dirty="0" err="1" smtClean="0">
                <a:latin typeface="Arial Black" pitchFamily="34" charset="0"/>
              </a:rPr>
              <a:t>навкруг</a:t>
            </a:r>
            <a:r>
              <a:rPr lang="ru-RU" sz="2000" b="1" dirty="0" smtClean="0">
                <a:latin typeface="Arial Black" pitchFamily="34" charset="0"/>
              </a:rPr>
              <a:t> </a:t>
            </a:r>
            <a:r>
              <a:rPr lang="ru-RU" sz="2000" b="1" dirty="0" err="1" smtClean="0">
                <a:latin typeface="Arial Black" pitchFamily="34" charset="0"/>
              </a:rPr>
              <a:t>поглинала</a:t>
            </a:r>
            <a:r>
              <a:rPr lang="ru-RU" sz="2000" b="1" dirty="0" smtClean="0">
                <a:latin typeface="Arial Black" pitchFamily="34" charset="0"/>
              </a:rPr>
              <a:t> </a:t>
            </a:r>
            <a:r>
              <a:rPr lang="ru-RU" sz="2000" b="1" dirty="0" err="1" smtClean="0">
                <a:latin typeface="Arial Black" pitchFamily="34" charset="0"/>
              </a:rPr>
              <a:t>темінь</a:t>
            </a:r>
            <a:r>
              <a:rPr lang="ru-RU" sz="2000" b="1" dirty="0" smtClean="0">
                <a:latin typeface="Arial Black" pitchFamily="34" charset="0"/>
              </a:rPr>
              <a:t>, то </a:t>
            </a:r>
            <a:r>
              <a:rPr lang="ru-RU" sz="2000" b="1" dirty="0" err="1" smtClean="0">
                <a:latin typeface="Arial Black" pitchFamily="34" charset="0"/>
              </a:rPr>
              <a:t>ро</a:t>
            </a:r>
            <a:r>
              <a:rPr lang="ru-RU" sz="2000" b="1" dirty="0" smtClean="0">
                <a:latin typeface="Arial Black" pitchFamily="34" charset="0"/>
              </a:rPr>
              <a:t>..</a:t>
            </a:r>
            <a:r>
              <a:rPr lang="ru-RU" sz="2000" b="1" dirty="0" err="1" smtClean="0">
                <a:latin typeface="Arial Black" pitchFamily="34" charset="0"/>
              </a:rPr>
              <a:t>повзалася</a:t>
            </a:r>
            <a:r>
              <a:rPr lang="ru-RU" sz="2000" b="1" dirty="0" smtClean="0">
                <a:latin typeface="Arial Black" pitchFamily="34" charset="0"/>
              </a:rPr>
              <a:t>, </a:t>
            </a:r>
            <a:r>
              <a:rPr lang="ru-RU" sz="2000" b="1" dirty="0" err="1" smtClean="0">
                <a:latin typeface="Arial Black" pitchFamily="34" charset="0"/>
              </a:rPr>
              <a:t>немов</a:t>
            </a:r>
            <a:r>
              <a:rPr lang="ru-RU" sz="2000" b="1" dirty="0" smtClean="0">
                <a:latin typeface="Arial Black" pitchFamily="34" charset="0"/>
              </a:rPr>
              <a:t> </a:t>
            </a:r>
            <a:r>
              <a:rPr lang="ru-RU" sz="2000" b="1" dirty="0" err="1" smtClean="0">
                <a:latin typeface="Arial Black" pitchFamily="34" charset="0"/>
              </a:rPr>
              <a:t>набухаючи</a:t>
            </a:r>
            <a:r>
              <a:rPr lang="ru-RU" sz="2000" b="1" dirty="0" smtClean="0">
                <a:latin typeface="Arial Black" pitchFamily="34" charset="0"/>
              </a:rPr>
              <a:t> його </a:t>
            </a:r>
            <a:r>
              <a:rPr lang="ru-RU" sz="2000" b="1" dirty="0" err="1" smtClean="0">
                <a:latin typeface="Arial Black" pitchFamily="34" charset="0"/>
              </a:rPr>
              <a:t>світлом</a:t>
            </a:r>
            <a:r>
              <a:rPr lang="ru-RU" sz="2000" b="1" dirty="0" smtClean="0">
                <a:latin typeface="Arial Black" pitchFamily="34" charset="0"/>
              </a:rPr>
              <a:t>, і донизу </a:t>
            </a:r>
            <a:r>
              <a:rPr lang="ru-RU" sz="2000" b="1" dirty="0" err="1" smtClean="0">
                <a:latin typeface="Arial Black" pitchFamily="34" charset="0"/>
              </a:rPr>
              <a:t>котилася</a:t>
            </a:r>
            <a:r>
              <a:rPr lang="ru-RU" sz="2000" b="1" dirty="0" smtClean="0">
                <a:latin typeface="Arial Black" pitchFamily="34" charset="0"/>
              </a:rPr>
              <a:t> </a:t>
            </a:r>
            <a:r>
              <a:rPr lang="ru-RU" sz="2000" b="1" dirty="0" err="1" smtClean="0">
                <a:latin typeface="Arial Black" pitchFamily="34" charset="0"/>
              </a:rPr>
              <a:t>тремтлива</a:t>
            </a:r>
            <a:r>
              <a:rPr lang="ru-RU" sz="2000" b="1" dirty="0" smtClean="0">
                <a:latin typeface="Arial Black" pitchFamily="34" charset="0"/>
              </a:rPr>
              <a:t> </a:t>
            </a:r>
            <a:r>
              <a:rPr lang="ru-RU" sz="2000" b="1" dirty="0" err="1" smtClean="0">
                <a:latin typeface="Arial Black" pitchFamily="34" charset="0"/>
              </a:rPr>
              <a:t>хвиля</a:t>
            </a:r>
            <a:r>
              <a:rPr lang="ru-RU" sz="2000" b="1" dirty="0" smtClean="0">
                <a:latin typeface="Arial Black" pitchFamily="34" charset="0"/>
              </a:rPr>
              <a:t> . 2. З-за </a:t>
            </a:r>
            <a:r>
              <a:rPr lang="ru-RU" sz="2000" b="1" dirty="0" err="1" smtClean="0">
                <a:latin typeface="Arial Black" pitchFamily="34" charset="0"/>
              </a:rPr>
              <a:t>обрію</a:t>
            </a:r>
            <a:r>
              <a:rPr lang="ru-RU" sz="2000" b="1" dirty="0" smtClean="0">
                <a:latin typeface="Arial Black" pitchFamily="34" charset="0"/>
              </a:rPr>
              <a:t> </a:t>
            </a:r>
            <a:r>
              <a:rPr lang="ru-RU" sz="2000" b="1" dirty="0" err="1" smtClean="0">
                <a:latin typeface="Arial Black" pitchFamily="34" charset="0"/>
              </a:rPr>
              <a:t>висунулася</a:t>
            </a:r>
            <a:r>
              <a:rPr lang="ru-RU" sz="2000" b="1" dirty="0" smtClean="0">
                <a:latin typeface="Arial Black" pitchFamily="34" charset="0"/>
              </a:rPr>
              <a:t> хмара і </a:t>
            </a:r>
            <a:r>
              <a:rPr lang="ru-RU" sz="2000" b="1" dirty="0" err="1" smtClean="0">
                <a:latin typeface="Arial Black" pitchFamily="34" charset="0"/>
              </a:rPr>
              <a:t>ро</a:t>
            </a:r>
            <a:r>
              <a:rPr lang="ru-RU" sz="2000" b="1" dirty="0" smtClean="0">
                <a:latin typeface="Arial Black" pitchFamily="34" charset="0"/>
              </a:rPr>
              <a:t>..</a:t>
            </a:r>
            <a:r>
              <a:rPr lang="ru-RU" sz="2000" b="1" dirty="0" err="1" smtClean="0">
                <a:latin typeface="Arial Black" pitchFamily="34" charset="0"/>
              </a:rPr>
              <a:t>повзлася</a:t>
            </a:r>
            <a:r>
              <a:rPr lang="ru-RU" sz="2000" b="1" dirty="0" smtClean="0">
                <a:latin typeface="Arial Black" pitchFamily="34" charset="0"/>
              </a:rPr>
              <a:t> по небу </a:t>
            </a:r>
            <a:r>
              <a:rPr lang="ru-RU" sz="2000" b="1" dirty="0" err="1" smtClean="0">
                <a:latin typeface="Arial Black" pitchFamily="34" charset="0"/>
              </a:rPr>
              <a:t>рідким</a:t>
            </a:r>
            <a:r>
              <a:rPr lang="ru-RU" sz="2000" b="1" dirty="0" smtClean="0">
                <a:latin typeface="Arial Black" pitchFamily="34" charset="0"/>
              </a:rPr>
              <a:t>  </a:t>
            </a:r>
            <a:r>
              <a:rPr lang="ru-RU" sz="2000" b="1" dirty="0" err="1" smtClean="0">
                <a:latin typeface="Arial Black" pitchFamily="34" charset="0"/>
              </a:rPr>
              <a:t>шоколадним</a:t>
            </a:r>
            <a:r>
              <a:rPr lang="ru-RU" sz="2000" b="1" dirty="0" smtClean="0">
                <a:latin typeface="Arial Black" pitchFamily="34" charset="0"/>
              </a:rPr>
              <a:t> </a:t>
            </a:r>
            <a:r>
              <a:rPr lang="ru-RU" sz="2000" b="1" dirty="0" err="1" smtClean="0">
                <a:latin typeface="Arial Black" pitchFamily="34" charset="0"/>
              </a:rPr>
              <a:t>тістом</a:t>
            </a:r>
            <a:r>
              <a:rPr lang="ru-RU" sz="2000" b="1" dirty="0" smtClean="0">
                <a:latin typeface="Arial Black" pitchFamily="34" charset="0"/>
              </a:rPr>
              <a:t>. 3. В </a:t>
            </a:r>
            <a:r>
              <a:rPr lang="ru-RU" sz="2000" b="1" dirty="0" err="1" smtClean="0">
                <a:latin typeface="Arial Black" pitchFamily="34" charset="0"/>
              </a:rPr>
              <a:t>синім</a:t>
            </a:r>
            <a:r>
              <a:rPr lang="ru-RU" sz="2000" b="1" dirty="0" smtClean="0">
                <a:latin typeface="Arial Black" pitchFamily="34" charset="0"/>
              </a:rPr>
              <a:t>  тумані  </a:t>
            </a:r>
            <a:r>
              <a:rPr lang="ru-RU" sz="2000" b="1" dirty="0" err="1" smtClean="0">
                <a:latin typeface="Arial Black" pitchFamily="34" charset="0"/>
              </a:rPr>
              <a:t>йшли</a:t>
            </a:r>
            <a:r>
              <a:rPr lang="ru-RU" sz="2000" b="1" dirty="0" smtClean="0">
                <a:latin typeface="Arial Black" pitchFamily="34" charset="0"/>
              </a:rPr>
              <a:t> в небо </a:t>
            </a:r>
            <a:r>
              <a:rPr lang="ru-RU" sz="2000" b="1" dirty="0" err="1" smtClean="0">
                <a:latin typeface="Arial Black" pitchFamily="34" charset="0"/>
              </a:rPr>
              <a:t>гострі</a:t>
            </a:r>
            <a:r>
              <a:rPr lang="ru-RU" sz="2000" b="1" dirty="0" smtClean="0">
                <a:latin typeface="Arial Black" pitchFamily="34" charset="0"/>
              </a:rPr>
              <a:t> </a:t>
            </a:r>
            <a:r>
              <a:rPr lang="ru-RU" sz="2000" b="1" dirty="0" err="1" smtClean="0">
                <a:latin typeface="Arial Black" pitchFamily="34" charset="0"/>
              </a:rPr>
              <a:t>верхів’я</a:t>
            </a:r>
            <a:r>
              <a:rPr lang="ru-RU" sz="2000" b="1" dirty="0" smtClean="0">
                <a:latin typeface="Arial Black" pitchFamily="34" charset="0"/>
              </a:rPr>
              <a:t> лісу, легкими  ..</a:t>
            </a:r>
            <a:r>
              <a:rPr lang="ru-RU" sz="2000" b="1" dirty="0" err="1" smtClean="0">
                <a:latin typeface="Arial Black" pitchFamily="34" charset="0"/>
              </a:rPr>
              <a:t>хідцями</a:t>
            </a:r>
            <a:r>
              <a:rPr lang="ru-RU" sz="2000" b="1" dirty="0" smtClean="0">
                <a:latin typeface="Arial Black" pitchFamily="34" charset="0"/>
              </a:rPr>
              <a:t>, як </a:t>
            </a:r>
            <a:r>
              <a:rPr lang="ru-RU" sz="2000" b="1" dirty="0" err="1" smtClean="0">
                <a:latin typeface="Arial Black" pitchFamily="34" charset="0"/>
              </a:rPr>
              <a:t>полохливі</a:t>
            </a:r>
            <a:r>
              <a:rPr lang="ru-RU" sz="2000" b="1" dirty="0" smtClean="0">
                <a:latin typeface="Arial Black" pitchFamily="34" charset="0"/>
              </a:rPr>
              <a:t> </a:t>
            </a:r>
            <a:r>
              <a:rPr lang="ru-RU" sz="2000" b="1" dirty="0" err="1" smtClean="0">
                <a:latin typeface="Arial Black" pitchFamily="34" charset="0"/>
              </a:rPr>
              <a:t>свічки</a:t>
            </a:r>
            <a:r>
              <a:rPr lang="ru-RU" sz="2000" b="1" dirty="0" smtClean="0">
                <a:latin typeface="Arial Black" pitchFamily="34" charset="0"/>
              </a:rPr>
              <a:t>, десь </a:t>
            </a:r>
            <a:r>
              <a:rPr lang="ru-RU" sz="2000" b="1" dirty="0" err="1" smtClean="0">
                <a:latin typeface="Arial Black" pitchFamily="34" charset="0"/>
              </a:rPr>
              <a:t>позабуті</a:t>
            </a:r>
            <a:r>
              <a:rPr lang="ru-RU" sz="2000" b="1" dirty="0" smtClean="0">
                <a:latin typeface="Arial Black" pitchFamily="34" charset="0"/>
              </a:rPr>
              <a:t> на  у..</a:t>
            </a:r>
            <a:r>
              <a:rPr lang="ru-RU" sz="2000" b="1" dirty="0" err="1" smtClean="0">
                <a:latin typeface="Arial Black" pitchFamily="34" charset="0"/>
              </a:rPr>
              <a:t>ліссі</a:t>
            </a:r>
            <a:r>
              <a:rPr lang="ru-RU" sz="2000" b="1" dirty="0" smtClean="0">
                <a:latin typeface="Arial Black" pitchFamily="34" charset="0"/>
              </a:rPr>
              <a:t>. </a:t>
            </a:r>
            <a:endParaRPr lang="ru-RU" sz="2000" b="1" dirty="0">
              <a:latin typeface="Arial Black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1115616" y="259396"/>
            <a:ext cx="6984776" cy="954107"/>
          </a:xfrm>
          <a:prstGeom prst="rect">
            <a:avLst/>
          </a:prstGeom>
          <a:solidFill>
            <a:srgbClr val="FF7C80"/>
          </a:solidFill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Arial Black" pitchFamily="34" charset="0"/>
              </a:rPr>
              <a:t>Прочитайте речення, на місці </a:t>
            </a:r>
            <a:r>
              <a:rPr lang="ru-RU" sz="2800" b="1" dirty="0" err="1" smtClean="0">
                <a:latin typeface="Arial Black" pitchFamily="34" charset="0"/>
              </a:rPr>
              <a:t>крапок</a:t>
            </a:r>
            <a:r>
              <a:rPr lang="ru-RU" sz="2800" b="1" dirty="0" smtClean="0">
                <a:latin typeface="Arial Black" pitchFamily="34" charset="0"/>
              </a:rPr>
              <a:t> </a:t>
            </a:r>
            <a:r>
              <a:rPr lang="ru-RU" sz="2800" b="1" dirty="0" err="1" smtClean="0">
                <a:latin typeface="Arial Black" pitchFamily="34" charset="0"/>
              </a:rPr>
              <a:t>поставте</a:t>
            </a:r>
            <a:r>
              <a:rPr lang="ru-RU" sz="2800" b="1" dirty="0" smtClean="0">
                <a:latin typeface="Arial Black" pitchFamily="34" charset="0"/>
              </a:rPr>
              <a:t> </a:t>
            </a:r>
            <a:r>
              <a:rPr lang="ru-RU" sz="2800" b="1" dirty="0" err="1" smtClean="0">
                <a:latin typeface="Arial Black" pitchFamily="34" charset="0"/>
              </a:rPr>
              <a:t>потрібні</a:t>
            </a:r>
            <a:r>
              <a:rPr lang="ru-RU" sz="2800" b="1" dirty="0" smtClean="0">
                <a:latin typeface="Arial Black" pitchFamily="34" charset="0"/>
              </a:rPr>
              <a:t> </a:t>
            </a:r>
            <a:r>
              <a:rPr lang="ru-RU" sz="2800" b="1" dirty="0" err="1" smtClean="0">
                <a:latin typeface="Arial Black" pitchFamily="34" charset="0"/>
              </a:rPr>
              <a:t>літери</a:t>
            </a:r>
            <a:r>
              <a:rPr lang="ru-RU" sz="2800" b="1" dirty="0" smtClean="0">
                <a:latin typeface="Arial Black" pitchFamily="34" charset="0"/>
              </a:rPr>
              <a:t>.</a:t>
            </a:r>
            <a:endParaRPr lang="ru-RU" sz="2800" b="1" dirty="0">
              <a:latin typeface="Arial Black" pitchFamily="34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4107"/>
          <a:stretch/>
        </p:blipFill>
        <p:spPr bwMode="auto">
          <a:xfrm>
            <a:off x="5436096" y="1988840"/>
            <a:ext cx="3289548" cy="28803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1203307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2" descr="Осенний сезон рамка фон дизайн листопад | Премиум векторы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>
            <a:extLst>
              <a:ext uri="{FF2B5EF4-FFF2-40B4-BE49-F238E27FC236}">
                <a16:creationId xmlns:a16="http://schemas.microsoft.com/office/drawing/2014/main" id="{0AAD3C46-8317-DEE8-F96D-B7CEEB860F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1792" y="537574"/>
            <a:ext cx="2651760" cy="777240"/>
          </a:xfrm>
          <a:solidFill>
            <a:schemeClr val="accent6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>
            <a:normAutofit/>
          </a:bodyPr>
          <a:lstStyle/>
          <a:p>
            <a:r>
              <a:rPr lang="uk-UA" dirty="0" smtClean="0">
                <a:solidFill>
                  <a:schemeClr val="bg1"/>
                </a:solidFill>
              </a:rPr>
              <a:t>Рефлексія</a:t>
            </a:r>
            <a:endParaRPr lang="aa-ET" dirty="0">
              <a:solidFill>
                <a:schemeClr val="bg1"/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id="{F2565276-199F-BAF7-0DD3-F5B087471D3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39496" y="1727257"/>
            <a:ext cx="5029200" cy="644650"/>
          </a:xfr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aa-ET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все зрозумів/ зрозуміла</a:t>
            </a:r>
          </a:p>
        </p:txBody>
      </p:sp>
      <p:sp>
        <p:nvSpPr>
          <p:cNvPr id="5" name="Объект 2">
            <a:extLst>
              <a:ext uri="{FF2B5EF4-FFF2-40B4-BE49-F238E27FC236}">
                <a16:creationId xmlns:a16="http://schemas.microsoft.com/office/drawing/2014/main" id="{F77E001A-0996-2D19-81F0-46B2CE39B66E}"/>
              </a:ext>
            </a:extLst>
          </p:cNvPr>
          <p:cNvSpPr txBox="1">
            <a:spLocks/>
          </p:cNvSpPr>
          <p:nvPr/>
        </p:nvSpPr>
        <p:spPr>
          <a:xfrm>
            <a:off x="539496" y="2708953"/>
            <a:ext cx="5029200" cy="114300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a-ET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ще не все зрозумів/ зрозуміла</a:t>
            </a:r>
          </a:p>
        </p:txBody>
      </p:sp>
      <p:sp>
        <p:nvSpPr>
          <p:cNvPr id="6" name="Объект 2">
            <a:extLst>
              <a:ext uri="{FF2B5EF4-FFF2-40B4-BE49-F238E27FC236}">
                <a16:creationId xmlns:a16="http://schemas.microsoft.com/office/drawing/2014/main" id="{883EE3CD-F7F9-D963-85BE-2AFA4B39F376}"/>
              </a:ext>
            </a:extLst>
          </p:cNvPr>
          <p:cNvSpPr txBox="1">
            <a:spLocks/>
          </p:cNvSpPr>
          <p:nvPr/>
        </p:nvSpPr>
        <p:spPr>
          <a:xfrm>
            <a:off x="457200" y="4281659"/>
            <a:ext cx="5111496" cy="950233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lIns="91440" tIns="45720" rIns="91440" bIns="45720" rtlCol="0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aa-ET" dirty="0">
                <a:latin typeface="Times New Roman" panose="02020603050405020304" pitchFamily="18" charset="0"/>
                <a:cs typeface="Times New Roman" panose="02020603050405020304" pitchFamily="18" charset="0"/>
              </a:rPr>
              <a:t>Я  не зрозумів/ зрозуміла</a:t>
            </a:r>
          </a:p>
        </p:txBody>
      </p:sp>
      <p:pic>
        <p:nvPicPr>
          <p:cNvPr id="1028" name="Picture 4" descr="Лайкеры и дизлайкеры (Петр Иванович Василевский) / Проза.ру">
            <a:extLst>
              <a:ext uri="{FF2B5EF4-FFF2-40B4-BE49-F238E27FC236}">
                <a16:creationId xmlns:a16="http://schemas.microsoft.com/office/drawing/2014/main" id="{44595766-3D5B-9473-D56D-A764127B6C7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/>
          <a:stretch/>
        </p:blipFill>
        <p:spPr bwMode="auto">
          <a:xfrm>
            <a:off x="6009188" y="1124072"/>
            <a:ext cx="1175576" cy="13289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Лайкеры и дизлайкеры (Петр Иванович Василевский) / Проза.ру">
            <a:extLst>
              <a:ext uri="{FF2B5EF4-FFF2-40B4-BE49-F238E27FC236}">
                <a16:creationId xmlns:a16="http://schemas.microsoft.com/office/drawing/2014/main" id="{A7657033-7CE0-B7CB-287D-3EB2A62AEF8C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9432"/>
          <a:stretch/>
        </p:blipFill>
        <p:spPr bwMode="auto">
          <a:xfrm>
            <a:off x="6096454" y="4281659"/>
            <a:ext cx="1175576" cy="13139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Виховний захід &quot;Ми усі різні...&quot;">
            <a:extLst>
              <a:ext uri="{FF2B5EF4-FFF2-40B4-BE49-F238E27FC236}">
                <a16:creationId xmlns:a16="http://schemas.microsoft.com/office/drawing/2014/main" id="{A2F1B8AF-19E4-9EEF-1A68-F4EC5178FC2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26992" y="2708953"/>
            <a:ext cx="1714500" cy="1143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58856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122</TotalTime>
  <Words>784</Words>
  <Application>Microsoft Office PowerPoint</Application>
  <PresentationFormat>Екран (4:3)</PresentationFormat>
  <Paragraphs>144</Paragraphs>
  <Slides>20</Slides>
  <Notes>0</Notes>
  <HiddenSlides>0</HiddenSlides>
  <MMClips>0</MMClips>
  <ScaleCrop>false</ScaleCrop>
  <HeadingPairs>
    <vt:vector size="6" baseType="variant">
      <vt:variant>
        <vt:lpstr>Використані шрифти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слайдів</vt:lpstr>
      </vt:variant>
      <vt:variant>
        <vt:i4>20</vt:i4>
      </vt:variant>
    </vt:vector>
  </HeadingPairs>
  <TitlesOfParts>
    <vt:vector size="25" baseType="lpstr">
      <vt:lpstr>Arial</vt:lpstr>
      <vt:lpstr>Arial Black</vt:lpstr>
      <vt:lpstr>Calibri</vt:lpstr>
      <vt:lpstr>Times New Roman</vt:lpstr>
      <vt:lpstr>Тема Office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Презентація PowerPoint</vt:lpstr>
      <vt:lpstr>ЛІНГВІСТИЧНИЙ ДИКТАНТ ТАК ⁄ НІ </vt:lpstr>
      <vt:lpstr>ЛІНГВІСТИЧНИЙ ДИКТАНТ ТАК ⁄ НІ </vt:lpstr>
      <vt:lpstr>Лінгвістичний диктант    ТАК-НІ</vt:lpstr>
      <vt:lpstr>Презентація PowerPoint</vt:lpstr>
      <vt:lpstr>Випишіть слова, у яких «сховалися» префікси (тобто знаходяться в середині слова). Розберіть ці слова за будовою.</vt:lpstr>
      <vt:lpstr>Презентація PowerPoint</vt:lpstr>
      <vt:lpstr>Презентація PowerPoint</vt:lpstr>
      <vt:lpstr>До поданих слів доберіть префіксальні спільнокореневі слова з протилежним значенням.</vt:lpstr>
      <vt:lpstr>Презентація PowerPoint</vt:lpstr>
      <vt:lpstr>Презентація PowerPoint</vt:lpstr>
      <vt:lpstr>Графічний диктант.</vt:lpstr>
      <vt:lpstr>Презентація PowerPoint</vt:lpstr>
      <vt:lpstr>Рефлексія</vt:lpstr>
    </vt:vector>
  </TitlesOfParts>
  <Company>HP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1</dc:creator>
  <cp:lastModifiedBy>User</cp:lastModifiedBy>
  <cp:revision>19</cp:revision>
  <dcterms:created xsi:type="dcterms:W3CDTF">2022-10-26T16:16:33Z</dcterms:created>
  <dcterms:modified xsi:type="dcterms:W3CDTF">2023-10-30T14:15:43Z</dcterms:modified>
</cp:coreProperties>
</file>