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708" r:id="rId2"/>
  </p:sldMasterIdLst>
  <p:sldIdLst>
    <p:sldId id="256" r:id="rId3"/>
    <p:sldId id="261" r:id="rId4"/>
    <p:sldId id="262" r:id="rId5"/>
    <p:sldId id="263" r:id="rId6"/>
    <p:sldId id="267" r:id="rId7"/>
    <p:sldId id="257" r:id="rId8"/>
    <p:sldId id="258" r:id="rId9"/>
    <p:sldId id="259" r:id="rId10"/>
    <p:sldId id="264" r:id="rId11"/>
    <p:sldId id="260" r:id="rId12"/>
    <p:sldId id="266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26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06.08.2023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06.08.2023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06.08.2023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06.08.2023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06.08.2023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06.08.2023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06.08.2023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06.08.2023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06.08.2023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06.08.2023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06.08.2023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4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06.08.2023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719518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06.08.2023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229110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2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06.08.2023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929518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06.08.2023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135026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3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3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06.08.2023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201485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06.08.2023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026759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06.08.2023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738613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2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7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2" y="143510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06.08.2023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414435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06.08.2023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382393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06.08.2023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385665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5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5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06.08.2023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65442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06.08.2023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6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7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06.08.2023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7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7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01149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13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4.png"/><Relationship Id="rId12" Type="http://schemas.microsoft.com/office/2007/relationships/hdphoto" Target="../media/hdphoto5.wdp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Relationship Id="rId6" Type="http://schemas.microsoft.com/office/2007/relationships/hdphoto" Target="../media/hdphoto2.wdp"/><Relationship Id="rId11" Type="http://schemas.openxmlformats.org/officeDocument/2006/relationships/image" Target="../media/image6.png"/><Relationship Id="rId5" Type="http://schemas.openxmlformats.org/officeDocument/2006/relationships/image" Target="../media/image3.png"/><Relationship Id="rId10" Type="http://schemas.microsoft.com/office/2007/relationships/hdphoto" Target="../media/hdphoto4.wdp"/><Relationship Id="rId4" Type="http://schemas.microsoft.com/office/2007/relationships/hdphoto" Target="../media/hdphoto1.wdp"/><Relationship Id="rId9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Relationship Id="rId4" Type="http://schemas.microsoft.com/office/2007/relationships/hdphoto" Target="../media/hdphoto1.wdp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764704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uk-UA" sz="4800" b="1">
                <a:solidFill>
                  <a:srgbClr val="002060"/>
                </a:solidFill>
              </a:rPr>
              <a:t>Тема. Аналіз контрольного </a:t>
            </a:r>
            <a:r>
              <a:rPr lang="uk-UA" sz="4800" b="1">
                <a:solidFill>
                  <a:srgbClr val="002060"/>
                </a:solidFill>
              </a:rPr>
              <a:t>диктанту «На </a:t>
            </a:r>
            <a:r>
              <a:rPr lang="uk-UA" sz="4800" b="1">
                <a:solidFill>
                  <a:srgbClr val="002060"/>
                </a:solidFill>
              </a:rPr>
              <a:t>Івана </a:t>
            </a:r>
            <a:r>
              <a:rPr lang="uk-UA" sz="4800" b="1" smtClean="0">
                <a:solidFill>
                  <a:srgbClr val="002060"/>
                </a:solidFill>
              </a:rPr>
              <a:t>Купала»</a:t>
            </a:r>
            <a:r>
              <a:rPr lang="uk-UA" sz="4800" b="1">
                <a:solidFill>
                  <a:srgbClr val="002060"/>
                </a:solidFill>
              </a:rPr>
              <a:t/>
            </a:r>
            <a:br>
              <a:rPr lang="uk-UA" sz="4800" b="1">
                <a:solidFill>
                  <a:srgbClr val="002060"/>
                </a:solidFill>
              </a:rPr>
            </a:br>
            <a:r>
              <a:rPr lang="uk-UA" sz="4800" b="1">
                <a:solidFill>
                  <a:srgbClr val="002060"/>
                </a:solidFill>
              </a:rPr>
              <a:t>(7 </a:t>
            </a:r>
            <a:r>
              <a:rPr lang="uk-UA" sz="4800" b="1" smtClean="0">
                <a:solidFill>
                  <a:srgbClr val="002060"/>
                </a:solidFill>
              </a:rPr>
              <a:t>клас)</a:t>
            </a:r>
            <a:endParaRPr lang="ru-RU" sz="4800" b="1">
              <a:solidFill>
                <a:srgbClr val="002060"/>
              </a:solidFill>
            </a:endParaRPr>
          </a:p>
        </p:txBody>
      </p:sp>
      <p:pic>
        <p:nvPicPr>
          <p:cNvPr id="1026" name="Picture 2" descr="Казка про українську мову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2564904"/>
            <a:ext cx="4608512" cy="3929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3668707" y="6488668"/>
            <a:ext cx="180658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>
                <a:solidFill>
                  <a:srgbClr val="002060"/>
                </a:solidFill>
              </a:rPr>
              <a:t>https://bit.ly/3of2UpZ</a:t>
            </a:r>
            <a:endParaRPr lang="ru-RU" sz="140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07770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C0FA4F5C-B4DB-D044-9C64-D69B94AF77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92516" y="332656"/>
            <a:ext cx="6335875" cy="673966"/>
          </a:xfrm>
        </p:spPr>
        <p:txBody>
          <a:bodyPr>
            <a:noAutofit/>
          </a:bodyPr>
          <a:lstStyle/>
          <a:p>
            <a:r>
              <a:rPr lang="uk-UA" sz="3600" b="1" dirty="0">
                <a:solidFill>
                  <a:schemeClr val="accent6">
                    <a:lumMod val="50000"/>
                  </a:schemeClr>
                </a:solidFill>
                <a:latin typeface="+mn-lt"/>
              </a:rPr>
              <a:t>Завдання нашого уроку:</a:t>
            </a:r>
            <a:endParaRPr lang="x-none" sz="3600" b="1" dirty="0">
              <a:solidFill>
                <a:schemeClr val="accent6">
                  <a:lumMod val="50000"/>
                </a:schemeClr>
              </a:solidFill>
              <a:latin typeface="+mn-lt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278564" y="1524130"/>
            <a:ext cx="732588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>
                <a:solidFill>
                  <a:srgbClr val="002060"/>
                </a:solidFill>
              </a:rPr>
              <a:t>проаналізувати орфографічні та пунктуаційні помилки, </a:t>
            </a:r>
            <a:r>
              <a:rPr lang="ru-RU" sz="2800" b="1" smtClean="0">
                <a:solidFill>
                  <a:srgbClr val="002060"/>
                </a:solidFill>
              </a:rPr>
              <a:t>допущені в диктанті;</a:t>
            </a:r>
            <a:endParaRPr lang="ru-RU" sz="2800" b="1">
              <a:solidFill>
                <a:srgbClr val="002060"/>
              </a:solidFill>
            </a:endParaRPr>
          </a:p>
        </p:txBody>
      </p:sp>
      <p:sp>
        <p:nvSpPr>
          <p:cNvPr id="24" name="Text Box 15">
            <a:extLst>
              <a:ext uri="{FF2B5EF4-FFF2-40B4-BE49-F238E27FC236}">
                <a16:creationId xmlns="" xmlns:a16="http://schemas.microsoft.com/office/drawing/2014/main" id="{81A8ACB0-FBE8-F740-BDD1-F219E29DB467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1278751" y="2603099"/>
            <a:ext cx="7541042" cy="1384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ru-RU" sz="2800" b="1" smtClean="0">
                <a:solidFill>
                  <a:srgbClr val="002060"/>
                </a:solidFill>
              </a:rPr>
              <a:t>в</a:t>
            </a:r>
            <a:r>
              <a:rPr lang="ru-RU" sz="2800" b="1" smtClean="0">
                <a:solidFill>
                  <a:srgbClr val="002060"/>
                </a:solidFill>
              </a:rPr>
              <a:t>досконалювати правописні вміння </a:t>
            </a:r>
            <a:r>
              <a:rPr lang="ru-RU" sz="2800" b="1" smtClean="0">
                <a:solidFill>
                  <a:srgbClr val="002060"/>
                </a:solidFill>
              </a:rPr>
              <a:t>й навички </a:t>
            </a:r>
            <a:r>
              <a:rPr lang="ru-RU" sz="2800" b="1">
                <a:solidFill>
                  <a:srgbClr val="002060"/>
                </a:solidFill>
              </a:rPr>
              <a:t>колективної та самостійної </a:t>
            </a:r>
            <a:r>
              <a:rPr lang="ru-RU" sz="2800" b="1" smtClean="0">
                <a:solidFill>
                  <a:srgbClr val="002060"/>
                </a:solidFill>
              </a:rPr>
              <a:t>роботи над помилками; </a:t>
            </a:r>
            <a:endParaRPr lang="en-US" sz="2800" b="1" dirty="0">
              <a:solidFill>
                <a:srgbClr val="002060"/>
              </a:solidFill>
            </a:endParaRPr>
          </a:p>
        </p:txBody>
      </p:sp>
      <p:sp>
        <p:nvSpPr>
          <p:cNvPr id="25" name="Text Box 20">
            <a:extLst>
              <a:ext uri="{FF2B5EF4-FFF2-40B4-BE49-F238E27FC236}">
                <a16:creationId xmlns="" xmlns:a16="http://schemas.microsoft.com/office/drawing/2014/main" id="{5559F376-4931-BF41-8065-D7758F67BE70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1291315" y="4111409"/>
            <a:ext cx="7152818" cy="13848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uk-UA" sz="2800" b="1" smtClean="0">
                <a:solidFill>
                  <a:srgbClr val="002060"/>
                </a:solidFill>
              </a:rPr>
              <a:t>в</a:t>
            </a:r>
            <a:r>
              <a:rPr lang="uk-UA" sz="2800" b="1" smtClean="0">
                <a:solidFill>
                  <a:srgbClr val="002060"/>
                </a:solidFill>
              </a:rPr>
              <a:t>иховувати повагу до народних звичаїв і традицій, </a:t>
            </a:r>
            <a:r>
              <a:rPr lang="ru-RU" sz="2800" b="1">
                <a:solidFill>
                  <a:srgbClr val="002060"/>
                </a:solidFill>
              </a:rPr>
              <a:t>любов до мови</a:t>
            </a:r>
            <a:r>
              <a:rPr lang="ru-RU" sz="2800" b="1">
                <a:solidFill>
                  <a:srgbClr val="002060"/>
                </a:solidFill>
              </a:rPr>
              <a:t>, </a:t>
            </a:r>
            <a:r>
              <a:rPr lang="ru-RU" sz="2800" b="1" smtClean="0">
                <a:solidFill>
                  <a:srgbClr val="002060"/>
                </a:solidFill>
              </a:rPr>
              <a:t>слова, сумлінне </a:t>
            </a:r>
            <a:r>
              <a:rPr lang="ru-RU" sz="2800" b="1" smtClean="0">
                <a:solidFill>
                  <a:srgbClr val="002060"/>
                </a:solidFill>
              </a:rPr>
              <a:t>ставлення </a:t>
            </a:r>
            <a:r>
              <a:rPr lang="ru-RU" sz="2800" b="1">
                <a:solidFill>
                  <a:srgbClr val="002060"/>
                </a:solidFill>
              </a:rPr>
              <a:t>до </a:t>
            </a:r>
            <a:r>
              <a:rPr lang="ru-RU" sz="2800" b="1" smtClean="0">
                <a:solidFill>
                  <a:srgbClr val="002060"/>
                </a:solidFill>
              </a:rPr>
              <a:t>навчання.</a:t>
            </a:r>
            <a:endParaRPr lang="ru-RU" sz="2800" b="1">
              <a:solidFill>
                <a:srgbClr val="002060"/>
              </a:solidFill>
            </a:endParaRPr>
          </a:p>
        </p:txBody>
      </p:sp>
      <p:sp>
        <p:nvSpPr>
          <p:cNvPr id="4" name="Солнце 3"/>
          <p:cNvSpPr/>
          <p:nvPr/>
        </p:nvSpPr>
        <p:spPr>
          <a:xfrm>
            <a:off x="157537" y="2784270"/>
            <a:ext cx="1121027" cy="1076778"/>
          </a:xfrm>
          <a:prstGeom prst="sun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6" name="Облако 5"/>
          <p:cNvSpPr/>
          <p:nvPr/>
        </p:nvSpPr>
        <p:spPr>
          <a:xfrm>
            <a:off x="98106" y="1700785"/>
            <a:ext cx="1152128" cy="648072"/>
          </a:xfrm>
          <a:prstGeom prst="cloud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Улыбающееся лицо 6"/>
          <p:cNvSpPr/>
          <p:nvPr/>
        </p:nvSpPr>
        <p:spPr>
          <a:xfrm>
            <a:off x="276402" y="4346613"/>
            <a:ext cx="914400" cy="810579"/>
          </a:xfrm>
          <a:prstGeom prst="smileyFac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78911693"/>
      </p:ext>
    </p:extLst>
  </p:cSld>
  <p:clrMapOvr>
    <a:masterClrMapping/>
  </p:clrMapOvr>
  <p:transition spd="slow" advTm="24374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47D978B3-D4CC-4671-82ED-4C21C766A8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3080" y="116765"/>
            <a:ext cx="8269983" cy="1007979"/>
          </a:xfrm>
        </p:spPr>
        <p:txBody>
          <a:bodyPr>
            <a:noAutofit/>
          </a:bodyPr>
          <a:lstStyle/>
          <a:p>
            <a:pPr algn="ctr"/>
            <a:r>
              <a:rPr lang="uk-UA" sz="2800" b="1" dirty="0">
                <a:solidFill>
                  <a:schemeClr val="accent6">
                    <a:lumMod val="50000"/>
                  </a:schemeClr>
                </a:solidFill>
                <a:latin typeface="+mn-lt"/>
              </a:rPr>
              <a:t>Яким був ваш настрій </a:t>
            </a:r>
            <a:r>
              <a:rPr lang="uk-UA" sz="2800" b="1">
                <a:solidFill>
                  <a:schemeClr val="accent6">
                    <a:lumMod val="50000"/>
                  </a:schemeClr>
                </a:solidFill>
                <a:latin typeface="+mn-lt"/>
              </a:rPr>
              <a:t>під </a:t>
            </a:r>
            <a:r>
              <a:rPr lang="uk-UA" sz="2800" b="1" smtClean="0">
                <a:solidFill>
                  <a:schemeClr val="accent6">
                    <a:lumMod val="50000"/>
                  </a:schemeClr>
                </a:solidFill>
                <a:latin typeface="+mn-lt"/>
              </a:rPr>
              <a:t>час написання диктанту?</a:t>
            </a:r>
            <a:br>
              <a:rPr lang="uk-UA" sz="2800" b="1" smtClean="0">
                <a:solidFill>
                  <a:schemeClr val="accent6">
                    <a:lumMod val="50000"/>
                  </a:schemeClr>
                </a:solidFill>
                <a:latin typeface="+mn-lt"/>
              </a:rPr>
            </a:br>
            <a:r>
              <a:rPr lang="uk-UA" sz="2800" b="1" smtClean="0">
                <a:solidFill>
                  <a:schemeClr val="accent6">
                    <a:lumMod val="50000"/>
                  </a:schemeClr>
                </a:solidFill>
                <a:latin typeface="+mn-lt"/>
              </a:rPr>
              <a:t>А зараз?</a:t>
            </a:r>
            <a:endParaRPr lang="ru-RU" sz="2800" b="1" dirty="0">
              <a:solidFill>
                <a:schemeClr val="accent6">
                  <a:lumMod val="50000"/>
                </a:schemeClr>
              </a:solidFill>
              <a:latin typeface="+mn-lt"/>
            </a:endParaRPr>
          </a:p>
        </p:txBody>
      </p:sp>
      <p:pic>
        <p:nvPicPr>
          <p:cNvPr id="4" name="Объект 3" descr="Картинки по запросу смайлики">
            <a:extLst>
              <a:ext uri="{FF2B5EF4-FFF2-40B4-BE49-F238E27FC236}">
                <a16:creationId xmlns="" xmlns:a16="http://schemas.microsoft.com/office/drawing/2014/main" id="{B2A22289-75CF-4B32-B5C5-1D4D74921716}"/>
              </a:ext>
            </a:extLst>
          </p:cNvPr>
          <p:cNvPicPr>
            <a:picLocks noGrp="1"/>
          </p:cNvPicPr>
          <p:nvPr>
            <p:ph idx="1"/>
          </p:nvPr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351" b="97297" l="4667" r="98000">
                        <a14:foregroundMark x1="14222" y1="70270" x2="14222" y2="70270"/>
                        <a14:foregroundMark x1="89111" y1="82770" x2="89333" y2="55068"/>
                        <a14:foregroundMark x1="89333" y1="55068" x2="89778" y2="54730"/>
                        <a14:foregroundMark x1="4889" y1="45608" x2="19333" y2="91892"/>
                        <a14:foregroundMark x1="19333" y1="91892" x2="19111" y2="84459"/>
                        <a14:foregroundMark x1="4667" y1="45270" x2="6667" y2="60135"/>
                        <a14:foregroundMark x1="94222" y1="50000" x2="94222" y2="50000"/>
                        <a14:foregroundMark x1="45556" y1="7095" x2="45556" y2="7095"/>
                        <a14:foregroundMark x1="46222" y1="2027" x2="46222" y2="2027"/>
                        <a14:foregroundMark x1="98222" y1="52365" x2="98222" y2="52365"/>
                        <a14:foregroundMark x1="14444" y1="97297" x2="14444" y2="9729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768766">
            <a:off x="503766" y="1268744"/>
            <a:ext cx="2407005" cy="1758841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6298FBBD-7BFA-4006-B0E2-9DACC654A2E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9894" b="90813" l="6949" r="95166">
                        <a14:foregroundMark x1="6949" y1="49470" x2="6949" y2="49470"/>
                        <a14:foregroundMark x1="95468" y1="49470" x2="95468" y2="49470"/>
                        <a14:foregroundMark x1="84290" y1="70671" x2="84290" y2="70671"/>
                        <a14:foregroundMark x1="16012" y1="71378" x2="16012" y2="71378"/>
                        <a14:foregroundMark x1="13595" y1="63604" x2="15408" y2="75972"/>
                        <a14:foregroundMark x1="88218" y1="64311" x2="83686" y2="73498"/>
                        <a14:foregroundMark x1="51360" y1="90813" x2="51360" y2="90813"/>
                        <a14:foregroundMark x1="41390" y1="35689" x2="41390" y2="35689"/>
                        <a14:foregroundMark x1="62538" y1="37456" x2="62538" y2="37456"/>
                        <a14:foregroundMark x1="64350" y1="34276" x2="64350" y2="34276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20039410">
            <a:off x="3483929" y="1033209"/>
            <a:ext cx="2480972" cy="2472613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="" xmlns:a16="http://schemas.microsoft.com/office/drawing/2014/main" id="{5038F429-FD55-489A-8483-E7AB4369E94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761" b="96127" l="0" r="98099">
                        <a14:foregroundMark x1="4563" y1="41901" x2="4563" y2="41901"/>
                        <a14:foregroundMark x1="9125" y1="14789" x2="9125" y2="14789"/>
                        <a14:foregroundMark x1="23574" y1="14437" x2="23574" y2="14437"/>
                        <a14:foregroundMark x1="28137" y1="4225" x2="28137" y2="4225"/>
                        <a14:foregroundMark x1="9125" y1="53169" x2="9125" y2="53169"/>
                        <a14:foregroundMark x1="17490" y1="70775" x2="39163" y2="82746"/>
                        <a14:foregroundMark x1="39163" y1="82746" x2="55513" y2="86620"/>
                        <a14:foregroundMark x1="55513" y1="86620" x2="79848" y2="82394"/>
                        <a14:foregroundMark x1="79848" y1="82394" x2="93536" y2="41901"/>
                        <a14:foregroundMark x1="760" y1="14085" x2="760" y2="14085"/>
                        <a14:foregroundMark x1="3422" y1="14437" x2="3422" y2="14437"/>
                        <a14:foregroundMark x1="98479" y1="54577" x2="98479" y2="54577"/>
                        <a14:foregroundMark x1="50190" y1="92606" x2="50190" y2="92606"/>
                        <a14:foregroundMark x1="53232" y1="95070" x2="53232" y2="95070"/>
                        <a14:foregroundMark x1="47529" y1="96127" x2="47529" y2="96127"/>
                        <a14:foregroundMark x1="30038" y1="1761" x2="30038" y2="1761"/>
                        <a14:foregroundMark x1="28137" y1="5282" x2="28137" y2="5282"/>
                        <a14:foregroundMark x1="26996" y1="6690" x2="26996" y2="6690"/>
                        <a14:foregroundMark x1="29658" y1="5282" x2="28897" y2="3873"/>
                        <a14:foregroundMark x1="4943" y1="14437" x2="7985" y2="16197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20304816">
            <a:off x="6837325" y="1151935"/>
            <a:ext cx="1822078" cy="2044593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="" xmlns:a16="http://schemas.microsoft.com/office/drawing/2014/main" id="{5D802650-5DC4-4E1E-B14E-C031225710ED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5063" b="94937" l="4720" r="98230">
                        <a14:foregroundMark x1="18879" y1="74262" x2="18879" y2="74262"/>
                        <a14:foregroundMark x1="21239" y1="62447" x2="17994" y2="62447"/>
                        <a14:foregroundMark x1="12389" y1="60759" x2="16224" y2="82700"/>
                        <a14:foregroundMark x1="42183" y1="56118" x2="53982" y2="92827"/>
                        <a14:foregroundMark x1="53982" y1="92827" x2="87611" y2="81013"/>
                        <a14:foregroundMark x1="87611" y1="81013" x2="92920" y2="45148"/>
                        <a14:foregroundMark x1="92920" y1="45148" x2="92920" y2="45148"/>
                        <a14:foregroundMark x1="68732" y1="6329" x2="41298" y2="10127"/>
                        <a14:foregroundMark x1="41298" y1="10127" x2="33333" y2="36709"/>
                        <a14:foregroundMark x1="72861" y1="6329" x2="92625" y2="28692"/>
                        <a14:foregroundMark x1="92625" y1="28692" x2="98820" y2="59916"/>
                        <a14:foregroundMark x1="67257" y1="94937" x2="67257" y2="94937"/>
                        <a14:foregroundMark x1="4720" y1="69620" x2="4720" y2="69620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20471026">
            <a:off x="3661665" y="4003795"/>
            <a:ext cx="2405422" cy="1934368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="" xmlns:a16="http://schemas.microsoft.com/office/drawing/2014/main" id="{A00217CB-8719-49EA-8951-36C3EB2D2EB1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9957" b="93506" l="9940" r="89759">
                        <a14:foregroundMark x1="59036" y1="10823" x2="59036" y2="10823"/>
                        <a14:foregroundMark x1="53916" y1="93506" x2="53916" y2="93506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20412077">
            <a:off x="6447484" y="4011957"/>
            <a:ext cx="2359521" cy="2019363"/>
          </a:xfrm>
          <a:prstGeom prst="rect">
            <a:avLst/>
          </a:prstGeom>
        </p:spPr>
      </p:pic>
      <p:sp>
        <p:nvSpPr>
          <p:cNvPr id="11" name="Прямоугольник 10">
            <a:extLst>
              <a:ext uri="{FF2B5EF4-FFF2-40B4-BE49-F238E27FC236}">
                <a16:creationId xmlns="" xmlns:a16="http://schemas.microsoft.com/office/drawing/2014/main" id="{7E4F4C6B-B1F7-4DF4-A80A-4F54F7692D7A}"/>
              </a:ext>
            </a:extLst>
          </p:cNvPr>
          <p:cNvSpPr/>
          <p:nvPr/>
        </p:nvSpPr>
        <p:spPr>
          <a:xfrm rot="20429189">
            <a:off x="438641" y="2885288"/>
            <a:ext cx="237302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1" dirty="0" err="1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</a:rPr>
              <a:t>Чудовим</a:t>
            </a:r>
            <a:endParaRPr lang="ru-RU" sz="4400" b="1" dirty="0">
              <a:ln w="12700" cmpd="sng">
                <a:solidFill>
                  <a:srgbClr val="FFC000"/>
                </a:solidFill>
                <a:prstDash val="solid"/>
              </a:ln>
              <a:gradFill>
                <a:gsLst>
                  <a:gs pos="0">
                    <a:srgbClr val="FFC000"/>
                  </a:gs>
                  <a:gs pos="4000">
                    <a:srgbClr val="FFC000">
                      <a:lumMod val="60000"/>
                      <a:lumOff val="40000"/>
                    </a:srgbClr>
                  </a:gs>
                  <a:gs pos="87000">
                    <a:srgbClr val="FFC000">
                      <a:lumMod val="20000"/>
                      <a:lumOff val="80000"/>
                    </a:srgbClr>
                  </a:gs>
                </a:gsLst>
                <a:lin ang="5400000"/>
              </a:gradFill>
            </a:endParaRPr>
          </a:p>
        </p:txBody>
      </p:sp>
      <p:sp>
        <p:nvSpPr>
          <p:cNvPr id="13" name="Прямоугольник 12">
            <a:extLst>
              <a:ext uri="{FF2B5EF4-FFF2-40B4-BE49-F238E27FC236}">
                <a16:creationId xmlns="" xmlns:a16="http://schemas.microsoft.com/office/drawing/2014/main" id="{FD7CFC79-0ACC-48E9-8ECC-FB13B8E30357}"/>
              </a:ext>
            </a:extLst>
          </p:cNvPr>
          <p:cNvSpPr/>
          <p:nvPr/>
        </p:nvSpPr>
        <p:spPr>
          <a:xfrm rot="20310028">
            <a:off x="3946330" y="3044283"/>
            <a:ext cx="2310954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1" dirty="0" err="1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</a:rPr>
              <a:t>Творчим</a:t>
            </a:r>
            <a:endParaRPr lang="ru-RU" sz="4400" b="1" dirty="0">
              <a:ln w="12700" cmpd="sng">
                <a:solidFill>
                  <a:srgbClr val="FFC000"/>
                </a:solidFill>
                <a:prstDash val="solid"/>
              </a:ln>
              <a:gradFill>
                <a:gsLst>
                  <a:gs pos="0">
                    <a:srgbClr val="FFC000"/>
                  </a:gs>
                  <a:gs pos="4000">
                    <a:srgbClr val="FFC000">
                      <a:lumMod val="60000"/>
                      <a:lumOff val="40000"/>
                    </a:srgbClr>
                  </a:gs>
                  <a:gs pos="87000">
                    <a:srgbClr val="FFC000">
                      <a:lumMod val="20000"/>
                      <a:lumOff val="80000"/>
                    </a:srgbClr>
                  </a:gs>
                </a:gsLst>
                <a:lin ang="5400000"/>
              </a:gradFill>
            </a:endParaRPr>
          </a:p>
        </p:txBody>
      </p:sp>
      <p:sp>
        <p:nvSpPr>
          <p:cNvPr id="14" name="Прямоугольник 13">
            <a:extLst>
              <a:ext uri="{FF2B5EF4-FFF2-40B4-BE49-F238E27FC236}">
                <a16:creationId xmlns="" xmlns:a16="http://schemas.microsoft.com/office/drawing/2014/main" id="{CC4780A7-F157-4B2F-B809-8EDD62F0A5E7}"/>
              </a:ext>
            </a:extLst>
          </p:cNvPr>
          <p:cNvSpPr/>
          <p:nvPr/>
        </p:nvSpPr>
        <p:spPr>
          <a:xfrm rot="20310028">
            <a:off x="5864078" y="3256823"/>
            <a:ext cx="3354316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dirty="0" err="1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</a:rPr>
              <a:t>Сором’язливим</a:t>
            </a:r>
            <a:endParaRPr lang="ru-RU" sz="3600" b="1" dirty="0">
              <a:ln w="12700" cmpd="sng">
                <a:solidFill>
                  <a:srgbClr val="FFC000"/>
                </a:solidFill>
                <a:prstDash val="solid"/>
              </a:ln>
              <a:gradFill>
                <a:gsLst>
                  <a:gs pos="0">
                    <a:srgbClr val="FFC000"/>
                  </a:gs>
                  <a:gs pos="4000">
                    <a:srgbClr val="FFC000">
                      <a:lumMod val="60000"/>
                      <a:lumOff val="40000"/>
                    </a:srgbClr>
                  </a:gs>
                  <a:gs pos="87000">
                    <a:srgbClr val="FFC000">
                      <a:lumMod val="20000"/>
                      <a:lumOff val="80000"/>
                    </a:srgbClr>
                  </a:gs>
                </a:gsLst>
                <a:lin ang="5400000"/>
              </a:gradFill>
            </a:endParaRPr>
          </a:p>
        </p:txBody>
      </p:sp>
      <p:sp>
        <p:nvSpPr>
          <p:cNvPr id="15" name="Прямоугольник 14">
            <a:extLst>
              <a:ext uri="{FF2B5EF4-FFF2-40B4-BE49-F238E27FC236}">
                <a16:creationId xmlns="" xmlns:a16="http://schemas.microsoft.com/office/drawing/2014/main" id="{853B1D1F-2EE4-4779-8549-362AB1997E5E}"/>
              </a:ext>
            </a:extLst>
          </p:cNvPr>
          <p:cNvSpPr/>
          <p:nvPr/>
        </p:nvSpPr>
        <p:spPr>
          <a:xfrm rot="20166220">
            <a:off x="4204276" y="5774972"/>
            <a:ext cx="2344617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1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</a:rPr>
              <a:t>Поганим</a:t>
            </a:r>
          </a:p>
        </p:txBody>
      </p:sp>
      <p:pic>
        <p:nvPicPr>
          <p:cNvPr id="16" name="Рисунок 15">
            <a:extLst>
              <a:ext uri="{FF2B5EF4-FFF2-40B4-BE49-F238E27FC236}">
                <a16:creationId xmlns="" xmlns:a16="http://schemas.microsoft.com/office/drawing/2014/main" id="{5D823AAB-3FE8-4D5A-AB44-7852478BE09E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 rot="20071107">
            <a:off x="962633" y="3916798"/>
            <a:ext cx="2008404" cy="2026719"/>
          </a:xfrm>
          <a:prstGeom prst="rect">
            <a:avLst/>
          </a:prstGeom>
        </p:spPr>
      </p:pic>
      <p:sp>
        <p:nvSpPr>
          <p:cNvPr id="17" name="Прямоугольник 16">
            <a:extLst>
              <a:ext uri="{FF2B5EF4-FFF2-40B4-BE49-F238E27FC236}">
                <a16:creationId xmlns="" xmlns:a16="http://schemas.microsoft.com/office/drawing/2014/main" id="{F9FC73E1-BCA3-4473-B21B-0E46010393A7}"/>
              </a:ext>
            </a:extLst>
          </p:cNvPr>
          <p:cNvSpPr/>
          <p:nvPr/>
        </p:nvSpPr>
        <p:spPr>
          <a:xfrm rot="20395984">
            <a:off x="668220" y="5669048"/>
            <a:ext cx="3329374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1" dirty="0" err="1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</a:rPr>
              <a:t>Задумливим</a:t>
            </a:r>
            <a:endParaRPr lang="ru-RU" sz="4400" b="1" dirty="0">
              <a:ln w="12700" cmpd="sng">
                <a:solidFill>
                  <a:srgbClr val="FFC000"/>
                </a:solidFill>
                <a:prstDash val="solid"/>
              </a:ln>
              <a:gradFill>
                <a:gsLst>
                  <a:gs pos="0">
                    <a:srgbClr val="FFC000"/>
                  </a:gs>
                  <a:gs pos="4000">
                    <a:srgbClr val="FFC000">
                      <a:lumMod val="60000"/>
                      <a:lumOff val="40000"/>
                    </a:srgbClr>
                  </a:gs>
                  <a:gs pos="87000">
                    <a:srgbClr val="FFC000">
                      <a:lumMod val="20000"/>
                      <a:lumOff val="80000"/>
                    </a:srgbClr>
                  </a:gs>
                </a:gsLst>
                <a:lin ang="5400000"/>
              </a:gradFill>
            </a:endParaRPr>
          </a:p>
        </p:txBody>
      </p:sp>
      <p:sp>
        <p:nvSpPr>
          <p:cNvPr id="18" name="Прямоугольник 17">
            <a:extLst>
              <a:ext uri="{FF2B5EF4-FFF2-40B4-BE49-F238E27FC236}">
                <a16:creationId xmlns="" xmlns:a16="http://schemas.microsoft.com/office/drawing/2014/main" id="{146F5C81-BE02-4878-86A2-E3E09466020F}"/>
              </a:ext>
            </a:extLst>
          </p:cNvPr>
          <p:cNvSpPr/>
          <p:nvPr/>
        </p:nvSpPr>
        <p:spPr>
          <a:xfrm rot="20166220">
            <a:off x="6995896" y="5740387"/>
            <a:ext cx="2173865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1" dirty="0" err="1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</a:rPr>
              <a:t>Сумним</a:t>
            </a:r>
            <a:endParaRPr lang="ru-RU" sz="4400" b="1" dirty="0">
              <a:ln w="12700" cmpd="sng">
                <a:solidFill>
                  <a:srgbClr val="FFC000"/>
                </a:solidFill>
                <a:prstDash val="solid"/>
              </a:ln>
              <a:gradFill>
                <a:gsLst>
                  <a:gs pos="0">
                    <a:srgbClr val="FFC000"/>
                  </a:gs>
                  <a:gs pos="4000">
                    <a:srgbClr val="FFC000">
                      <a:lumMod val="60000"/>
                      <a:lumOff val="40000"/>
                    </a:srgbClr>
                  </a:gs>
                  <a:gs pos="87000">
                    <a:srgbClr val="FFC000">
                      <a:lumMod val="20000"/>
                      <a:lumOff val="80000"/>
                    </a:srgbClr>
                  </a:gs>
                </a:gsLst>
                <a:lin ang="5400000"/>
              </a:gra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7229078" y="6574755"/>
            <a:ext cx="185018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</a:rPr>
              <a:t>https://bit.ly/3Xvn6PO</a:t>
            </a:r>
            <a:endParaRPr kumimoji="0" lang="ru-RU" sz="1400" b="0" i="0" u="none" strike="noStrike" kern="0" cap="none" spc="0" normalizeH="0" baseline="0" noProof="0">
              <a:ln>
                <a:noFill/>
              </a:ln>
              <a:solidFill>
                <a:srgbClr val="002060"/>
              </a:solidFill>
              <a:effectLst/>
              <a:uLnTx/>
              <a:uFillTx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407908760"/>
      </p:ext>
    </p:extLst>
  </p:cSld>
  <p:clrMapOvr>
    <a:masterClrMapping/>
  </p:clrMapOvr>
  <p:transition spd="slow" advTm="50301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0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3" grpId="0"/>
      <p:bldP spid="14" grpId="0"/>
      <p:bldP spid="15" grpId="0"/>
      <p:bldP spid="17" grpId="0"/>
      <p:bldP spid="1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Вірші про мову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861" r="16249"/>
          <a:stretch/>
        </p:blipFill>
        <p:spPr bwMode="auto">
          <a:xfrm>
            <a:off x="4510590" y="4273"/>
            <a:ext cx="4439224" cy="68541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7290430" y="6584594"/>
            <a:ext cx="184531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>
                <a:solidFill>
                  <a:srgbClr val="002060"/>
                </a:solidFill>
              </a:rPr>
              <a:t>https://bit.ly/3KaOKP2</a:t>
            </a:r>
            <a:endParaRPr lang="ru-RU" sz="1400">
              <a:solidFill>
                <a:srgbClr val="00206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51520" y="1124744"/>
            <a:ext cx="5184576" cy="41857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smtClean="0">
                <a:solidFill>
                  <a:srgbClr val="002060"/>
                </a:solidFill>
              </a:rPr>
              <a:t>Мила </a:t>
            </a:r>
            <a:r>
              <a:rPr lang="ru-RU" sz="2800" b="1">
                <a:solidFill>
                  <a:srgbClr val="002060"/>
                </a:solidFill>
              </a:rPr>
              <a:t>моя, рідна </a:t>
            </a:r>
            <a:r>
              <a:rPr lang="ru-RU" sz="2800" b="1" smtClean="0">
                <a:solidFill>
                  <a:srgbClr val="002060"/>
                </a:solidFill>
              </a:rPr>
              <a:t>мово</a:t>
            </a:r>
            <a:r>
              <a:rPr lang="ru-RU" sz="2800" b="1">
                <a:solidFill>
                  <a:srgbClr val="002060"/>
                </a:solidFill>
              </a:rPr>
              <a:t>,</a:t>
            </a:r>
          </a:p>
          <a:p>
            <a:pPr algn="ctr"/>
            <a:r>
              <a:rPr lang="ru-RU" sz="2800" b="1">
                <a:solidFill>
                  <a:srgbClr val="002060"/>
                </a:solidFill>
              </a:rPr>
              <a:t>Мово моя пречудова,</a:t>
            </a:r>
          </a:p>
          <a:p>
            <a:pPr algn="ctr"/>
            <a:r>
              <a:rPr lang="ru-RU" sz="2800" b="1">
                <a:solidFill>
                  <a:srgbClr val="002060"/>
                </a:solidFill>
              </a:rPr>
              <a:t>Мово моя солов’їна,</a:t>
            </a:r>
          </a:p>
          <a:p>
            <a:pPr algn="ctr"/>
            <a:r>
              <a:rPr lang="ru-RU" sz="2800" b="1">
                <a:solidFill>
                  <a:srgbClr val="002060"/>
                </a:solidFill>
              </a:rPr>
              <a:t>Мово моя колискова!</a:t>
            </a:r>
          </a:p>
          <a:p>
            <a:pPr algn="ctr"/>
            <a:r>
              <a:rPr lang="ru-RU" sz="2800" b="1">
                <a:solidFill>
                  <a:srgbClr val="002060"/>
                </a:solidFill>
              </a:rPr>
              <a:t>Тебе пригноблювали і вбивали,</a:t>
            </a:r>
          </a:p>
          <a:p>
            <a:pPr algn="ctr"/>
            <a:r>
              <a:rPr lang="ru-RU" sz="2800" b="1">
                <a:solidFill>
                  <a:srgbClr val="002060"/>
                </a:solidFill>
              </a:rPr>
              <a:t>А ти з колін усе вставала!  </a:t>
            </a:r>
          </a:p>
          <a:p>
            <a:pPr algn="ctr"/>
            <a:r>
              <a:rPr lang="ru-RU" sz="2800" b="1">
                <a:solidFill>
                  <a:srgbClr val="002060"/>
                </a:solidFill>
              </a:rPr>
              <a:t>Добром у душах проросла,</a:t>
            </a:r>
          </a:p>
          <a:p>
            <a:pPr algn="ctr"/>
            <a:r>
              <a:rPr lang="ru-RU" sz="2800" b="1">
                <a:solidFill>
                  <a:srgbClr val="002060"/>
                </a:solidFill>
              </a:rPr>
              <a:t>Будь вічно юна і жива</a:t>
            </a:r>
            <a:r>
              <a:rPr lang="ru-RU" sz="2800" b="1" smtClean="0">
                <a:solidFill>
                  <a:srgbClr val="002060"/>
                </a:solidFill>
              </a:rPr>
              <a:t>!</a:t>
            </a:r>
          </a:p>
          <a:p>
            <a:r>
              <a:rPr lang="ru-RU" sz="2800" b="1" smtClean="0">
                <a:solidFill>
                  <a:srgbClr val="002060"/>
                </a:solidFill>
              </a:rPr>
              <a:t>                      </a:t>
            </a:r>
            <a:r>
              <a:rPr lang="ru-RU" sz="2800" b="1" i="1" smtClean="0">
                <a:solidFill>
                  <a:srgbClr val="002060"/>
                </a:solidFill>
              </a:rPr>
              <a:t>Маргарита Сав’юк</a:t>
            </a:r>
          </a:p>
          <a:p>
            <a:endParaRPr lang="ru-RU" sz="1400" b="1" smtClean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957422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199" y="116632"/>
            <a:ext cx="8229600" cy="778098"/>
          </a:xfrm>
        </p:spPr>
        <p:txBody>
          <a:bodyPr>
            <a:normAutofit/>
          </a:bodyPr>
          <a:lstStyle/>
          <a:p>
            <a:r>
              <a:rPr lang="uk-UA" sz="3600" b="1" smtClean="0">
                <a:solidFill>
                  <a:schemeClr val="accent6">
                    <a:lumMod val="50000"/>
                  </a:schemeClr>
                </a:solidFill>
              </a:rPr>
              <a:t>Текст диктанту</a:t>
            </a:r>
            <a:endParaRPr lang="ru-RU" sz="3600" b="1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95535" y="836712"/>
            <a:ext cx="8352927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>
                <a:solidFill>
                  <a:srgbClr val="002060"/>
                </a:solidFill>
              </a:rPr>
              <a:t>На Івана </a:t>
            </a:r>
            <a:r>
              <a:rPr lang="ru-RU" sz="2000" smtClean="0">
                <a:solidFill>
                  <a:srgbClr val="002060"/>
                </a:solidFill>
              </a:rPr>
              <a:t>Купала</a:t>
            </a:r>
            <a:endParaRPr lang="ru-RU" sz="2000">
              <a:solidFill>
                <a:srgbClr val="002060"/>
              </a:solidFill>
            </a:endParaRPr>
          </a:p>
          <a:p>
            <a:pPr algn="just"/>
            <a:r>
              <a:rPr lang="ru-RU" sz="2000">
                <a:solidFill>
                  <a:srgbClr val="002060"/>
                </a:solidFill>
              </a:rPr>
              <a:t>    Святкування Івана Купала в Україні відзначають здавна. Воно відбувається в липні, саме в розквіті літньої пори. На мальовничих просторах збирається молодь, влаштовуються гулянки. На видному місці розводиться вогнище. З розгону хлопці та дівчата перестрибують через нього. Ця дія сприяє очищенню від гріхів, різних хвороб – усього поганого, що є в людині.</a:t>
            </a:r>
          </a:p>
          <a:p>
            <a:pPr algn="just"/>
            <a:r>
              <a:rPr lang="ru-RU" sz="2000">
                <a:solidFill>
                  <a:srgbClr val="002060"/>
                </a:solidFill>
              </a:rPr>
              <a:t>    Поблизу багаття ставиться деревце, прикрашене квітами, зіллям. Кругом нього дівчата водять хороводи, співають купальських пісень. А пісні бадьорі, веселі, а саме: «Купало, Купало, де ти зимувало?», «А ми рутоньку посієм, посієм», «Летіла зірочка та впала». Славиться природа, щасливе кохання. </a:t>
            </a:r>
          </a:p>
          <a:p>
            <a:pPr algn="just"/>
            <a:r>
              <a:rPr lang="ru-RU" sz="2000">
                <a:solidFill>
                  <a:srgbClr val="002060"/>
                </a:solidFill>
              </a:rPr>
              <a:t>    Молодь бавиться, обливається водою. Дівчата плетуть вінки й пускають їх на воду. Святкування тягнеться допізна. Справляються різноманітні обряди. </a:t>
            </a:r>
          </a:p>
          <a:p>
            <a:pPr algn="just"/>
            <a:r>
              <a:rPr lang="ru-RU" sz="2000">
                <a:solidFill>
                  <a:srgbClr val="002060"/>
                </a:solidFill>
              </a:rPr>
              <a:t>    Гуляння на Івана Купала – це свято краси й молодості, вільної праці, щастя й добра</a:t>
            </a:r>
            <a:r>
              <a:rPr lang="ru-RU" sz="2000" smtClean="0">
                <a:solidFill>
                  <a:srgbClr val="002060"/>
                </a:solidFill>
              </a:rPr>
              <a:t>.</a:t>
            </a:r>
            <a:endParaRPr lang="ru-RU" sz="2000">
              <a:solidFill>
                <a:srgbClr val="002060"/>
              </a:solidFill>
            </a:endParaRPr>
          </a:p>
          <a:p>
            <a:pPr algn="just"/>
            <a:r>
              <a:rPr lang="ru-RU" sz="2000" i="1" smtClean="0">
                <a:solidFill>
                  <a:srgbClr val="002060"/>
                </a:solidFill>
              </a:rPr>
              <a:t>    З календаря                                                                                       123 слова</a:t>
            </a:r>
            <a:endParaRPr lang="ru-RU" sz="2000" i="1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594684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251520" y="908720"/>
            <a:ext cx="4320480" cy="639549"/>
          </a:xfrm>
        </p:spPr>
        <p:txBody>
          <a:bodyPr>
            <a:noAutofit/>
          </a:bodyPr>
          <a:lstStyle/>
          <a:p>
            <a:r>
              <a:rPr lang="ru-RU" sz="3200" b="1" smtClean="0">
                <a:solidFill>
                  <a:srgbClr val="002060"/>
                </a:solidFill>
              </a:rPr>
              <a:t> </a:t>
            </a:r>
            <a:r>
              <a:rPr lang="ru-RU" sz="3200" b="1" dirty="0" smtClean="0">
                <a:solidFill>
                  <a:schemeClr val="accent6">
                    <a:lumMod val="50000"/>
                  </a:schemeClr>
                </a:solidFill>
              </a:rPr>
              <a:t/>
            </a:r>
            <a:br>
              <a:rPr lang="ru-RU" sz="3200" b="1" dirty="0" smtClean="0">
                <a:solidFill>
                  <a:schemeClr val="accent6">
                    <a:lumMod val="50000"/>
                  </a:schemeClr>
                </a:solidFill>
              </a:rPr>
            </a:br>
            <a:r>
              <a:rPr lang="ru-RU" sz="3200" b="1" err="1">
                <a:solidFill>
                  <a:schemeClr val="accent6">
                    <a:lumMod val="50000"/>
                  </a:schemeClr>
                </a:solidFill>
              </a:rPr>
              <a:t>В</a:t>
            </a:r>
            <a:r>
              <a:rPr lang="ru-RU" sz="3200" b="1" err="1" smtClean="0">
                <a:solidFill>
                  <a:schemeClr val="accent6">
                    <a:lumMod val="50000"/>
                  </a:schemeClr>
                </a:solidFill>
              </a:rPr>
              <a:t>иди</a:t>
            </a:r>
            <a:r>
              <a:rPr lang="ru-RU" sz="3200" b="1" smtClean="0">
                <a:solidFill>
                  <a:schemeClr val="accent6">
                    <a:lumMod val="50000"/>
                  </a:schemeClr>
                </a:solidFill>
              </a:rPr>
              <a:t> помилок у диктанті</a:t>
            </a:r>
            <a:r>
              <a:rPr lang="ru-RU" sz="3200" b="1" dirty="0">
                <a:solidFill>
                  <a:schemeClr val="accent6">
                    <a:lumMod val="50000"/>
                  </a:schemeClr>
                </a:solidFill>
              </a:rPr>
              <a:t/>
            </a:r>
            <a:br>
              <a:rPr lang="ru-RU" sz="3200" b="1" dirty="0">
                <a:solidFill>
                  <a:schemeClr val="accent6">
                    <a:lumMod val="50000"/>
                  </a:schemeClr>
                </a:solidFill>
              </a:rPr>
            </a:br>
            <a:endParaRPr lang="ru-RU" sz="32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5" name="Объект 2"/>
          <p:cNvSpPr>
            <a:spLocks noGrp="1"/>
          </p:cNvSpPr>
          <p:nvPr>
            <p:ph idx="1"/>
          </p:nvPr>
        </p:nvSpPr>
        <p:spPr>
          <a:xfrm>
            <a:off x="4716016" y="762963"/>
            <a:ext cx="3816424" cy="68520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800" b="1" smtClean="0">
                <a:solidFill>
                  <a:srgbClr val="002060"/>
                </a:solidFill>
              </a:rPr>
              <a:t>Орфографічна    </a:t>
            </a:r>
            <a:r>
              <a:rPr lang="ru-RU" sz="2800" b="1" smtClean="0">
                <a:solidFill>
                  <a:srgbClr val="C00000"/>
                </a:solidFill>
              </a:rPr>
              <a:t>І</a:t>
            </a:r>
            <a:r>
              <a:rPr lang="ru-RU" sz="2800" b="1">
                <a:solidFill>
                  <a:srgbClr val="C00000"/>
                </a:solidFill>
              </a:rPr>
              <a:t> </a:t>
            </a:r>
            <a:r>
              <a:rPr lang="ru-RU" sz="2800" b="1" smtClean="0">
                <a:solidFill>
                  <a:srgbClr val="C00000"/>
                </a:solidFill>
              </a:rPr>
              <a:t>          </a:t>
            </a:r>
          </a:p>
          <a:p>
            <a:pPr marL="0" indent="0">
              <a:buNone/>
            </a:pPr>
            <a:r>
              <a:rPr lang="ru-RU" sz="2800" b="1" smtClean="0">
                <a:solidFill>
                  <a:srgbClr val="002060"/>
                </a:solidFill>
              </a:rPr>
              <a:t>Пунктуаційна     </a:t>
            </a:r>
            <a:r>
              <a:rPr lang="en-US" sz="2800" b="1">
                <a:solidFill>
                  <a:srgbClr val="C00000"/>
                </a:solidFill>
              </a:rPr>
              <a:t>V</a:t>
            </a:r>
            <a:endParaRPr lang="ru-RU" sz="2800" b="1">
              <a:solidFill>
                <a:srgbClr val="C00000"/>
              </a:solidFill>
            </a:endParaRPr>
          </a:p>
          <a:p>
            <a:pPr marL="0" indent="0">
              <a:buNone/>
            </a:pPr>
            <a:endParaRPr lang="ru-RU" sz="2800" b="1" dirty="0" smtClean="0">
              <a:solidFill>
                <a:srgbClr val="C00000"/>
              </a:solidFill>
            </a:endParaRPr>
          </a:p>
          <a:p>
            <a:pPr marL="0" indent="0">
              <a:buNone/>
            </a:pPr>
            <a:endParaRPr lang="ru-RU" sz="2800" b="1" dirty="0" smtClean="0">
              <a:solidFill>
                <a:srgbClr val="002060"/>
              </a:solidFill>
            </a:endParaRPr>
          </a:p>
          <a:p>
            <a:pPr marL="0" indent="0">
              <a:buNone/>
            </a:pPr>
            <a:r>
              <a:rPr lang="ru-RU" sz="2800" b="1" smtClean="0">
                <a:solidFill>
                  <a:srgbClr val="C00000"/>
                </a:solidFill>
              </a:rPr>
              <a:t> </a:t>
            </a:r>
            <a:r>
              <a:rPr lang="ru-RU" sz="2800" b="1" smtClean="0">
                <a:solidFill>
                  <a:srgbClr val="002060"/>
                </a:solidFill>
              </a:rPr>
              <a:t>                     </a:t>
            </a:r>
            <a:endParaRPr lang="ru-RU" sz="2800" b="1" dirty="0" smtClean="0">
              <a:solidFill>
                <a:srgbClr val="002060"/>
              </a:solidFill>
            </a:endParaRPr>
          </a:p>
          <a:p>
            <a:pPr marL="0" indent="0">
              <a:buNone/>
            </a:pPr>
            <a:endParaRPr lang="ru-RU" sz="2800" b="1" dirty="0" smtClean="0">
              <a:solidFill>
                <a:srgbClr val="002060"/>
              </a:solidFill>
            </a:endParaRPr>
          </a:p>
          <a:p>
            <a:pPr marL="0" indent="0">
              <a:buNone/>
            </a:pPr>
            <a:endParaRPr lang="ru-RU" sz="2800" b="1" dirty="0">
              <a:solidFill>
                <a:srgbClr val="00206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57279" y="1844824"/>
            <a:ext cx="8496944" cy="954107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ru-RU" sz="2800" b="1" kern="0" smtClean="0">
                <a:solidFill>
                  <a:srgbClr val="002060"/>
                </a:solidFill>
                <a:latin typeface="Calibri" pitchFamily="34" charset="0"/>
              </a:rPr>
              <a:t>Словниковий диктант </a:t>
            </a:r>
            <a:r>
              <a:rPr lang="ru-RU" sz="2800" b="1" kern="0">
                <a:solidFill>
                  <a:srgbClr val="002060"/>
                </a:solidFill>
                <a:latin typeface="Calibri" pitchFamily="34" charset="0"/>
              </a:rPr>
              <a:t>із коментуванням</a:t>
            </a:r>
            <a:r>
              <a:rPr lang="ru-RU" sz="2800" b="1" kern="0">
                <a:solidFill>
                  <a:srgbClr val="FF8021">
                    <a:lumMod val="50000"/>
                  </a:srgbClr>
                </a:solidFill>
                <a:latin typeface="Calibri" pitchFamily="34" charset="0"/>
              </a:rPr>
              <a:t> </a:t>
            </a:r>
          </a:p>
          <a:p>
            <a:pPr lvl="0" algn="ctr">
              <a:defRPr/>
            </a:pPr>
            <a:r>
              <a:rPr lang="ru-RU" sz="2800" b="1" kern="0">
                <a:solidFill>
                  <a:srgbClr val="FF8021">
                    <a:lumMod val="50000"/>
                  </a:srgbClr>
                </a:solidFill>
                <a:latin typeface="Calibri" pitchFamily="34" charset="0"/>
              </a:rPr>
              <a:t>(за типовими помилками, </a:t>
            </a:r>
            <a:r>
              <a:rPr lang="ru-RU" sz="2800" b="1" kern="0" smtClean="0">
                <a:solidFill>
                  <a:srgbClr val="FF8021">
                    <a:lumMod val="50000"/>
                  </a:srgbClr>
                </a:solidFill>
                <a:latin typeface="Calibri" pitchFamily="34" charset="0"/>
              </a:rPr>
              <a:t>допущеними в диктанті)</a:t>
            </a:r>
            <a:endParaRPr lang="ru-RU" sz="2800" b="1" kern="0" dirty="0">
              <a:solidFill>
                <a:srgbClr val="FF8021">
                  <a:lumMod val="50000"/>
                </a:srgbClr>
              </a:solidFill>
              <a:latin typeface="Calibri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843808" y="116632"/>
            <a:ext cx="2750433" cy="646331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r>
              <a:rPr lang="ru-RU" sz="3600" b="1">
                <a:solidFill>
                  <a:srgbClr val="002060"/>
                </a:solidFill>
                <a:ea typeface="+mj-ea"/>
                <a:cs typeface="+mj-cs"/>
              </a:rPr>
              <a:t>Повторюємо</a:t>
            </a:r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251520" y="2798931"/>
            <a:ext cx="8784976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3600" b="1">
                <a:solidFill>
                  <a:srgbClr val="002060"/>
                </a:solidFill>
                <a:ea typeface="Calibri"/>
                <a:cs typeface="Times New Roman"/>
              </a:rPr>
              <a:t> </a:t>
            </a:r>
            <a:r>
              <a:rPr lang="uk-UA" sz="3600" b="1" smtClean="0">
                <a:solidFill>
                  <a:srgbClr val="002060"/>
                </a:solidFill>
                <a:ea typeface="Calibri"/>
                <a:cs typeface="Times New Roman"/>
              </a:rPr>
              <a:t>   С</a:t>
            </a:r>
            <a:r>
              <a:rPr lang="uk-UA" sz="3600" b="1" smtClean="0">
                <a:solidFill>
                  <a:schemeClr val="accent6">
                    <a:lumMod val="50000"/>
                  </a:schemeClr>
                </a:solidFill>
                <a:ea typeface="Calibri"/>
                <a:cs typeface="Times New Roman"/>
              </a:rPr>
              <a:t>вя</a:t>
            </a:r>
            <a:r>
              <a:rPr lang="uk-UA" sz="3600" b="1" smtClean="0">
                <a:solidFill>
                  <a:srgbClr val="002060"/>
                </a:solidFill>
                <a:ea typeface="Calibri"/>
                <a:cs typeface="Times New Roman"/>
              </a:rPr>
              <a:t>ткува</a:t>
            </a:r>
            <a:r>
              <a:rPr lang="uk-UA" sz="3600" b="1" smtClean="0">
                <a:solidFill>
                  <a:schemeClr val="accent6">
                    <a:lumMod val="50000"/>
                  </a:schemeClr>
                </a:solidFill>
                <a:ea typeface="Calibri"/>
                <a:cs typeface="Times New Roman"/>
              </a:rPr>
              <a:t>нн</a:t>
            </a:r>
            <a:r>
              <a:rPr lang="uk-UA" sz="3600" b="1" smtClean="0">
                <a:solidFill>
                  <a:srgbClr val="002060"/>
                </a:solidFill>
                <a:ea typeface="Calibri"/>
                <a:cs typeface="Times New Roman"/>
              </a:rPr>
              <a:t>я</a:t>
            </a:r>
            <a:r>
              <a:rPr lang="uk-UA" sz="3600" b="1">
                <a:solidFill>
                  <a:srgbClr val="002060"/>
                </a:solidFill>
                <a:ea typeface="Calibri"/>
                <a:cs typeface="Times New Roman"/>
              </a:rPr>
              <a:t>, </a:t>
            </a:r>
            <a:r>
              <a:rPr lang="uk-UA" sz="3600" b="1">
                <a:solidFill>
                  <a:schemeClr val="accent6">
                    <a:lumMod val="50000"/>
                  </a:schemeClr>
                </a:solidFill>
                <a:ea typeface="Calibri"/>
                <a:cs typeface="Times New Roman"/>
              </a:rPr>
              <a:t>І</a:t>
            </a:r>
            <a:r>
              <a:rPr lang="uk-UA" sz="3600" b="1">
                <a:solidFill>
                  <a:srgbClr val="002060"/>
                </a:solidFill>
                <a:ea typeface="Calibri"/>
                <a:cs typeface="Times New Roman"/>
              </a:rPr>
              <a:t>вана </a:t>
            </a:r>
            <a:r>
              <a:rPr lang="uk-UA" sz="3600" b="1">
                <a:solidFill>
                  <a:schemeClr val="accent6">
                    <a:lumMod val="50000"/>
                  </a:schemeClr>
                </a:solidFill>
                <a:ea typeface="Calibri"/>
                <a:cs typeface="Times New Roman"/>
              </a:rPr>
              <a:t>К</a:t>
            </a:r>
            <a:r>
              <a:rPr lang="uk-UA" sz="3600" b="1">
                <a:solidFill>
                  <a:srgbClr val="002060"/>
                </a:solidFill>
                <a:ea typeface="Calibri"/>
                <a:cs typeface="Times New Roman"/>
              </a:rPr>
              <a:t>упала , </a:t>
            </a:r>
            <a:r>
              <a:rPr lang="uk-UA" sz="3600" b="1">
                <a:solidFill>
                  <a:schemeClr val="accent6">
                    <a:lumMod val="50000"/>
                  </a:schemeClr>
                </a:solidFill>
                <a:ea typeface="Calibri"/>
                <a:cs typeface="Times New Roman"/>
              </a:rPr>
              <a:t>У</a:t>
            </a:r>
            <a:r>
              <a:rPr lang="uk-UA" sz="3600" b="1">
                <a:solidFill>
                  <a:srgbClr val="002060"/>
                </a:solidFill>
                <a:ea typeface="Calibri"/>
                <a:cs typeface="Times New Roman"/>
              </a:rPr>
              <a:t>країні, відзнач</a:t>
            </a:r>
            <a:r>
              <a:rPr lang="uk-UA" sz="3600" b="1">
                <a:solidFill>
                  <a:schemeClr val="accent6">
                    <a:lumMod val="50000"/>
                  </a:schemeClr>
                </a:solidFill>
                <a:ea typeface="Calibri"/>
                <a:cs typeface="Times New Roman"/>
              </a:rPr>
              <a:t>а</a:t>
            </a:r>
            <a:r>
              <a:rPr lang="uk-UA" sz="3600" b="1">
                <a:solidFill>
                  <a:srgbClr val="002060"/>
                </a:solidFill>
                <a:ea typeface="Calibri"/>
                <a:cs typeface="Times New Roman"/>
              </a:rPr>
              <a:t>ють, </a:t>
            </a:r>
            <a:r>
              <a:rPr lang="uk-UA" sz="3600" b="1">
                <a:solidFill>
                  <a:schemeClr val="accent6">
                    <a:lumMod val="50000"/>
                  </a:schemeClr>
                </a:solidFill>
                <a:ea typeface="Calibri"/>
                <a:cs typeface="Times New Roman"/>
              </a:rPr>
              <a:t>з</a:t>
            </a:r>
            <a:r>
              <a:rPr lang="uk-UA" sz="3600" b="1">
                <a:solidFill>
                  <a:srgbClr val="002060"/>
                </a:solidFill>
                <a:ea typeface="Calibri"/>
                <a:cs typeface="Times New Roman"/>
              </a:rPr>
              <a:t>давна, </a:t>
            </a:r>
            <a:r>
              <a:rPr lang="uk-UA" sz="3600" b="1" smtClean="0">
                <a:solidFill>
                  <a:schemeClr val="accent6">
                    <a:lumMod val="50000"/>
                  </a:schemeClr>
                </a:solidFill>
                <a:ea typeface="Calibri"/>
                <a:cs typeface="Times New Roman"/>
              </a:rPr>
              <a:t>на</a:t>
            </a:r>
            <a:r>
              <a:rPr lang="uk-UA" sz="3600" b="1" smtClean="0">
                <a:solidFill>
                  <a:srgbClr val="002060"/>
                </a:solidFill>
                <a:ea typeface="Calibri"/>
                <a:cs typeface="Times New Roman"/>
              </a:rPr>
              <a:t> просторах</a:t>
            </a:r>
            <a:r>
              <a:rPr lang="uk-UA" sz="3600" b="1">
                <a:solidFill>
                  <a:srgbClr val="002060"/>
                </a:solidFill>
                <a:ea typeface="Calibri"/>
                <a:cs typeface="Times New Roman"/>
              </a:rPr>
              <a:t>, влаштовую</a:t>
            </a:r>
            <a:r>
              <a:rPr lang="uk-UA" sz="3600" b="1">
                <a:solidFill>
                  <a:schemeClr val="accent6">
                    <a:lumMod val="50000"/>
                  </a:schemeClr>
                </a:solidFill>
                <a:ea typeface="Calibri"/>
                <a:cs typeface="Times New Roman"/>
              </a:rPr>
              <a:t>тьс</a:t>
            </a:r>
            <a:r>
              <a:rPr lang="uk-UA" sz="3600" b="1">
                <a:solidFill>
                  <a:srgbClr val="002060"/>
                </a:solidFill>
                <a:ea typeface="Calibri"/>
                <a:cs typeface="Times New Roman"/>
              </a:rPr>
              <a:t>я, розвод</a:t>
            </a:r>
            <a:r>
              <a:rPr lang="uk-UA" sz="3600" b="1">
                <a:solidFill>
                  <a:schemeClr val="accent6">
                    <a:lumMod val="50000"/>
                  </a:schemeClr>
                </a:solidFill>
                <a:ea typeface="Calibri"/>
                <a:cs typeface="Times New Roman"/>
              </a:rPr>
              <a:t>итьс</a:t>
            </a:r>
            <a:r>
              <a:rPr lang="uk-UA" sz="3600" b="1">
                <a:solidFill>
                  <a:srgbClr val="002060"/>
                </a:solidFill>
                <a:ea typeface="Calibri"/>
                <a:cs typeface="Times New Roman"/>
              </a:rPr>
              <a:t>я, </a:t>
            </a:r>
            <a:r>
              <a:rPr lang="uk-UA" sz="3600" b="1">
                <a:solidFill>
                  <a:schemeClr val="accent6">
                    <a:lumMod val="50000"/>
                  </a:schemeClr>
                </a:solidFill>
                <a:ea typeface="Calibri"/>
                <a:cs typeface="Times New Roman"/>
              </a:rPr>
              <a:t>з</a:t>
            </a:r>
            <a:r>
              <a:rPr lang="uk-UA" sz="3600" b="1">
                <a:solidFill>
                  <a:srgbClr val="002060"/>
                </a:solidFill>
                <a:ea typeface="Calibri"/>
                <a:cs typeface="Times New Roman"/>
              </a:rPr>
              <a:t> розгону, очищ</a:t>
            </a:r>
            <a:r>
              <a:rPr lang="uk-UA" sz="3600" b="1">
                <a:solidFill>
                  <a:schemeClr val="accent6">
                    <a:lumMod val="50000"/>
                  </a:schemeClr>
                </a:solidFill>
                <a:ea typeface="Calibri"/>
                <a:cs typeface="Times New Roman"/>
              </a:rPr>
              <a:t>енн</a:t>
            </a:r>
            <a:r>
              <a:rPr lang="uk-UA" sz="3600" b="1">
                <a:solidFill>
                  <a:srgbClr val="002060"/>
                </a:solidFill>
                <a:ea typeface="Calibri"/>
                <a:cs typeface="Times New Roman"/>
              </a:rPr>
              <a:t>ю, бага</a:t>
            </a:r>
            <a:r>
              <a:rPr lang="uk-UA" sz="3600" b="1">
                <a:solidFill>
                  <a:schemeClr val="accent6">
                    <a:lumMod val="50000"/>
                  </a:schemeClr>
                </a:solidFill>
                <a:ea typeface="Calibri"/>
                <a:cs typeface="Times New Roman"/>
              </a:rPr>
              <a:t>тт</a:t>
            </a:r>
            <a:r>
              <a:rPr lang="uk-UA" sz="3600" b="1">
                <a:solidFill>
                  <a:srgbClr val="002060"/>
                </a:solidFill>
                <a:ea typeface="Calibri"/>
                <a:cs typeface="Times New Roman"/>
              </a:rPr>
              <a:t>я, став</a:t>
            </a:r>
            <a:r>
              <a:rPr lang="uk-UA" sz="3600" b="1">
                <a:solidFill>
                  <a:schemeClr val="accent6">
                    <a:lumMod val="50000"/>
                  </a:schemeClr>
                </a:solidFill>
                <a:ea typeface="Calibri"/>
                <a:cs typeface="Times New Roman"/>
              </a:rPr>
              <a:t>итьс</a:t>
            </a:r>
            <a:r>
              <a:rPr lang="uk-UA" sz="3600" b="1">
                <a:solidFill>
                  <a:srgbClr val="002060"/>
                </a:solidFill>
                <a:ea typeface="Calibri"/>
                <a:cs typeface="Times New Roman"/>
              </a:rPr>
              <a:t>я, д</a:t>
            </a:r>
            <a:r>
              <a:rPr lang="uk-UA" sz="3600" b="1">
                <a:solidFill>
                  <a:schemeClr val="accent6">
                    <a:lumMod val="50000"/>
                  </a:schemeClr>
                </a:solidFill>
                <a:ea typeface="Calibri"/>
                <a:cs typeface="Times New Roman"/>
              </a:rPr>
              <a:t>ере</a:t>
            </a:r>
            <a:r>
              <a:rPr lang="uk-UA" sz="3600" b="1">
                <a:solidFill>
                  <a:srgbClr val="002060"/>
                </a:solidFill>
                <a:ea typeface="Calibri"/>
                <a:cs typeface="Times New Roman"/>
              </a:rPr>
              <a:t>вце, зі</a:t>
            </a:r>
            <a:r>
              <a:rPr lang="uk-UA" sz="3600" b="1">
                <a:solidFill>
                  <a:schemeClr val="accent6">
                    <a:lumMod val="50000"/>
                  </a:schemeClr>
                </a:solidFill>
                <a:ea typeface="Calibri"/>
                <a:cs typeface="Times New Roman"/>
              </a:rPr>
              <a:t>лл</a:t>
            </a:r>
            <a:r>
              <a:rPr lang="uk-UA" sz="3600" b="1">
                <a:solidFill>
                  <a:srgbClr val="002060"/>
                </a:solidFill>
                <a:ea typeface="Calibri"/>
                <a:cs typeface="Times New Roman"/>
              </a:rPr>
              <a:t>ям, коха</a:t>
            </a:r>
            <a:r>
              <a:rPr lang="uk-UA" sz="3600" b="1">
                <a:solidFill>
                  <a:schemeClr val="accent6">
                    <a:lumMod val="50000"/>
                  </a:schemeClr>
                </a:solidFill>
                <a:ea typeface="Calibri"/>
                <a:cs typeface="Times New Roman"/>
              </a:rPr>
              <a:t>нн</a:t>
            </a:r>
            <a:r>
              <a:rPr lang="uk-UA" sz="3600" b="1">
                <a:solidFill>
                  <a:srgbClr val="002060"/>
                </a:solidFill>
                <a:ea typeface="Calibri"/>
                <a:cs typeface="Times New Roman"/>
              </a:rPr>
              <a:t>я, бав</a:t>
            </a:r>
            <a:r>
              <a:rPr lang="uk-UA" sz="3600" b="1">
                <a:solidFill>
                  <a:schemeClr val="accent6">
                    <a:lumMod val="50000"/>
                  </a:schemeClr>
                </a:solidFill>
                <a:ea typeface="Calibri"/>
                <a:cs typeface="Times New Roman"/>
              </a:rPr>
              <a:t>итьс</a:t>
            </a:r>
            <a:r>
              <a:rPr lang="uk-UA" sz="3600" b="1">
                <a:solidFill>
                  <a:srgbClr val="002060"/>
                </a:solidFill>
                <a:ea typeface="Calibri"/>
                <a:cs typeface="Times New Roman"/>
              </a:rPr>
              <a:t>я, облива</a:t>
            </a:r>
            <a:r>
              <a:rPr lang="uk-UA" sz="3600" b="1">
                <a:solidFill>
                  <a:schemeClr val="accent6">
                    <a:lumMod val="50000"/>
                  </a:schemeClr>
                </a:solidFill>
                <a:ea typeface="Calibri"/>
                <a:cs typeface="Times New Roman"/>
              </a:rPr>
              <a:t>єтьс</a:t>
            </a:r>
            <a:r>
              <a:rPr lang="uk-UA" sz="3600" b="1">
                <a:solidFill>
                  <a:srgbClr val="002060"/>
                </a:solidFill>
                <a:ea typeface="Calibri"/>
                <a:cs typeface="Times New Roman"/>
              </a:rPr>
              <a:t>я, тя</a:t>
            </a:r>
            <a:r>
              <a:rPr lang="uk-UA" sz="3600" b="1">
                <a:solidFill>
                  <a:schemeClr val="accent6">
                    <a:lumMod val="50000"/>
                  </a:schemeClr>
                </a:solidFill>
                <a:ea typeface="Calibri"/>
                <a:cs typeface="Times New Roman"/>
              </a:rPr>
              <a:t>г</a:t>
            </a:r>
            <a:r>
              <a:rPr lang="uk-UA" sz="3600" b="1">
                <a:solidFill>
                  <a:srgbClr val="002060"/>
                </a:solidFill>
                <a:ea typeface="Calibri"/>
                <a:cs typeface="Times New Roman"/>
              </a:rPr>
              <a:t>н</a:t>
            </a:r>
            <a:r>
              <a:rPr lang="uk-UA" sz="3600" b="1">
                <a:solidFill>
                  <a:schemeClr val="accent6">
                    <a:lumMod val="50000"/>
                  </a:schemeClr>
                </a:solidFill>
                <a:ea typeface="Calibri"/>
                <a:cs typeface="Times New Roman"/>
              </a:rPr>
              <a:t>етьс</a:t>
            </a:r>
            <a:r>
              <a:rPr lang="uk-UA" sz="3600" b="1">
                <a:solidFill>
                  <a:srgbClr val="002060"/>
                </a:solidFill>
                <a:ea typeface="Calibri"/>
                <a:cs typeface="Times New Roman"/>
              </a:rPr>
              <a:t>я, </a:t>
            </a:r>
            <a:r>
              <a:rPr lang="uk-UA" sz="3600" b="1">
                <a:solidFill>
                  <a:schemeClr val="accent6">
                    <a:lumMod val="50000"/>
                  </a:schemeClr>
                </a:solidFill>
                <a:ea typeface="Calibri"/>
                <a:cs typeface="Times New Roman"/>
              </a:rPr>
              <a:t>до</a:t>
            </a:r>
            <a:r>
              <a:rPr lang="uk-UA" sz="3600" b="1">
                <a:solidFill>
                  <a:srgbClr val="002060"/>
                </a:solidFill>
                <a:ea typeface="Calibri"/>
                <a:cs typeface="Times New Roman"/>
              </a:rPr>
              <a:t>пізна, </a:t>
            </a:r>
            <a:r>
              <a:rPr lang="uk-UA" sz="3600" b="1" smtClean="0">
                <a:solidFill>
                  <a:srgbClr val="002060"/>
                </a:solidFill>
                <a:ea typeface="Calibri"/>
                <a:cs typeface="Times New Roman"/>
              </a:rPr>
              <a:t>справляю</a:t>
            </a:r>
            <a:r>
              <a:rPr lang="uk-UA" sz="3600" b="1" smtClean="0">
                <a:solidFill>
                  <a:schemeClr val="accent6">
                    <a:lumMod val="50000"/>
                  </a:schemeClr>
                </a:solidFill>
                <a:ea typeface="Calibri"/>
                <a:cs typeface="Times New Roman"/>
              </a:rPr>
              <a:t>тьс</a:t>
            </a:r>
            <a:r>
              <a:rPr lang="uk-UA" sz="3600" b="1" smtClean="0">
                <a:solidFill>
                  <a:srgbClr val="002060"/>
                </a:solidFill>
                <a:ea typeface="Calibri"/>
                <a:cs typeface="Times New Roman"/>
              </a:rPr>
              <a:t>я, гуля</a:t>
            </a:r>
            <a:r>
              <a:rPr lang="uk-UA" sz="3600" b="1" smtClean="0">
                <a:solidFill>
                  <a:schemeClr val="accent6">
                    <a:lumMod val="50000"/>
                  </a:schemeClr>
                </a:solidFill>
                <a:ea typeface="Calibri"/>
                <a:cs typeface="Times New Roman"/>
              </a:rPr>
              <a:t>нн</a:t>
            </a:r>
            <a:r>
              <a:rPr lang="uk-UA" sz="3600" b="1" smtClean="0">
                <a:solidFill>
                  <a:srgbClr val="002060"/>
                </a:solidFill>
                <a:ea typeface="Calibri"/>
                <a:cs typeface="Times New Roman"/>
              </a:rPr>
              <a:t>я</a:t>
            </a:r>
            <a:r>
              <a:rPr lang="uk-UA" sz="3600" b="1">
                <a:solidFill>
                  <a:srgbClr val="002060"/>
                </a:solidFill>
                <a:ea typeface="Calibri"/>
                <a:cs typeface="Times New Roman"/>
              </a:rPr>
              <a:t>, щ</a:t>
            </a:r>
            <a:r>
              <a:rPr lang="uk-UA" sz="3600" b="1">
                <a:solidFill>
                  <a:schemeClr val="accent6">
                    <a:lumMod val="50000"/>
                  </a:schemeClr>
                </a:solidFill>
                <a:ea typeface="Calibri"/>
                <a:cs typeface="Times New Roman"/>
              </a:rPr>
              <a:t>а</a:t>
            </a:r>
            <a:r>
              <a:rPr lang="uk-UA" sz="3600" b="1">
                <a:solidFill>
                  <a:srgbClr val="002060"/>
                </a:solidFill>
                <a:ea typeface="Calibri"/>
                <a:cs typeface="Times New Roman"/>
              </a:rPr>
              <a:t>стя.</a:t>
            </a:r>
            <a:endParaRPr lang="ru-RU" sz="3600" b="1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969987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440160"/>
          </a:xfrm>
          <a:solidFill>
            <a:schemeClr val="accent3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r>
              <a:rPr lang="ru-RU" sz="2800" b="1">
                <a:solidFill>
                  <a:schemeClr val="accent6">
                    <a:lumMod val="50000"/>
                  </a:schemeClr>
                </a:solidFill>
              </a:rPr>
              <a:t>Орфографічний аналіз </a:t>
            </a:r>
            <a:r>
              <a:rPr lang="ru-RU" sz="2800" b="1" smtClean="0">
                <a:solidFill>
                  <a:schemeClr val="accent6">
                    <a:lumMod val="50000"/>
                  </a:schemeClr>
                </a:solidFill>
              </a:rPr>
              <a:t>слів</a:t>
            </a:r>
            <a:r>
              <a:rPr lang="ru-RU" sz="2800" b="1">
                <a:solidFill>
                  <a:schemeClr val="accent6">
                    <a:lumMod val="50000"/>
                  </a:schemeClr>
                </a:solidFill>
              </a:rPr>
              <a:t/>
            </a:r>
            <a:br>
              <a:rPr lang="ru-RU" sz="2800" b="1">
                <a:solidFill>
                  <a:schemeClr val="accent6">
                    <a:lumMod val="50000"/>
                  </a:schemeClr>
                </a:solidFill>
              </a:rPr>
            </a:br>
            <a:r>
              <a:rPr lang="ru-RU" sz="2000" b="1">
                <a:solidFill>
                  <a:srgbClr val="002060"/>
                </a:solidFill>
              </a:rPr>
              <a:t>Пригадаймо. </a:t>
            </a:r>
            <a:r>
              <a:rPr lang="ru-RU" sz="2000" b="1">
                <a:solidFill>
                  <a:schemeClr val="accent6">
                    <a:lumMod val="50000"/>
                  </a:schemeClr>
                </a:solidFill>
              </a:rPr>
              <a:t>Орфограма - це вірне написання слова згідно правила або традиції. Більшість написань не належать до орфограм, бо вони єдино можливі</a:t>
            </a:r>
            <a:r>
              <a:rPr lang="ru-RU" sz="2000" b="1" smtClean="0">
                <a:solidFill>
                  <a:schemeClr val="accent6">
                    <a:lumMod val="50000"/>
                  </a:schemeClr>
                </a:solidFill>
              </a:rPr>
              <a:t>.</a:t>
            </a:r>
            <a:endParaRPr lang="ru-RU" sz="2000" b="1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72166" y="1772816"/>
            <a:ext cx="828092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>
                <a:solidFill>
                  <a:srgbClr val="002060"/>
                </a:solidFill>
              </a:rPr>
              <a:t>Записати </a:t>
            </a:r>
            <a:r>
              <a:rPr lang="ru-RU" sz="2800" b="1" smtClean="0">
                <a:solidFill>
                  <a:srgbClr val="002060"/>
                </a:solidFill>
              </a:rPr>
              <a:t>слово (назву), визначити </a:t>
            </a:r>
            <a:r>
              <a:rPr lang="ru-RU" sz="2800" b="1">
                <a:solidFill>
                  <a:srgbClr val="002060"/>
                </a:solidFill>
              </a:rPr>
              <a:t>орфограму, навести три приклади </a:t>
            </a:r>
            <a:r>
              <a:rPr lang="ru-RU" sz="2800" b="1" smtClean="0">
                <a:solidFill>
                  <a:srgbClr val="002060"/>
                </a:solidFill>
              </a:rPr>
              <a:t>слів </a:t>
            </a:r>
            <a:r>
              <a:rPr lang="ru-RU" sz="2800" b="1" smtClean="0">
                <a:solidFill>
                  <a:srgbClr val="002060"/>
                </a:solidFill>
              </a:rPr>
              <a:t>із такою орфограмою</a:t>
            </a:r>
            <a:r>
              <a:rPr lang="ru-RU" sz="2800" b="1" smtClean="0">
                <a:solidFill>
                  <a:srgbClr val="002060"/>
                </a:solidFill>
              </a:rPr>
              <a:t>. </a:t>
            </a:r>
            <a:endParaRPr lang="ru-RU" sz="2800" b="1">
              <a:solidFill>
                <a:srgbClr val="00206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67544" y="2636912"/>
            <a:ext cx="7828233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>
                <a:solidFill>
                  <a:srgbClr val="7030A0"/>
                </a:solidFill>
              </a:rPr>
              <a:t>Здавна </a:t>
            </a:r>
            <a:r>
              <a:rPr lang="ru-RU" sz="3600" b="1" smtClean="0">
                <a:solidFill>
                  <a:srgbClr val="7030A0"/>
                </a:solidFill>
              </a:rPr>
              <a:t>– </a:t>
            </a:r>
            <a:endParaRPr lang="ru-RU" sz="3600" b="1">
              <a:solidFill>
                <a:srgbClr val="00B050"/>
              </a:solidFill>
            </a:endParaRPr>
          </a:p>
          <a:p>
            <a:r>
              <a:rPr lang="ru-RU" sz="3600" b="1" smtClean="0">
                <a:solidFill>
                  <a:srgbClr val="C00000"/>
                </a:solidFill>
              </a:rPr>
              <a:t>Плетуть –</a:t>
            </a:r>
            <a:r>
              <a:rPr lang="ru-RU" sz="3600" b="1" smtClean="0">
                <a:solidFill>
                  <a:schemeClr val="accent6">
                    <a:lumMod val="50000"/>
                  </a:schemeClr>
                </a:solidFill>
              </a:rPr>
              <a:t> </a:t>
            </a:r>
          </a:p>
          <a:p>
            <a:r>
              <a:rPr lang="ru-RU" sz="3600" b="1" smtClean="0">
                <a:solidFill>
                  <a:srgbClr val="00B050"/>
                </a:solidFill>
              </a:rPr>
              <a:t>«</a:t>
            </a:r>
            <a:r>
              <a:rPr lang="ru-RU" sz="3600" b="1">
                <a:solidFill>
                  <a:srgbClr val="00B050"/>
                </a:solidFill>
              </a:rPr>
              <a:t>Купало, Купало, де ти зимувало?» – </a:t>
            </a:r>
            <a:endParaRPr lang="ru-RU" sz="3600" b="1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156242" y="4391238"/>
            <a:ext cx="6912768" cy="954107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sz="2800" b="1">
                <a:solidFill>
                  <a:schemeClr val="accent6">
                    <a:lumMod val="50000"/>
                  </a:schemeClr>
                </a:solidFill>
              </a:rPr>
              <a:t>Поділити слова для переносу та виконати морфемний </a:t>
            </a:r>
            <a:r>
              <a:rPr lang="ru-RU" sz="2800" b="1" smtClean="0">
                <a:solidFill>
                  <a:schemeClr val="accent6">
                    <a:lumMod val="50000"/>
                  </a:schemeClr>
                </a:solidFill>
              </a:rPr>
              <a:t>розбір їх (розбір за </a:t>
            </a:r>
            <a:r>
              <a:rPr lang="ru-RU" sz="2800" b="1">
                <a:solidFill>
                  <a:schemeClr val="accent6">
                    <a:lumMod val="50000"/>
                  </a:schemeClr>
                </a:solidFill>
              </a:rPr>
              <a:t>будовою).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251520" y="5445224"/>
            <a:ext cx="864096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i="1">
                <a:solidFill>
                  <a:srgbClr val="002060"/>
                </a:solidFill>
              </a:rPr>
              <a:t>Відбувається, перестрибують, поблизу, прикрашене.</a:t>
            </a:r>
          </a:p>
        </p:txBody>
      </p:sp>
    </p:spTree>
    <p:extLst>
      <p:ext uri="{BB962C8B-B14F-4D97-AF65-F5344CB8AC3E}">
        <p14:creationId xmlns:p14="http://schemas.microsoft.com/office/powerpoint/2010/main" val="369173084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1656184"/>
          </a:xfrm>
          <a:solidFill>
            <a:schemeClr val="accent3">
              <a:lumMod val="40000"/>
              <a:lumOff val="60000"/>
            </a:schemeClr>
          </a:solidFill>
        </p:spPr>
        <p:txBody>
          <a:bodyPr>
            <a:noAutofit/>
          </a:bodyPr>
          <a:lstStyle/>
          <a:p>
            <a:pPr algn="l"/>
            <a:r>
              <a:rPr lang="ru-RU" sz="2800" b="1" smtClean="0">
                <a:solidFill>
                  <a:schemeClr val="accent6">
                    <a:lumMod val="50000"/>
                  </a:schemeClr>
                </a:solidFill>
              </a:rPr>
              <a:t>         Робота </a:t>
            </a:r>
            <a:r>
              <a:rPr lang="ru-RU" sz="2800" b="1">
                <a:solidFill>
                  <a:schemeClr val="accent6">
                    <a:lumMod val="50000"/>
                  </a:schemeClr>
                </a:solidFill>
              </a:rPr>
              <a:t>над пунктуаційними </a:t>
            </a:r>
            <a:r>
              <a:rPr lang="ru-RU" sz="2800" b="1" smtClean="0">
                <a:solidFill>
                  <a:schemeClr val="accent6">
                    <a:lumMod val="50000"/>
                  </a:schemeClr>
                </a:solidFill>
              </a:rPr>
              <a:t>помилками</a:t>
            </a:r>
            <a:r>
              <a:rPr lang="ru-RU" sz="2800" b="1">
                <a:solidFill>
                  <a:schemeClr val="accent6">
                    <a:lumMod val="50000"/>
                  </a:schemeClr>
                </a:solidFill>
              </a:rPr>
              <a:t/>
            </a:r>
            <a:br>
              <a:rPr lang="ru-RU" sz="2800" b="1">
                <a:solidFill>
                  <a:schemeClr val="accent6">
                    <a:lumMod val="50000"/>
                  </a:schemeClr>
                </a:solidFill>
              </a:rPr>
            </a:br>
            <a:r>
              <a:rPr lang="ru-RU" sz="2800" b="1">
                <a:solidFill>
                  <a:srgbClr val="002060"/>
                </a:solidFill>
              </a:rPr>
              <a:t>    Записати </a:t>
            </a:r>
            <a:r>
              <a:rPr lang="ru-RU" sz="2800" b="1" smtClean="0">
                <a:solidFill>
                  <a:srgbClr val="002060"/>
                </a:solidFill>
              </a:rPr>
              <a:t>речення, прокоментувати розділові знаки, виконати </a:t>
            </a:r>
            <a:r>
              <a:rPr lang="ru-RU" sz="2800" b="1">
                <a:solidFill>
                  <a:srgbClr val="002060"/>
                </a:solidFill>
              </a:rPr>
              <a:t>повний синтаксичний </a:t>
            </a:r>
            <a:r>
              <a:rPr lang="ru-RU" sz="2800" b="1" smtClean="0">
                <a:solidFill>
                  <a:srgbClr val="002060"/>
                </a:solidFill>
              </a:rPr>
              <a:t>розбір речень.</a:t>
            </a:r>
            <a:endParaRPr lang="ru-RU" sz="2800" b="1">
              <a:solidFill>
                <a:srgbClr val="00206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70955" y="2564904"/>
            <a:ext cx="806489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smtClean="0">
                <a:solidFill>
                  <a:srgbClr val="00B050"/>
                </a:solidFill>
              </a:rPr>
              <a:t>1. Ця </a:t>
            </a:r>
            <a:r>
              <a:rPr lang="ru-RU" sz="3200" b="1">
                <a:solidFill>
                  <a:srgbClr val="00B050"/>
                </a:solidFill>
              </a:rPr>
              <a:t>дія сприяє очищенню від </a:t>
            </a:r>
            <a:r>
              <a:rPr lang="ru-RU" sz="3200" b="1" smtClean="0">
                <a:solidFill>
                  <a:srgbClr val="00B050"/>
                </a:solidFill>
              </a:rPr>
              <a:t>гріхів, </a:t>
            </a:r>
            <a:r>
              <a:rPr lang="ru-RU" sz="3200" b="1">
                <a:solidFill>
                  <a:srgbClr val="00B050"/>
                </a:solidFill>
              </a:rPr>
              <a:t>різних </a:t>
            </a:r>
            <a:r>
              <a:rPr lang="ru-RU" sz="3200" b="1" smtClean="0">
                <a:solidFill>
                  <a:srgbClr val="00B050"/>
                </a:solidFill>
              </a:rPr>
              <a:t>хвороб – усього поганого, що </a:t>
            </a:r>
            <a:r>
              <a:rPr lang="ru-RU" sz="3200" b="1">
                <a:solidFill>
                  <a:srgbClr val="00B050"/>
                </a:solidFill>
              </a:rPr>
              <a:t>є в людині.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470955" y="4077072"/>
            <a:ext cx="806489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smtClean="0">
                <a:solidFill>
                  <a:srgbClr val="C00000"/>
                </a:solidFill>
              </a:rPr>
              <a:t>2. Поблизу </a:t>
            </a:r>
            <a:r>
              <a:rPr lang="ru-RU" sz="3200" b="1">
                <a:solidFill>
                  <a:srgbClr val="C00000"/>
                </a:solidFill>
              </a:rPr>
              <a:t>багаття ставиться деревце, прикрашене квітами, зіллям.</a:t>
            </a:r>
          </a:p>
        </p:txBody>
      </p:sp>
    </p:spTree>
    <p:extLst>
      <p:ext uri="{BB962C8B-B14F-4D97-AF65-F5344CB8AC3E}">
        <p14:creationId xmlns:p14="http://schemas.microsoft.com/office/powerpoint/2010/main" val="51754805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24827A32-F075-4513-AC77-ECAE0732F7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3211" y="139864"/>
            <a:ext cx="7549632" cy="729733"/>
          </a:xfrm>
        </p:spPr>
        <p:txBody>
          <a:bodyPr>
            <a:noAutofit/>
          </a:bodyPr>
          <a:lstStyle/>
          <a:p>
            <a:r>
              <a:rPr lang="uk-UA" sz="3600" b="1" dirty="0">
                <a:solidFill>
                  <a:schemeClr val="accent2">
                    <a:lumMod val="50000"/>
                  </a:schemeClr>
                </a:solidFill>
                <a:latin typeface="+mn-lt"/>
              </a:rPr>
              <a:t>Рефлексія. Закінчіть речення</a:t>
            </a:r>
            <a:endParaRPr lang="ru-RU" sz="3600" b="1" dirty="0">
              <a:solidFill>
                <a:schemeClr val="accent2">
                  <a:lumMod val="50000"/>
                </a:schemeClr>
              </a:solidFill>
              <a:latin typeface="+mn-lt"/>
            </a:endParaRPr>
          </a:p>
        </p:txBody>
      </p:sp>
      <p:pic>
        <p:nvPicPr>
          <p:cNvPr id="6" name="Объект 3" descr="Картинки по запросу смайлики">
            <a:extLst>
              <a:ext uri="{FF2B5EF4-FFF2-40B4-BE49-F238E27FC236}">
                <a16:creationId xmlns="" xmlns:a16="http://schemas.microsoft.com/office/drawing/2014/main" id="{B2A22289-75CF-4B32-B5C5-1D4D74921716}"/>
              </a:ext>
            </a:extLst>
          </p:cNvPr>
          <p:cNvPicPr>
            <a:picLocks noGrp="1"/>
          </p:cNvPicPr>
          <p:nvPr>
            <p:ph idx="1"/>
          </p:nvPr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351" b="97297" l="4667" r="98000">
                        <a14:foregroundMark x1="14222" y1="70270" x2="14222" y2="70270"/>
                        <a14:foregroundMark x1="89111" y1="82770" x2="89333" y2="55068"/>
                        <a14:foregroundMark x1="89333" y1="55068" x2="89778" y2="54730"/>
                        <a14:foregroundMark x1="4889" y1="45608" x2="19333" y2="91892"/>
                        <a14:foregroundMark x1="19333" y1="91892" x2="19111" y2="84459"/>
                        <a14:foregroundMark x1="4667" y1="45270" x2="6667" y2="60135"/>
                        <a14:foregroundMark x1="94222" y1="50000" x2="94222" y2="50000"/>
                        <a14:foregroundMark x1="45556" y1="7095" x2="45556" y2="7095"/>
                        <a14:foregroundMark x1="46222" y1="2027" x2="46222" y2="2027"/>
                        <a14:foregroundMark x1="98222" y1="52365" x2="98222" y2="52365"/>
                        <a14:foregroundMark x1="14444" y1="97297" x2="14444" y2="9729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211960" y="3645024"/>
            <a:ext cx="4286849" cy="2819794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Овал 6">
            <a:extLst>
              <a:ext uri="{FF2B5EF4-FFF2-40B4-BE49-F238E27FC236}">
                <a16:creationId xmlns="" xmlns:a16="http://schemas.microsoft.com/office/drawing/2014/main" id="{838D94ED-4420-4B52-AFD3-91658B0E81F6}"/>
              </a:ext>
            </a:extLst>
          </p:cNvPr>
          <p:cNvSpPr/>
          <p:nvPr/>
        </p:nvSpPr>
        <p:spPr>
          <a:xfrm>
            <a:off x="3033381" y="1543675"/>
            <a:ext cx="34289" cy="226141"/>
          </a:xfrm>
          <a:prstGeom prst="ellipse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F8389132-F1BF-4D5B-B494-4E6CBAE9C188}"/>
              </a:ext>
            </a:extLst>
          </p:cNvPr>
          <p:cNvSpPr txBox="1"/>
          <p:nvPr/>
        </p:nvSpPr>
        <p:spPr>
          <a:xfrm>
            <a:off x="628656" y="1570400"/>
            <a:ext cx="6012928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600" b="1" i="1" smtClean="0">
                <a:solidFill>
                  <a:srgbClr val="002060"/>
                </a:solidFill>
              </a:rPr>
              <a:t>Я повторив/повторила…</a:t>
            </a:r>
            <a:endParaRPr lang="uk-UA" sz="3600" b="1" i="1" dirty="0">
              <a:solidFill>
                <a:srgbClr val="002060"/>
              </a:solidFill>
            </a:endParaRPr>
          </a:p>
          <a:p>
            <a:r>
              <a:rPr lang="uk-UA" sz="3600" b="1" i="1" dirty="0">
                <a:solidFill>
                  <a:srgbClr val="002060"/>
                </a:solidFill>
              </a:rPr>
              <a:t>У мене вийшло…</a:t>
            </a:r>
          </a:p>
          <a:p>
            <a:r>
              <a:rPr lang="uk-UA" sz="3600" b="1" i="1" smtClean="0">
                <a:solidFill>
                  <a:srgbClr val="002060"/>
                </a:solidFill>
              </a:rPr>
              <a:t>Я відчув/відчула труднощі…</a:t>
            </a:r>
          </a:p>
          <a:p>
            <a:r>
              <a:rPr lang="uk-UA" sz="3600" b="1" i="1" smtClean="0">
                <a:solidFill>
                  <a:srgbClr val="002060"/>
                </a:solidFill>
              </a:rPr>
              <a:t>Я </a:t>
            </a:r>
            <a:r>
              <a:rPr lang="uk-UA" sz="3600" b="1" i="1">
                <a:solidFill>
                  <a:srgbClr val="002060"/>
                </a:solidFill>
              </a:rPr>
              <a:t>спробую</a:t>
            </a:r>
            <a:r>
              <a:rPr lang="uk-UA" sz="3600" b="1" i="1" smtClean="0">
                <a:solidFill>
                  <a:srgbClr val="002060"/>
                </a:solidFill>
              </a:rPr>
              <a:t>…</a:t>
            </a:r>
          </a:p>
          <a:p>
            <a:r>
              <a:rPr lang="uk-UA" sz="3600" b="1" i="1" smtClean="0">
                <a:solidFill>
                  <a:srgbClr val="002060"/>
                </a:solidFill>
              </a:rPr>
              <a:t>Тепер я вмію…</a:t>
            </a:r>
            <a:endParaRPr lang="uk-UA" sz="3600" b="1" i="1" dirty="0">
              <a:solidFill>
                <a:srgbClr val="002060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08954220"/>
      </p:ext>
    </p:extLst>
  </p:cSld>
  <p:clrMapOvr>
    <a:masterClrMapping/>
  </p:clrMapOvr>
  <p:transition spd="slow" advTm="44754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2699792" y="476672"/>
            <a:ext cx="408759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>
                <a:solidFill>
                  <a:srgbClr val="002060"/>
                </a:solidFill>
              </a:rPr>
              <a:t>Домашнє </a:t>
            </a:r>
            <a:r>
              <a:rPr lang="ru-RU" sz="3600" b="1" smtClean="0">
                <a:solidFill>
                  <a:srgbClr val="002060"/>
                </a:solidFill>
              </a:rPr>
              <a:t>завдання</a:t>
            </a:r>
            <a:endParaRPr lang="ru-RU" sz="3600" b="1">
              <a:solidFill>
                <a:srgbClr val="00206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09046" y="1916832"/>
            <a:ext cx="882745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800" b="1" smtClean="0">
                <a:solidFill>
                  <a:srgbClr val="002060"/>
                </a:solidFill>
              </a:rPr>
              <a:t>ПИСЬМОВО виконати вправу з підручника.</a:t>
            </a:r>
          </a:p>
          <a:p>
            <a:endParaRPr lang="uk-UA" sz="2800" b="1">
              <a:solidFill>
                <a:srgbClr val="002060"/>
              </a:solidFill>
            </a:endParaRPr>
          </a:p>
          <a:p>
            <a:r>
              <a:rPr lang="uk-UA" sz="2800" b="1" smtClean="0">
                <a:solidFill>
                  <a:srgbClr val="002060"/>
                </a:solidFill>
              </a:rPr>
              <a:t>УСНО п</a:t>
            </a:r>
            <a:r>
              <a:rPr lang="ru-RU" sz="2800" b="1" smtClean="0">
                <a:solidFill>
                  <a:srgbClr val="002060"/>
                </a:solidFill>
              </a:rPr>
              <a:t>овторити вивчене </a:t>
            </a:r>
            <a:r>
              <a:rPr lang="ru-RU" sz="2800" b="1">
                <a:solidFill>
                  <a:srgbClr val="002060"/>
                </a:solidFill>
              </a:rPr>
              <a:t>про службові частини мови.</a:t>
            </a:r>
            <a:endParaRPr lang="uk-UA" sz="2800" b="1" smtClean="0">
              <a:solidFill>
                <a:srgbClr val="002060"/>
              </a:solidFill>
            </a:endParaRPr>
          </a:p>
          <a:p>
            <a:endParaRPr lang="ru-RU" sz="2800" b="1">
              <a:solidFill>
                <a:srgbClr val="002060"/>
              </a:solidFill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5D823AAB-3FE8-4D5A-AB44-7852478BE09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83184" y="3756502"/>
            <a:ext cx="2461224" cy="24836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63591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pustunchik.ua/uploads/holiday/1c68c71a8de3048a3a3c5657f18d9e0c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6665" y="2907075"/>
            <a:ext cx="5174777" cy="34523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5366546" y="6048842"/>
            <a:ext cx="180337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>
                <a:solidFill>
                  <a:srgbClr val="002060"/>
                </a:solidFill>
              </a:rPr>
              <a:t>https://bit.ly/40YKhFa</a:t>
            </a:r>
            <a:endParaRPr lang="ru-RU" sz="1400">
              <a:solidFill>
                <a:srgbClr val="00206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288044" y="620688"/>
            <a:ext cx="4572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uk-UA" sz="3600" b="1" kern="0">
                <a:solidFill>
                  <a:srgbClr val="002060"/>
                </a:solidFill>
              </a:rPr>
              <a:t>Дякую за увагу та роботу!</a:t>
            </a:r>
          </a:p>
          <a:p>
            <a:pPr algn="ctr">
              <a:defRPr/>
            </a:pPr>
            <a:r>
              <a:rPr lang="uk-UA" sz="3600" b="1" kern="0">
                <a:solidFill>
                  <a:srgbClr val="002060"/>
                </a:solidFill>
              </a:rPr>
              <a:t>МИРНОГО НЕБА.</a:t>
            </a:r>
          </a:p>
          <a:p>
            <a:pPr algn="ctr">
              <a:defRPr/>
            </a:pPr>
            <a:r>
              <a:rPr lang="uk-UA" sz="3600" b="1" kern="0">
                <a:solidFill>
                  <a:srgbClr val="FFC000"/>
                </a:solidFill>
              </a:rPr>
              <a:t>Успіхів у навчанні.</a:t>
            </a:r>
            <a:endParaRPr lang="ru-RU" sz="3600" b="1" kern="0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0244116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5|4.7|4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6|5.2|6.9|6.5|8|6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9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5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256</TotalTime>
  <Words>512</Words>
  <Application>Microsoft Office PowerPoint</Application>
  <PresentationFormat>Экран (4:3)</PresentationFormat>
  <Paragraphs>65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11</vt:i4>
      </vt:variant>
    </vt:vector>
  </HeadingPairs>
  <TitlesOfParts>
    <vt:vector size="13" baseType="lpstr">
      <vt:lpstr>Тема Office</vt:lpstr>
      <vt:lpstr>5_Тема Office</vt:lpstr>
      <vt:lpstr>Тема. Аналіз контрольного диктанту «На Івана Купала» (7 клас)</vt:lpstr>
      <vt:lpstr>Завдання нашого уроку:</vt:lpstr>
      <vt:lpstr>Яким був ваш настрій під час написання диктанту? А зараз?</vt:lpstr>
      <vt:lpstr>Презентация PowerPoint</vt:lpstr>
      <vt:lpstr>Текст диктанту</vt:lpstr>
      <vt:lpstr>  Види помилок у диктанті </vt:lpstr>
      <vt:lpstr>Орфографічний аналіз слів Пригадаймо. Орфограма - це вірне написання слова згідно правила або традиції. Більшість написань не належать до орфограм, бо вони єдино можливі.</vt:lpstr>
      <vt:lpstr>         Робота над пунктуаційними помилками     Записати речення, прокоментувати розділові знаки, виконати повний синтаксичний розбір речень.</vt:lpstr>
      <vt:lpstr>Рефлексія. Закінчіть речення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Тема. Аналіз контрольного диктанту</dc:title>
  <dc:creator>-</dc:creator>
  <cp:lastModifiedBy>-</cp:lastModifiedBy>
  <cp:revision>21</cp:revision>
  <dcterms:created xsi:type="dcterms:W3CDTF">2023-05-21T11:12:39Z</dcterms:created>
  <dcterms:modified xsi:type="dcterms:W3CDTF">2023-08-06T14:13:11Z</dcterms:modified>
</cp:coreProperties>
</file>