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2.xml" ContentType="application/inkml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A0}" styleName="Light Style 3 - Accent 4">
    <a:wholeTbl>
      <a:tcTxStyle>
        <a:fontRef idx="minor">
          <a:srgbClr val="000000"/>
        </a:fontRef>
        <a:srgbClr val="000000"/>
      </a:tcTxStyle>
      <a:tcStyle>
        <a:tcBdr>
          <a:left>
            <a:ln w="12700" cmpd="sng">
              <a:solidFill>
                <a:srgbClr val="FFC000"/>
              </a:solidFill>
            </a:ln>
          </a:left>
          <a:right>
            <a:ln w="12700" cmpd="sng">
              <a:solidFill>
                <a:srgbClr val="FFC000"/>
              </a:solidFill>
            </a:ln>
          </a:right>
          <a:top>
            <a:ln w="12700" cmpd="sng">
              <a:solidFill>
                <a:srgbClr val="FFC000"/>
              </a:solidFill>
            </a:ln>
          </a:top>
          <a:bottom>
            <a:ln w="12700" cmpd="sng">
              <a:solidFill>
                <a:srgbClr val="FFC000"/>
              </a:solidFill>
            </a:ln>
          </a:bottom>
          <a:insideH>
            <a:ln w="12700" cmpd="sng">
              <a:solidFill>
                <a:srgbClr val="FFC000"/>
              </a:solidFill>
            </a:ln>
          </a:insideH>
          <a:insideV>
            <a:ln w="12700" cmpd="sng">
              <a:solidFill>
                <a:srgbClr val="FFC000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rgbClr val="FFC000">
              <a:alpha val="20000"/>
            </a:srgbClr>
          </a:solidFill>
        </a:fill>
      </a:tcStyle>
    </a:band1H>
    <a:band1V>
      <a:tcStyle>
        <a:tcBdr/>
        <a:fill>
          <a:solidFill>
            <a:srgbClr val="FFC000">
              <a:alpha val="20000"/>
            </a:srgb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rgbClr val="FFC000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rgbClr val="FFC000"/>
              </a:solidFill>
            </a:ln>
          </a:bottom>
        </a:tcBdr>
        <a:fill>
          <a:noFill/>
        </a:fill>
      </a:tcStyle>
    </a:firstRow>
  </a:tblStyle>
  <a:tblStyle styleId="{E8B1032C-EA38-4F05-BA0D-38AFFFC7BED4}" styleName="Light Style 3 - Accent 6">
    <a:wholeTbl>
      <a:tcTxStyle>
        <a:fontRef idx="minor">
          <a:srgbClr val="000000"/>
        </a:fontRef>
        <a:srgbClr val="000000"/>
      </a:tcTxStyle>
      <a:tcStyle>
        <a:tcBdr>
          <a:left>
            <a:ln w="12700" cmpd="sng">
              <a:solidFill>
                <a:srgbClr val="70AD47"/>
              </a:solidFill>
            </a:ln>
          </a:left>
          <a:right>
            <a:ln w="12700" cmpd="sng">
              <a:solidFill>
                <a:srgbClr val="70AD47"/>
              </a:solidFill>
            </a:ln>
          </a:right>
          <a:top>
            <a:ln w="12700" cmpd="sng">
              <a:solidFill>
                <a:srgbClr val="70AD47"/>
              </a:solidFill>
            </a:ln>
          </a:top>
          <a:bottom>
            <a:ln w="12700" cmpd="sng">
              <a:solidFill>
                <a:srgbClr val="70AD47"/>
              </a:solidFill>
            </a:ln>
          </a:bottom>
          <a:insideH>
            <a:ln w="12700" cmpd="sng">
              <a:solidFill>
                <a:srgbClr val="70AD47"/>
              </a:solidFill>
            </a:ln>
          </a:insideH>
          <a:insideV>
            <a:ln w="12700" cmpd="sng">
              <a:solidFill>
                <a:srgbClr val="70AD47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rgbClr val="70AD47">
              <a:alpha val="20000"/>
            </a:srgbClr>
          </a:solidFill>
        </a:fill>
      </a:tcStyle>
    </a:band1H>
    <a:band1V>
      <a:tcStyle>
        <a:tcBdr/>
        <a:fill>
          <a:solidFill>
            <a:srgbClr val="70AD47">
              <a:alpha val="20000"/>
            </a:srgb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rgbClr val="70AD47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rgbClr val="70AD47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1-23T15:08:15"/>
    </inkml:context>
    <inkml:brush xml:id="br0">
      <inkml:brushProperty name="width" value="0.134408327950372" units="cm"/>
      <inkml:brushProperty name="height" value="0.134408327950372" units="cm"/>
      <inkml:brushProperty name="color" value="#f4b183"/>
      <inkml:brushProperty name="ignorePressure" value="0"/>
    </inkml:brush>
  </inkml:definitions>
  <inkml:trace contextRef="#ctx0" brushRef="#br0">1978.5 3347.42,'5086'1799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1-23T15:08:15"/>
    </inkml:context>
    <inkml:brush xml:id="br0">
      <inkml:brushProperty name="width" value="0.134408327950372" units="cm"/>
      <inkml:brushProperty name="height" value="0.134408327950372" units="cm"/>
      <inkml:brushProperty name="color" value="#fff700"/>
      <inkml:brushProperty name="ignorePressure" value="0"/>
    </inkml:brush>
  </inkml:definitions>
  <inkml:trace contextRef="#ctx0" brushRef="#br0">2452.5 3527.42,'0'0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588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589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1048590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4859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59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2000">
              <a:srgbClr val="E5D0C9">
                <a:alpha val="68000"/>
              </a:srgbClr>
            </a:gs>
            <a:gs pos="0">
              <a:srgbClr val="EBDEDA"/>
            </a:gs>
            <a:gs pos="100000">
              <a:srgbClr val="DEC2B7"/>
            </a:gs>
          </a:gsLst>
          <a:lin scaled="1"/>
        </a:gradFill>
        <a:effectLst/>
      </p:bgPr>
    </p:bg>
    <p:spTree>
      <p:nvGrpSpPr>
        <p:cNvPr id="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png"/><Relationship Id="rId3" Type="http://schemas.openxmlformats.org/officeDocument/2006/relationships/customXml" Target="../ink/ink2.xml"/><Relationship Id="rId2" Type="http://schemas.openxmlformats.org/officeDocument/2006/relationships/image" Target="../media/image5.png"/><Relationship Id="rId1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2" name="rect"/>
          <p:cNvSpPr/>
          <p:nvPr/>
        </p:nvSpPr>
        <p:spPr>
          <a:xfrm>
            <a:off x="521461" y="445264"/>
            <a:ext cx="11150035" cy="5424931"/>
          </a:xfrm>
          <a:prstGeom prst="rect">
            <a:avLst/>
          </a:prstGeom>
          <a:solidFill>
            <a:srgbClr val="FFFFFF">
              <a:alpha val="99607"/>
            </a:srgbClr>
          </a:solidFill>
          <a:ln cap="flat">
            <a:noFill/>
            <a:prstDash val="solid"/>
            <a:miter lim="0"/>
          </a:ln>
        </p:spPr>
        <p:txBody>
          <a:bodyPr rtlCol="0"/>
          <a:p>
            <a:pPr algn="ctr"/>
            <a:endParaRPr lang="zh-CN" altLang="en-US"/>
          </a:p>
        </p:txBody>
      </p:sp>
      <p:pic>
        <p:nvPicPr>
          <p:cNvPr id="2097152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1781308" y="2446251"/>
            <a:ext cx="410691" cy="592700"/>
          </a:xfrm>
          <a:prstGeom prst="rect">
            <a:avLst/>
          </a:prstGeom>
        </p:spPr>
      </p:pic>
      <p:pic>
        <p:nvPicPr>
          <p:cNvPr id="2097153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857743" y="445363"/>
            <a:ext cx="605409" cy="315879"/>
          </a:xfrm>
          <a:prstGeom prst="rect">
            <a:avLst/>
          </a:prstGeom>
        </p:spPr>
      </p:pic>
      <p:pic>
        <p:nvPicPr>
          <p:cNvPr id="2097154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1907368" y="1523666"/>
            <a:ext cx="284631" cy="486450"/>
          </a:xfrm>
          <a:prstGeom prst="rect">
            <a:avLst/>
          </a:prstGeom>
        </p:spPr>
      </p:pic>
      <p:sp>
        <p:nvSpPr>
          <p:cNvPr id="1048583" name="Прямоугольник 1048582"/>
          <p:cNvSpPr/>
          <p:nvPr/>
        </p:nvSpPr>
        <p:spPr>
          <a:xfrm rot="21120000">
            <a:off x="1234122" y="1518516"/>
            <a:ext cx="6542187" cy="3048000"/>
          </a:xfrm>
          <a:prstGeom prst="rect">
            <a:avLst/>
          </a:prstGeom>
          <a:solidFill>
            <a:srgbClr val="99CCFF"/>
          </a:solidFill>
          <a:ln w="635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Г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у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є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м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ь</a:t>
            </a:r>
            <a:r>
              <a:rPr lang="en-US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д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о</a:t>
            </a:r>
            <a:r>
              <a:rPr lang="en-US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М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</a:t>
            </a:r>
            <a:endParaRPr lang="uk-UA" sz="4400" b="1" i="0">
              <a:solidFill>
                <a:srgbClr val="FFCB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ctr"/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Ч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и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л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і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в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ник</a:t>
            </a:r>
            <a:endParaRPr lang="uk-UA" sz="4400" b="1" i="0">
              <a:solidFill>
                <a:srgbClr val="FFCB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ctr"/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З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а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й</a:t>
            </a:r>
            <a:r>
              <a:rPr lang="uk-UA" altLang="en-US" sz="4800" b="1" i="0">
                <a:solidFill>
                  <a:srgbClr val="FFCB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менник </a:t>
            </a:r>
            <a:endParaRPr lang="uk-UA" b="1" i="0">
              <a:solidFill>
                <a:srgbClr val="FFCB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  <p:sp>
        <p:nvSpPr>
          <p:cNvPr id="1048584" name="Текстовое поле 1048583"/>
          <p:cNvSpPr txBox="1"/>
          <p:nvPr/>
        </p:nvSpPr>
        <p:spPr>
          <a:xfrm>
            <a:off x="6748780" y="4899025"/>
            <a:ext cx="4587240" cy="1061085"/>
          </a:xfrm>
          <a:prstGeom prst="rect">
            <a:avLst/>
          </a:prstGeom>
        </p:spPr>
        <p:txBody>
          <a:bodyPr wrap="square" rtlCol="0">
            <a:noAutofit/>
          </a:bodyPr>
          <a:p>
            <a:pPr algn="ctr"/>
            <a:r>
              <a:rPr lang="en-US" sz="1400">
                <a:solidFill>
                  <a:srgbClr val="80808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Підготувала:</a:t>
            </a:r>
            <a:endParaRPr lang="uk-UA" sz="1200">
              <a:solidFill>
                <a:srgbClr val="80808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ctr"/>
            <a:r>
              <a:rPr lang="en-US" sz="1400">
                <a:solidFill>
                  <a:srgbClr val="80808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вчитель української мови та літератури</a:t>
            </a:r>
            <a:endParaRPr lang="uk-UA" sz="1200">
              <a:solidFill>
                <a:srgbClr val="80808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ctr"/>
            <a:r>
              <a:rPr lang="en-US" sz="1400">
                <a:solidFill>
                  <a:srgbClr val="80808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вечірньої(змінної)школи №20 м. Києва</a:t>
            </a:r>
            <a:endParaRPr lang="uk-UA" sz="1200">
              <a:solidFill>
                <a:srgbClr val="80808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  <a:p>
            <a:pPr algn="ctr"/>
            <a:r>
              <a:rPr lang="en-US" sz="1400">
                <a:solidFill>
                  <a:srgbClr val="80808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Вакула Наталія Олександрівна</a:t>
            </a:r>
            <a:endParaRPr lang="en-US" sz="1400">
              <a:solidFill>
                <a:srgbClr val="80808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1048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82" grpId="0" animBg="1"/>
      <p:bldP spid="104858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3"/>
          <p:cNvGrpSpPr/>
          <p:nvPr/>
        </p:nvGrpSpPr>
        <p:grpSpPr>
          <a:xfrm>
            <a:off x="532765" y="524581"/>
            <a:ext cx="11256010" cy="5807004"/>
            <a:chOff x="5265" y="3876"/>
            <a:chExt cx="8572" cy="3008"/>
          </a:xfrm>
        </p:grpSpPr>
        <p:pic>
          <p:nvPicPr>
            <p:cNvPr id="2097155" name="图片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10853" y="3876"/>
              <a:ext cx="2984" cy="2335"/>
            </a:xfrm>
            <a:prstGeom prst="rect">
              <a:avLst/>
            </a:prstGeom>
          </p:spPr>
        </p:pic>
        <p:sp>
          <p:nvSpPr>
            <p:cNvPr id="1048585" name="文本框 10"/>
            <p:cNvSpPr txBox="1"/>
            <p:nvPr/>
          </p:nvSpPr>
          <p:spPr>
            <a:xfrm>
              <a:off x="5265" y="3923"/>
              <a:ext cx="5386" cy="2961"/>
            </a:xfrm>
            <a:prstGeom prst="rect">
              <a:avLst/>
            </a:prstGeom>
          </p:spPr>
          <p:txBody>
            <a:bodyPr wrap="square" rtlCol="0" anchor="t">
              <a:noAutofit/>
            </a:bodyPr>
            <a:p>
              <a:pPr algn="ctr" fontAlgn="auto">
                <a:buNone/>
              </a:pPr>
              <a:r>
                <a:rPr lang="uk-UA" altLang="en-US" sz="4400" b="1">
                  <a:solidFill>
                    <a:srgbClr val="993300"/>
                  </a:solidFill>
                  <a:effectLst>
                    <a:outerShdw blurRad="38100" dist="38100" dir="2700000" algn="br" rotWithShape="0">
                      <a:srgbClr val="000000"/>
                    </a:outerShdw>
                  </a:effectLst>
                  <a:latin typeface="Noto Serif"/>
                  <a:sym typeface="+mn-ea"/>
                </a:rPr>
                <a:t>Числівник</a:t>
              </a:r>
              <a:r>
                <a:rPr lang="uk-UA" altLang="en-US" sz="2800">
                  <a:effectLst>
                    <a:outerShdw blurRad="38100" dist="38100" dir="2700000" algn="br" rotWithShape="0">
                      <a:srgbClr val="000000"/>
                    </a:outerShdw>
                  </a:effectLst>
                  <a:latin typeface="Noto Serif"/>
                  <a:sym typeface="+mn-ea"/>
                </a:rPr>
                <a:t> – це самостійна частина мови, що означає число, кількість та порядок предметів при лічбі і відповідає на питання скільки? котрий? Числівники бувають різними членами речення – головними і другорядними. Нарешті минули й ті довгі та тяжкі Демкові два дні (підмет). Два плюс три – п’ять (присудок).</a:t>
              </a:r>
              <a:endParaRPr lang="en-US" altLang="zh-CN" sz="1600"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  <a:sym typeface="+mn-ea"/>
              </a:endParaRPr>
            </a:p>
          </p:txBody>
        </p:sp>
      </p:grpSp>
      <p:sp>
        <p:nvSpPr>
          <p:cNvPr id="11" name="Текстовое поле 10"/>
          <p:cNvSpPr txBox="1"/>
          <p:nvPr/>
        </p:nvSpPr>
        <p:spPr>
          <a:xfrm rot="1080000">
            <a:off x="8370570" y="495300"/>
            <a:ext cx="637540" cy="6838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uk-UA" altLang="ru-RU" sz="138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5</a:t>
            </a:r>
            <a:endParaRPr lang="uk-UA" altLang="ru-RU" sz="13800" b="1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 rot="19980000">
            <a:off x="8035925" y="2334895"/>
            <a:ext cx="987425" cy="1445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8800" b="1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>
                    <a:alpha val="0"/>
                  </a:srgbClr>
                </a:highlight>
                <a:latin typeface="Comic Sans MS" panose="030F0702030302020204" charset="0"/>
                <a:cs typeface="Comic Sans MS" panose="030F0702030302020204" charset="0"/>
                <a:sym typeface="+mn-ea"/>
              </a:rPr>
              <a:t>7</a:t>
            </a:r>
            <a:endParaRPr lang="uk-UA" altLang="ru-RU" sz="8800" b="1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0000">
                  <a:alpha val="0"/>
                </a:srgbClr>
              </a:highligh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10078720" y="306705"/>
            <a:ext cx="1485900" cy="2214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138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3</a:t>
            </a:r>
            <a:endParaRPr lang="uk-UA" altLang="ru-RU" sz="1380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 rot="1140000">
            <a:off x="10352405" y="3051810"/>
            <a:ext cx="1235710" cy="1445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8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2</a:t>
            </a:r>
            <a:endParaRPr lang="uk-UA" altLang="ru-RU" sz="8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 rot="480000">
            <a:off x="8697595" y="2949575"/>
            <a:ext cx="934720" cy="11068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66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1</a:t>
            </a:r>
            <a:endParaRPr lang="uk-UA" altLang="ru-RU" sz="66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 rot="20640000">
            <a:off x="9152890" y="1844040"/>
            <a:ext cx="831215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8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8</a:t>
            </a:r>
            <a:endParaRPr lang="uk-UA" altLang="ru-RU" sz="800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 rot="720000">
            <a:off x="9361805" y="419100"/>
            <a:ext cx="88392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8000" b="1">
                <a:gradFill>
                  <a:gsLst>
                    <a:gs pos="42000">
                      <a:srgbClr val="96785A"/>
                    </a:gs>
                    <a:gs pos="0">
                      <a:srgbClr val="B6A390"/>
                    </a:gs>
                    <a:gs pos="100000">
                      <a:srgbClr val="754C23"/>
                    </a:gs>
                  </a:gsLst>
                  <a:lin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4</a:t>
            </a:r>
            <a:endParaRPr lang="uk-UA" altLang="ru-RU" sz="8000" b="1">
              <a:gradFill>
                <a:gsLst>
                  <a:gs pos="42000">
                    <a:srgbClr val="96785A"/>
                  </a:gs>
                  <a:gs pos="0">
                    <a:srgbClr val="B6A390"/>
                  </a:gs>
                  <a:gs pos="100000">
                    <a:srgbClr val="754C23"/>
                  </a:gs>
                </a:gsLst>
                <a:lin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 rot="660000">
            <a:off x="9384665" y="3236595"/>
            <a:ext cx="65786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7200" b="1">
                <a:gradFill>
                  <a:gsLst>
                    <a:gs pos="42000">
                      <a:srgbClr val="C2605F"/>
                    </a:gs>
                    <a:gs pos="0">
                      <a:srgbClr val="D49394"/>
                    </a:gs>
                    <a:gs pos="100000">
                      <a:srgbClr val="B02C2A"/>
                    </a:gs>
                  </a:gsLst>
                  <a:lin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6</a:t>
            </a:r>
            <a:endParaRPr lang="uk-UA" altLang="ru-RU" sz="7200" b="1">
              <a:gradFill>
                <a:gsLst>
                  <a:gs pos="42000">
                    <a:srgbClr val="C2605F"/>
                  </a:gs>
                  <a:gs pos="0">
                    <a:srgbClr val="D49394"/>
                  </a:gs>
                  <a:gs pos="100000">
                    <a:srgbClr val="B02C2A"/>
                  </a:gs>
                </a:gsLst>
                <a:lin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9812655" y="1880870"/>
            <a:ext cx="1164590" cy="1861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11500" b="1">
                <a:gradFill>
                  <a:gsLst>
                    <a:gs pos="42000">
                      <a:srgbClr val="EE6E6B"/>
                    </a:gs>
                    <a:gs pos="0">
                      <a:srgbClr val="F19D9C"/>
                    </a:gs>
                    <a:gs pos="100000">
                      <a:srgbClr val="EB3F3A"/>
                    </a:gs>
                  </a:gsLst>
                  <a:lin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9</a:t>
            </a:r>
            <a:endParaRPr lang="uk-UA" altLang="ru-RU" sz="11500" b="1">
              <a:gradFill>
                <a:gsLst>
                  <a:gs pos="42000">
                    <a:srgbClr val="EE6E6B"/>
                  </a:gs>
                  <a:gs pos="0">
                    <a:srgbClr val="F19D9C"/>
                  </a:gs>
                  <a:gs pos="100000">
                    <a:srgbClr val="EB3F3A"/>
                  </a:gs>
                </a:gsLst>
                <a:lin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  <p:sp>
        <p:nvSpPr>
          <p:cNvPr id="10" name="Текстовое поле 9"/>
          <p:cNvSpPr txBox="1"/>
          <p:nvPr/>
        </p:nvSpPr>
        <p:spPr>
          <a:xfrm rot="21000000">
            <a:off x="10663555" y="2128520"/>
            <a:ext cx="1177290" cy="13671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uk-UA" altLang="ru-RU" sz="8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0</a:t>
            </a:r>
            <a:endParaRPr lang="uk-UA" altLang="ru-RU" sz="88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Текстовое поле 1048585"/>
          <p:cNvSpPr txBox="1"/>
          <p:nvPr/>
        </p:nvSpPr>
        <p:spPr>
          <a:xfrm>
            <a:off x="2637360" y="221885"/>
            <a:ext cx="7388451" cy="815340"/>
          </a:xfrm>
          <a:prstGeom prst="rect">
            <a:avLst/>
          </a:prstGeom>
        </p:spPr>
        <p:txBody>
          <a:bodyPr wrap="square" rtlCol="0">
            <a:spAutoFit/>
          </a:bodyPr>
          <a:p>
            <a:pPr algn="ctr"/>
            <a:r>
              <a:rPr lang="uk-UA" sz="4800" b="1">
                <a:solidFill>
                  <a:srgbClr val="FF99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Розряди числівників</a:t>
            </a:r>
            <a:endParaRPr lang="uk-UA" sz="4800" b="1">
              <a:solidFill>
                <a:srgbClr val="FF99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  <p:graphicFrame>
        <p:nvGraphicFramePr>
          <p:cNvPr id="4194305" name="Таблица 4194304"/>
          <p:cNvGraphicFramePr/>
          <p:nvPr/>
        </p:nvGraphicFramePr>
        <p:xfrm>
          <a:off x="741680" y="1188720"/>
          <a:ext cx="10182860" cy="4480560"/>
        </p:xfrm>
        <a:graphic>
          <a:graphicData uri="http://schemas.openxmlformats.org/drawingml/2006/table">
            <a:tbl>
              <a:tblPr firstRow="1" firstCol="1" lastCol="1" bandRow="1" bandCol="1">
                <a:tableStyleId>{ED083AE6-46FA-4A59-8FB0-9F97EB1071A0}</a:tableStyleId>
              </a:tblPr>
              <a:tblGrid>
                <a:gridCol w="3266440"/>
                <a:gridCol w="3521710"/>
                <a:gridCol w="3394710"/>
              </a:tblGrid>
              <a:tr h="1188720">
                <a:tc>
                  <a:txBody>
                    <a:bodyPr/>
                    <a:p>
                      <a:pPr algn="ctr"/>
                      <a:endParaRPr lang="uk-UA" altLang="en-US" sz="2400" b="0">
                        <a:effectLst>
                          <a:outerShdw blurRad="38100" dist="38100" dir="2700000" algn="br" rotWithShape="0">
                            <a:srgbClr val="000000"/>
                          </a:outerShdw>
                        </a:effectLst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2400">
                          <a:effectLst/>
                          <a:latin typeface="Noto Serif"/>
                        </a:rPr>
                        <a:t>К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л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ь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к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с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н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endParaRPr lang="uk-UA" altLang="en-US" sz="2400">
                        <a:effectLst/>
                        <a:latin typeface="Noto Serif"/>
                      </a:endParaRPr>
                    </a:p>
                    <a:p>
                      <a:pPr algn="ctr"/>
                      <a:endParaRPr lang="uk-UA" altLang="en-US" sz="2400">
                        <a:effectLst/>
                        <a:latin typeface="Noto Serif"/>
                      </a:endParaRPr>
                    </a:p>
                    <a:p>
                      <a:pPr algn="ctr"/>
                      <a:r>
                        <a:rPr lang="uk-UA" altLang="en-US" sz="2400">
                          <a:effectLst/>
                          <a:latin typeface="Noto Serif"/>
                        </a:rPr>
                        <a:t>с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к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л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ь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к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и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?</a:t>
                      </a:r>
                      <a:endParaRPr lang="uk-UA" altLang="en-US" sz="2400">
                        <a:effectLst/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2400">
                          <a:effectLst/>
                          <a:latin typeface="Noto Serif"/>
                        </a:rPr>
                        <a:t>П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о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р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я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д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к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о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в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endParaRPr lang="uk-UA" altLang="en-US" sz="2400">
                        <a:effectLst/>
                        <a:latin typeface="Noto Serif"/>
                      </a:endParaRPr>
                    </a:p>
                    <a:p>
                      <a:pPr algn="ctr"/>
                      <a:endParaRPr lang="uk-UA" altLang="en-US" sz="2400">
                        <a:effectLst/>
                        <a:latin typeface="Noto Serif"/>
                      </a:endParaRPr>
                    </a:p>
                    <a:p>
                      <a:pPr algn="ctr"/>
                      <a:r>
                        <a:rPr lang="uk-UA" altLang="en-US" sz="2400">
                          <a:effectLst/>
                          <a:latin typeface="Noto Serif"/>
                        </a:rPr>
                        <a:t>к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о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т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р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и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й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?</a:t>
                      </a:r>
                      <a:endParaRPr lang="uk-UA" altLang="en-US" sz="2400">
                        <a:effectLst/>
                        <a:latin typeface="Noto Serif"/>
                      </a:endParaRPr>
                    </a:p>
                  </a:txBody>
                  <a:tcPr/>
                </a:tc>
              </a:tr>
              <a:tr h="822960">
                <a:tc>
                  <a:txBody>
                    <a:bodyPr/>
                    <a:p>
                      <a:pPr algn="ctr"/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В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л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а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с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н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е</a:t>
                      </a:r>
                      <a:r>
                        <a:rPr lang="en-US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 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к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і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л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ь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к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і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с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н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і</a:t>
                      </a:r>
                      <a:endParaRPr lang="uk-UA" altLang="en-US" sz="2400" b="0">
                        <a:effectLst>
                          <a:outerShdw blurRad="38100" dist="38100" dir="2700000" algn="br" rotWithShape="0">
                            <a:srgbClr val="000000"/>
                          </a:outerShdw>
                        </a:effectLst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2400">
                          <a:effectLst/>
                          <a:latin typeface="Noto Serif"/>
                        </a:rPr>
                        <a:t>с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м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,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п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'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я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т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ь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,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д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в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а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н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а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дцять </a:t>
                      </a:r>
                      <a:endParaRPr lang="uk-UA" altLang="en-US" sz="2400">
                        <a:effectLst/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2400" b="0">
                          <a:effectLst/>
                          <a:latin typeface="Noto Serif"/>
                        </a:rPr>
                        <a:t>п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е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р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ш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и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й</a:t>
                      </a:r>
                      <a:r>
                        <a:rPr lang="en-US" altLang="en-US" sz="2400" b="0">
                          <a:effectLst/>
                          <a:latin typeface="Noto Serif"/>
                        </a:rPr>
                        <a:t>,</a:t>
                      </a:r>
                      <a:r>
                        <a:rPr lang="en-US" altLang="en-US" sz="2400" b="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с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т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о</a:t>
                      </a:r>
                      <a:r>
                        <a:rPr lang="en-US" altLang="en-US" sz="2400" b="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д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р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у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г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и</a:t>
                      </a:r>
                      <a:r>
                        <a:rPr lang="uk-UA" altLang="en-US" sz="2400" b="0">
                          <a:effectLst/>
                          <a:latin typeface="Noto Serif"/>
                        </a:rPr>
                        <a:t>й</a:t>
                      </a:r>
                      <a:endParaRPr lang="uk-UA" altLang="en-US" sz="2400" b="0">
                        <a:effectLst/>
                        <a:latin typeface="Noto Serif"/>
                      </a:endParaRPr>
                    </a:p>
                  </a:txBody>
                  <a:tcPr/>
                </a:tc>
              </a:tr>
              <a:tr h="822960">
                <a:tc>
                  <a:txBody>
                    <a:bodyPr/>
                    <a:p>
                      <a:pPr algn="ctr"/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Д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р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о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б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о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в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і</a:t>
                      </a:r>
                      <a:endParaRPr lang="uk-UA" altLang="en-US" sz="2400" b="0">
                        <a:effectLst>
                          <a:outerShdw blurRad="38100" dist="38100" dir="2700000" algn="br" rotWithShape="0">
                            <a:srgbClr val="000000"/>
                          </a:outerShdw>
                        </a:effectLst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2400">
                          <a:effectLst/>
                          <a:latin typeface="Noto Serif"/>
                        </a:rPr>
                        <a:t>т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р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и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п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'ятих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,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в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с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м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д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е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с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я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т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и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х</a:t>
                      </a:r>
                      <a:endParaRPr lang="uk-UA" altLang="en-US" sz="2400">
                        <a:effectLst/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uk-UA" altLang="en-US" sz="2400">
                        <a:effectLst/>
                        <a:latin typeface="Noto Serif"/>
                      </a:endParaRPr>
                    </a:p>
                  </a:txBody>
                  <a:tcPr/>
                </a:tc>
              </a:tr>
              <a:tr h="822960">
                <a:tc>
                  <a:txBody>
                    <a:bodyPr/>
                    <a:p>
                      <a:pPr algn="ctr"/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З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б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і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р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н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і</a:t>
                      </a:r>
                      <a:endParaRPr lang="uk-UA" altLang="en-US" sz="2400" b="0">
                        <a:effectLst>
                          <a:outerShdw blurRad="38100" dist="38100" dir="2700000" algn="br" rotWithShape="0">
                            <a:srgbClr val="000000"/>
                          </a:outerShdw>
                        </a:effectLst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2400">
                          <a:effectLst/>
                          <a:latin typeface="Noto Serif"/>
                        </a:rPr>
                        <a:t>д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в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о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є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,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с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е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м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е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р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о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,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д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е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с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я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т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е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р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о</a:t>
                      </a:r>
                      <a:endParaRPr lang="uk-UA" altLang="en-US" sz="2400">
                        <a:effectLst/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uk-UA" altLang="en-US" sz="2400">
                        <a:effectLst/>
                        <a:latin typeface="Noto Serif"/>
                      </a:endParaRPr>
                    </a:p>
                  </a:txBody>
                  <a:tcPr/>
                </a:tc>
              </a:tr>
              <a:tr h="822960">
                <a:tc>
                  <a:txBody>
                    <a:bodyPr/>
                    <a:p>
                      <a:pPr algn="ctr"/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Н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е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о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з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н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а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ч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е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н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о</a:t>
                      </a:r>
                      <a:r>
                        <a:rPr lang="en-US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-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к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і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л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ь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к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і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с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н</a:t>
                      </a:r>
                      <a:r>
                        <a:rPr lang="uk-UA" altLang="en-US" sz="2400" b="0">
                          <a:effectLst>
                            <a:outerShdw blurRad="38100" dist="38100" dir="2700000" algn="br" rotWithShape="0">
                              <a:srgbClr val="000000"/>
                            </a:outerShdw>
                          </a:effectLst>
                          <a:latin typeface="Noto Serif"/>
                        </a:rPr>
                        <a:t>і</a:t>
                      </a:r>
                      <a:endParaRPr lang="uk-UA" altLang="en-US" sz="2400" b="0">
                        <a:effectLst>
                          <a:outerShdw blurRad="38100" dist="38100" dir="2700000" algn="br" rotWithShape="0">
                            <a:srgbClr val="000000"/>
                          </a:outerShdw>
                        </a:effectLst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2400">
                          <a:effectLst/>
                          <a:latin typeface="Noto Serif"/>
                        </a:rPr>
                        <a:t>к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л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ь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к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а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,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д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е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к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і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лька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,</a:t>
                      </a:r>
                      <a:r>
                        <a:rPr lang="en-US" altLang="en-US" sz="2400">
                          <a:effectLst/>
                          <a:latin typeface="Noto Serif"/>
                        </a:rPr>
                        <a:t> 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н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е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б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а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г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а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т</a:t>
                      </a:r>
                      <a:r>
                        <a:rPr lang="uk-UA" altLang="en-US" sz="2400">
                          <a:effectLst/>
                          <a:latin typeface="Noto Serif"/>
                        </a:rPr>
                        <a:t>о</a:t>
                      </a:r>
                      <a:endParaRPr lang="uk-UA" altLang="en-US" sz="2400">
                        <a:effectLst/>
                        <a:latin typeface="Noto Serif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endParaRPr lang="uk-UA" altLang="en-US" sz="2400">
                        <a:effectLst/>
                        <a:latin typeface="Noto Serif"/>
                      </a:endParaRPr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8" name="Рукописный ввод 7"/>
              <p14:cNvContentPartPr/>
              <p14:nvPr/>
            </p14:nvContentPartPr>
            <p14:xfrm>
              <a:off x="1240155" y="2112010"/>
              <a:ext cx="3291840" cy="1219200"/>
            </p14:xfrm>
          </p:contentPart>
        </mc:Choice>
        <mc:Fallback xmlns="">
          <p:pic>
            <p:nvPicPr>
              <p:cNvPr id="8" name="Рукописный ввод 7"/>
            </p:nvPicPr>
            <p:blipFill>
              <a:blip r:embed="rId2"/>
            </p:blipFill>
            <p:spPr>
              <a:xfrm>
                <a:off x="1240155" y="2112010"/>
                <a:ext cx="3291840" cy="12192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9" name="Рукописный ввод 8"/>
              <p14:cNvContentPartPr/>
              <p14:nvPr/>
            </p14:nvContentPartPr>
            <p14:xfrm>
              <a:off x="1557655" y="2240280"/>
              <a:ext cx="635" cy="635"/>
            </p14:xfrm>
          </p:contentPart>
        </mc:Choice>
        <mc:Fallback xmlns="">
          <p:pic>
            <p:nvPicPr>
              <p:cNvPr id="9" name="Рукописный ввод 8"/>
            </p:nvPicPr>
            <p:blipFill>
              <a:blip r:embed="rId4"/>
            </p:blipFill>
            <p:spPr>
              <a:xfrm>
                <a:off x="1557655" y="2240280"/>
                <a:ext cx="635" cy="63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Текстовое поле 1048580"/>
          <p:cNvSpPr txBox="1"/>
          <p:nvPr/>
        </p:nvSpPr>
        <p:spPr>
          <a:xfrm>
            <a:off x="534559" y="240405"/>
            <a:ext cx="8005491" cy="15392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uk-UA" sz="4800" b="1">
                <a:solidFill>
                  <a:srgbClr val="00B05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Відмінювання кількісних</a:t>
            </a:r>
            <a:r>
              <a:rPr lang="en-US" sz="4800" b="1">
                <a:solidFill>
                  <a:srgbClr val="00B05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sz="4800" b="1">
                <a:solidFill>
                  <a:srgbClr val="00B05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числівників</a:t>
            </a:r>
            <a:endParaRPr lang="uk-UA" sz="4400" b="1">
              <a:solidFill>
                <a:srgbClr val="00B05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  <p:graphicFrame>
        <p:nvGraphicFramePr>
          <p:cNvPr id="4194304" name="Таблица 4194303"/>
          <p:cNvGraphicFramePr/>
          <p:nvPr/>
        </p:nvGraphicFramePr>
        <p:xfrm>
          <a:off x="304298" y="2148244"/>
          <a:ext cx="11122087" cy="4374283"/>
        </p:xfrm>
        <a:graphic>
          <a:graphicData uri="http://schemas.openxmlformats.org/drawingml/2006/table">
            <a:tbl>
              <a:tblPr firstRow="1" bandRow="1">
                <a:tableStyleId>{E8B1032C-EA38-4F05-BA0D-38AFFFC7BED4}</a:tableStyleId>
              </a:tblPr>
              <a:tblGrid>
                <a:gridCol w="2780521"/>
                <a:gridCol w="2780521"/>
                <a:gridCol w="2780521"/>
                <a:gridCol w="2780521"/>
              </a:tblGrid>
              <a:tr h="624840">
                <a:tc>
                  <a:txBody>
                    <a:bodyPr/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Н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.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в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скільки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?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 b="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п</a:t>
                      </a:r>
                      <a:r>
                        <a:rPr lang="en-US" altLang="en-US" sz="1800" b="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'ять 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дві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сті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орок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дев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'яносто,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сто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</a:tr>
              <a:tr h="891539">
                <a:tc>
                  <a:txBody>
                    <a:bodyPr/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Р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.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в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скіл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ькох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?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  <a:p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п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'ятьох 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двох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сот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со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рока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дев'яноста,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ста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</a:tr>
              <a:tr h="624840">
                <a:tc>
                  <a:txBody>
                    <a:bodyPr/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.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в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скіл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ьком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?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п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'ятьом 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вомс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там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со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рока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дев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'яноста,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ста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</a:tr>
              <a:tr h="983384">
                <a:tc>
                  <a:txBody>
                    <a:bodyPr/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З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.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в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скільки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?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п'ять,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пят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ьох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дв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істі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двох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сот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орок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со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рока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дев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'яносто,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дев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'яноста,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сто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,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ста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</a:tr>
              <a:tr h="624840">
                <a:tc>
                  <a:txBody>
                    <a:bodyPr/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О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.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в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.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кіль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кома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?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п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'ятьом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а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дво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маст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ами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со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рока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дев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'яноста,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ста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</a:tr>
              <a:tr h="624840">
                <a:tc>
                  <a:txBody>
                    <a:bodyPr/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М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.</a:t>
                      </a:r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в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  <a:p>
                      <a:r>
                        <a:rPr lang="uk-UA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скількох</a:t>
                      </a:r>
                      <a:r>
                        <a:rPr lang="en-US" altLang="en-US" sz="1800" b="1"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?</a:t>
                      </a:r>
                      <a:endParaRPr lang="uk-UA" altLang="en-US" sz="1800" b="1"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п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'ятьох 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вохс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тах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/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со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рока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,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дев'яноста,</a:t>
                      </a:r>
                      <a:r>
                        <a:rPr lang="en-US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 </a:t>
                      </a:r>
                      <a:r>
                        <a:rPr lang="uk-UA" altLang="en-US" sz="1800">
                          <a:solidFill>
                            <a:srgbClr val="000000"/>
                          </a:solidFill>
                          <a:effectLst/>
                          <a:latin typeface="Comic Sans MS" panose="030F0702030302020204" charset="0"/>
                          <a:cs typeface="Comic Sans MS" panose="030F0702030302020204" charset="0"/>
                        </a:rPr>
                        <a:t>ста</a:t>
                      </a:r>
                      <a:endParaRPr lang="uk-UA" altLang="en-US" sz="1800">
                        <a:solidFill>
                          <a:srgbClr val="000000"/>
                        </a:solidFill>
                        <a:effectLst/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Текстовое поле 1048578"/>
          <p:cNvSpPr txBox="1"/>
          <p:nvPr/>
        </p:nvSpPr>
        <p:spPr>
          <a:xfrm>
            <a:off x="506730" y="1136015"/>
            <a:ext cx="9918700" cy="5406390"/>
          </a:xfrm>
          <a:prstGeom prst="rect">
            <a:avLst/>
          </a:prstGeom>
        </p:spPr>
        <p:txBody>
          <a:bodyPr wrap="square" rtlCol="0">
            <a:noAutofit/>
          </a:bodyPr>
          <a:p>
            <a:pPr algn="just"/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1. Числівники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9 – 20 і 30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відмінюються, як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5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.
2. Числівники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40, 90, 100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в родовому, давальному, орудному й місцевому відмінках мають закінчення -а (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сорока, дев'яноста, ста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).
3. Числівники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60 – 80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відмінюються, як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50; 300, 400 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– як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200; 600 – 900 – як 500.
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4. У числівниках на позначення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десятків (50–80)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відмінюється тільки друга частина, а в числівниках на позначення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сотень (200 – 900)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відмінюються обидві частини, які у всіх відмінках пишуться разом.
5. У складених кількісних числівниках відмінюються і пишуться окремо всі складові частини (з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двадцяти п'яти тисяч п'ятисот сімдесяти чотирьох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гривень).
6. Числівники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нуль, мільйон, мільярд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відмінюються, як іменники другої відмін (стіл, кінь), а числівник </a:t>
            </a:r>
            <a:r>
              <a:rPr lang="uk-UA" sz="2000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тисяча</a:t>
            </a:r>
            <a:r>
              <a:rPr lang="uk-UA" sz="20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– як іменник першої відміни (задача).</a:t>
            </a:r>
            <a:endParaRPr lang="uk-UA" sz="2000">
              <a:solidFill>
                <a:srgbClr val="0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  <p:sp>
        <p:nvSpPr>
          <p:cNvPr id="1048580" name="Текстовое поле 1048579"/>
          <p:cNvSpPr txBox="1"/>
          <p:nvPr/>
        </p:nvSpPr>
        <p:spPr>
          <a:xfrm>
            <a:off x="2307590" y="212725"/>
            <a:ext cx="8117840" cy="829945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uk-UA" sz="48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   Зверніть увагу!</a:t>
            </a:r>
            <a:endParaRPr lang="uk-UA" sz="2800" b="1">
              <a:solidFill>
                <a:srgbClr val="800000"/>
              </a:solidFill>
              <a:latin typeface="Noto Serif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7" name="Текстовое поле 1048576"/>
          <p:cNvSpPr txBox="1"/>
          <p:nvPr/>
        </p:nvSpPr>
        <p:spPr>
          <a:xfrm>
            <a:off x="713182" y="1390959"/>
            <a:ext cx="10765637" cy="4154170"/>
          </a:xfrm>
          <a:prstGeom prst="rect">
            <a:avLst/>
          </a:prstGeom>
        </p:spPr>
        <p:txBody>
          <a:bodyPr wrap="square" rtlCol="0" anchor="t">
            <a:spAutoFit/>
          </a:bodyPr>
          <a:p>
            <a:pPr algn="l">
              <a:lnSpc>
                <a:spcPct val="100000"/>
              </a:lnSpc>
            </a:pPr>
            <a:r>
              <a:rPr lang="uk-UA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2, 3, 4</a:t>
            </a:r>
            <a:r>
              <a:rPr lang="en-US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en-US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-</a:t>
            </a:r>
            <a:r>
              <a:rPr lang="en-US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sz="28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Н.в. множ.: два столи, </a:t>
            </a:r>
            <a:r>
              <a:rPr lang="uk-UA" sz="2800">
                <a:solidFill>
                  <a:srgbClr val="9933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але три харків’янина</a:t>
            </a:r>
            <a:r>
              <a:rPr lang="uk-UA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
</a:t>
            </a:r>
            <a:r>
              <a:rPr lang="uk-UA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Дробові</a:t>
            </a:r>
            <a:r>
              <a:rPr lang="uk-UA" sz="3200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en-US" sz="3200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en-US" sz="32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-</a:t>
            </a:r>
            <a:r>
              <a:rPr lang="en-US" sz="32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sz="28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Р.в. одн.: дві третіх метра, </a:t>
            </a:r>
            <a:r>
              <a:rPr lang="uk-UA" sz="2800">
                <a:solidFill>
                  <a:srgbClr val="9933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але два з половиною метри</a:t>
            </a:r>
            <a:r>
              <a:rPr lang="uk-UA" sz="28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
</a:t>
            </a:r>
            <a:r>
              <a:rPr lang="uk-UA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Збірні</a:t>
            </a:r>
            <a:r>
              <a:rPr lang="en-US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en-US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-</a:t>
            </a:r>
            <a:r>
              <a:rPr lang="en-US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sz="28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назви маленьких тварин (теля), парні предмети (двері) + хлоп’я, дівча, маля, внуча 
</a:t>
            </a:r>
            <a:r>
              <a:rPr lang="uk-UA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Півтора</a:t>
            </a:r>
            <a:r>
              <a:rPr lang="en-US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en-US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-</a:t>
            </a:r>
            <a:r>
              <a:rPr lang="en-US" sz="3600" b="1">
                <a:solidFill>
                  <a:srgbClr val="8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 </a:t>
            </a:r>
            <a:r>
              <a:rPr lang="uk-UA" sz="2800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Р.в. одн.: півтора року, </a:t>
            </a:r>
            <a:r>
              <a:rPr lang="uk-UA" sz="2800">
                <a:solidFill>
                  <a:srgbClr val="9933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але півтораста років</a:t>
            </a:r>
            <a:endParaRPr lang="uk-UA" sz="2400">
              <a:solidFill>
                <a:srgbClr val="9933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  <p:sp>
        <p:nvSpPr>
          <p:cNvPr id="1048578" name="Текстовое поле 1048577"/>
          <p:cNvSpPr txBox="1"/>
          <p:nvPr/>
        </p:nvSpPr>
        <p:spPr>
          <a:xfrm>
            <a:off x="532902" y="230351"/>
            <a:ext cx="11126194" cy="688340"/>
          </a:xfrm>
          <a:prstGeom prst="rect">
            <a:avLst/>
          </a:prstGeom>
        </p:spPr>
        <p:txBody>
          <a:bodyPr wrap="square" rtlCol="0">
            <a:spAutoFit/>
          </a:bodyPr>
          <a:p>
            <a:pPr algn="ctr"/>
            <a:r>
              <a:rPr lang="uk-UA" sz="4000" b="1">
                <a:solidFill>
                  <a:srgbClr val="9933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Noto Serif"/>
              </a:rPr>
              <a:t>Узгодження числівників з іменниками</a:t>
            </a:r>
            <a:endParaRPr lang="uk-UA" sz="3200" b="1">
              <a:solidFill>
                <a:srgbClr val="9933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Noto Serif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Текстовое поле 1048575"/>
          <p:cNvSpPr txBox="1"/>
          <p:nvPr/>
        </p:nvSpPr>
        <p:spPr>
          <a:xfrm>
            <a:off x="411758" y="475190"/>
            <a:ext cx="10398714" cy="15392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uk-UA" sz="4800" b="1">
                <a:solidFill>
                  <a:srgbClr val="0070C0"/>
                </a:solidFill>
                <a:latin typeface="Noto Serif"/>
              </a:rPr>
              <a:t>Числівники на позначення часу</a:t>
            </a:r>
            <a:endParaRPr lang="uk-UA" sz="2800" b="1">
              <a:solidFill>
                <a:srgbClr val="0070C0"/>
              </a:solidFill>
              <a:latin typeface="Noto Serif"/>
            </a:endParaRPr>
          </a:p>
        </p:txBody>
      </p:sp>
      <p:sp>
        <p:nvSpPr>
          <p:cNvPr id="1048593" name="Текстовое поле 1048592"/>
          <p:cNvSpPr txBox="1"/>
          <p:nvPr/>
        </p:nvSpPr>
        <p:spPr>
          <a:xfrm>
            <a:off x="572135" y="1589405"/>
            <a:ext cx="7184390" cy="4892675"/>
          </a:xfrm>
          <a:prstGeom prst="rect">
            <a:avLst/>
          </a:prstGeom>
        </p:spPr>
        <p:txBody>
          <a:bodyPr wrap="square" rtlCol="0">
            <a:spAutoFit/>
          </a:bodyPr>
          <a:p>
            <a:pPr algn="l"/>
            <a:r>
              <a:rPr lang="uk-UA" sz="24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11.05</a:t>
            </a:r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en-US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п’ять на дванадцяту
</a:t>
            </a:r>
            <a:r>
              <a:rPr lang="uk-UA" sz="2400" b="1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11.1</a:t>
            </a: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5</a:t>
            </a:r>
            <a:r>
              <a:rPr lang="en-US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п’ятнадцять/чверть на дванадцяту; </a:t>
            </a:r>
            <a:endParaRPr lang="uk-UA" sz="2400" b="1">
              <a:solidFill>
                <a:srgbClr val="0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l"/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п’ятнадцять/чверть по одинадцятій 
</a:t>
            </a:r>
            <a:r>
              <a:rPr lang="uk-UA" sz="2400" b="1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11.30</a:t>
            </a:r>
            <a:r>
              <a:rPr lang="en-US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пів на дванадцяту; пів до дванадцятої
</a:t>
            </a:r>
            <a:r>
              <a:rPr lang="uk-UA" sz="2400" b="1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11.45</a:t>
            </a:r>
            <a:r>
              <a:rPr lang="en-US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за п’ятнадцять/чверть дванадцята; </a:t>
            </a:r>
            <a:endParaRPr lang="uk-UA" sz="2400" b="1">
              <a:solidFill>
                <a:srgbClr val="0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l"/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п’ятнадцять/чверть до дванадцятої
</a:t>
            </a:r>
            <a:r>
              <a:rPr lang="uk-UA" sz="2400" b="1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11.55</a:t>
            </a:r>
            <a:r>
              <a:rPr lang="en-US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за п’ять дванадцята; </a:t>
            </a:r>
            <a:endParaRPr lang="uk-UA" sz="2400" b="1">
              <a:solidFill>
                <a:srgbClr val="0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l"/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п’ять до дванадцятої
</a:t>
            </a:r>
            <a:r>
              <a:rPr lang="uk-UA" sz="2400" b="1">
                <a:solidFill>
                  <a:srgbClr val="FF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12.00</a:t>
            </a:r>
            <a:r>
              <a:rPr lang="en-US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uk-UA" sz="2400" b="1">
                <a:solidFill>
                  <a:srgbClr val="000000"/>
                </a:solidFill>
                <a:effectLst>
                  <a:outerShdw blurRad="38100" dist="38100" dir="2700000" algn="br" rotWithShape="0">
                    <a:srgbClr val="000000"/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дванадцята година; полудень</a:t>
            </a:r>
            <a:endParaRPr lang="uk-UA" sz="2400" b="1">
              <a:solidFill>
                <a:srgbClr val="000000"/>
              </a:solidFill>
              <a:effectLst>
                <a:outerShdw blurRad="38100" dist="38100" dir="2700000" algn="br" rotWithShape="0">
                  <a:srgbClr val="000000"/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8688705" y="2033905"/>
            <a:ext cx="2604770" cy="2604135"/>
          </a:xfrm>
          <a:prstGeom prst="ellipse">
            <a:avLst/>
          </a:prstGeom>
          <a:noFill/>
          <a:ln w="571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pic>
        <p:nvPicPr>
          <p:cNvPr id="2" name="Изображение 1" descr="Знімокекрана20210621183250w3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88705" y="2034540"/>
            <a:ext cx="2604135" cy="2603500"/>
          </a:xfrm>
          <a:prstGeom prst="ellipse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Скругленный прямоугольник 1"/>
          <p:cNvSpPr/>
          <p:nvPr/>
        </p:nvSpPr>
        <p:spPr>
          <a:xfrm rot="21180000">
            <a:off x="266700" y="320040"/>
            <a:ext cx="6771005" cy="3178175"/>
          </a:xfrm>
          <a:prstGeom prst="roundRect">
            <a:avLst>
              <a:gd name="adj" fmla="val 31368"/>
            </a:avLst>
          </a:prstGeom>
          <a:solidFill>
            <a:schemeClr val="bg2">
              <a:lumMod val="90000"/>
            </a:schemeClr>
          </a:solidFill>
          <a:ln w="57150">
            <a:solidFill>
              <a:srgbClr val="0070C0"/>
            </a:solidFill>
          </a:ln>
          <a:scene3d>
            <a:camera prst="obliqueTopRight"/>
            <a:lightRig rig="threePt" dir="t"/>
          </a:scene3d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3" name="Текстовое поле 2"/>
          <p:cNvSpPr txBox="1"/>
          <p:nvPr/>
        </p:nvSpPr>
        <p:spPr>
          <a:xfrm rot="21180000">
            <a:off x="492125" y="1144270"/>
            <a:ext cx="614299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ru-RU" sz="88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Займенник </a:t>
            </a:r>
            <a:endParaRPr lang="uk-UA" altLang="ru-RU" sz="880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820000">
            <a:off x="2657475" y="3661410"/>
            <a:ext cx="3007995" cy="31381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uk-UA" altLang="ru-RU" sz="6600" b="1">
                <a:ln w="12700">
                  <a:solidFill>
                    <a:schemeClr val="tx2">
                      <a:lumMod val="75000"/>
                      <a:alpha val="54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ти </a:t>
            </a:r>
            <a:endParaRPr lang="uk-UA" altLang="ru-RU" sz="6600" b="1">
              <a:ln w="12700">
                <a:solidFill>
                  <a:schemeClr val="tx2">
                    <a:lumMod val="75000"/>
                    <a:alpha val="54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ctr"/>
            <a:r>
              <a:rPr lang="uk-UA" altLang="ru-RU" sz="6600" b="1">
                <a:ln w="12700">
                  <a:solidFill>
                    <a:schemeClr val="tx2">
                      <a:lumMod val="75000"/>
                      <a:alpha val="54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ми</a:t>
            </a:r>
            <a:endParaRPr lang="uk-UA" altLang="ru-RU" sz="6600" b="1">
              <a:ln w="12700">
                <a:solidFill>
                  <a:schemeClr val="tx2">
                    <a:lumMod val="75000"/>
                    <a:alpha val="54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ctr"/>
            <a:r>
              <a:rPr lang="uk-UA" altLang="ru-RU" sz="6600" b="1">
                <a:ln w="12700">
                  <a:solidFill>
                    <a:schemeClr val="tx2">
                      <a:lumMod val="75000"/>
                      <a:alpha val="54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ви </a:t>
            </a:r>
            <a:endParaRPr lang="uk-UA" altLang="ru-RU" sz="6600" b="1">
              <a:ln w="12700">
                <a:solidFill>
                  <a:schemeClr val="tx2">
                    <a:lumMod val="75000"/>
                    <a:alpha val="54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0640000">
            <a:off x="10046335" y="156210"/>
            <a:ext cx="1507490" cy="26460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uk-UA" altLang="ru-RU" sz="16600" b="1">
                <a:solidFill>
                  <a:schemeClr val="accent4"/>
                </a:solidFill>
                <a:effectLst/>
                <a:latin typeface="Comic Sans MS" panose="030F0702030302020204" charset="0"/>
                <a:cs typeface="Comic Sans MS" panose="030F0702030302020204" charset="0"/>
              </a:rPr>
              <a:t>Я</a:t>
            </a:r>
            <a:endParaRPr lang="uk-UA" altLang="ru-RU" sz="16600" b="1">
              <a:solidFill>
                <a:schemeClr val="accent4"/>
              </a:solidFill>
              <a:effectLst/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0640000">
            <a:off x="6315075" y="441325"/>
            <a:ext cx="3961130" cy="123571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noAutofit/>
          </a:bodyPr>
          <a:p>
            <a:pPr algn="ctr"/>
            <a:r>
              <a:rPr lang="uk-UA" altLang="ru-RU" sz="480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   </a:t>
            </a:r>
            <a:r>
              <a:rPr lang="ru-RU" altLang="en-US" sz="480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весь, всякий, </a:t>
            </a:r>
            <a:endParaRPr lang="ru-RU" altLang="en-US" sz="480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  <a:p>
            <a:pPr algn="ctr"/>
            <a:r>
              <a:rPr lang="ru-RU" altLang="en-US" sz="480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сам, </a:t>
            </a:r>
            <a:r>
              <a:rPr lang="ru-RU" altLang="en-US" sz="160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самий</a:t>
            </a:r>
            <a:endParaRPr lang="ru-RU" altLang="en-US" sz="160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  <a:p>
            <a:pPr algn="ctr"/>
            <a:r>
              <a:rPr lang="ru-RU" altLang="en-US" sz="3600" b="1"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Ваш</a:t>
            </a:r>
            <a:endParaRPr lang="ru-RU" altLang="en-US" sz="8800" b="1"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ctr"/>
            <a:r>
              <a:rPr lang="ru-RU" altLang="en-US" sz="7200" b="1"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моя, твоя, своя</a:t>
            </a:r>
            <a:r>
              <a:rPr lang="ru-RU" altLang="en-US" sz="8800" b="1"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</a:t>
            </a:r>
            <a:endParaRPr lang="ru-RU" altLang="en-US" sz="8800" b="1"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1500000">
            <a:off x="4715828" y="4939030"/>
            <a:ext cx="3830955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ru-RU" altLang="en-US" sz="320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ніхто, ніщо, ніякий</a:t>
            </a:r>
            <a:endParaRPr lang="ru-RU" altLang="en-US" sz="7200" b="1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 rot="20160000">
            <a:off x="1195705" y="3978275"/>
            <a:ext cx="1263650" cy="26314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36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мій</a:t>
            </a:r>
            <a:endParaRPr lang="ru-RU" altLang="en-US" sz="36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  <a:p>
            <a:r>
              <a:rPr lang="ru-RU" altLang="en-US" sz="36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твій </a:t>
            </a:r>
            <a:endParaRPr lang="ru-RU" altLang="en-US" sz="36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  <a:p>
            <a:r>
              <a:rPr lang="ru-RU" altLang="en-US" sz="36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свій</a:t>
            </a:r>
            <a:endParaRPr lang="ru-RU" altLang="en-US" sz="36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  <a:p>
            <a:r>
              <a:rPr lang="ru-RU" altLang="en-US" sz="36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наш </a:t>
            </a:r>
            <a:endParaRPr lang="ru-RU" altLang="en-US" sz="36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  <a:p>
            <a:r>
              <a:rPr lang="ru-RU" altLang="en-US" sz="36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  <a:sym typeface="+mn-ea"/>
              </a:rPr>
              <a:t>ваш</a:t>
            </a:r>
            <a:endParaRPr lang="ru-RU" altLang="en-US" sz="36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  <a:sym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997585" y="457835"/>
            <a:ext cx="10220960" cy="57340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>
              <a:lnSpc>
                <a:spcPct val="150000"/>
              </a:lnSpc>
            </a:pPr>
            <a:r>
              <a:rPr lang="ru-RU" altLang="en-US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Займенник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– це самостійна частина мови, що вказує на предмети, ознаки чи кількість, але не називає їх. </a:t>
            </a:r>
            <a:endParaRPr lang="ru-RU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ctr">
              <a:lnSpc>
                <a:spcPct val="150000"/>
              </a:lnSpc>
            </a:pP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Займенники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співвідносяться з іменниками, прикметниками та числівниками і відповідають на питання </a:t>
            </a: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хто? що? який? чий? скільки?</a:t>
            </a:r>
            <a:endParaRPr lang="ru-RU" altLang="en-US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 algn="ctr">
              <a:lnSpc>
                <a:spcPct val="150000"/>
              </a:lnSpc>
            </a:pP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Займенники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виступають переважно означенням або іменною частиною складеного присудка. Усе довкола ставало якимось іншим (присудок). Це мої книжки. Окрім цього, займенники можуть виконувати роль </a:t>
            </a:r>
            <a:r>
              <a:rPr lang="ru-RU" altLang="en-US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підмета, додатка, обставини або означення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. Скільки зір (підмет) у весняному небі, стільки співів (підмет) у серці моїм</a:t>
            </a:r>
            <a:r>
              <a:rPr lang="uk-UA" alt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.</a:t>
            </a:r>
            <a:endParaRPr lang="uk-UA" alt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1417320" y="316230"/>
            <a:ext cx="8183245" cy="829945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r>
              <a:rPr lang="ru-RU" alt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Розряди займенників</a:t>
            </a:r>
            <a:endParaRPr lang="ru-RU" altLang="en-US" sz="48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608965" y="1230630"/>
            <a:ext cx="10767695" cy="52844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1. </a:t>
            </a: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особові: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ru-RU" altLang="en-US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я, ти, він, вона, воно, ми, ви, вони;</a:t>
            </a:r>
            <a:endParaRPr lang="ru-RU" altLang="en-US" b="1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>
              <a:lnSpc>
                <a:spcPct val="150000"/>
              </a:lnSpc>
            </a:pP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2. зворотний:</a:t>
            </a:r>
            <a:r>
              <a:rPr lang="ru-RU" altLang="en-US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себе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;</a:t>
            </a:r>
            <a:endParaRPr lang="ru-RU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>
              <a:lnSpc>
                <a:spcPct val="150000"/>
              </a:lnSpc>
            </a:pP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3.</a:t>
            </a: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питальні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(тільки в питальних реченнях): </a:t>
            </a: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хто? що? який? чий? котрий? скільки?;</a:t>
            </a:r>
            <a:endParaRPr lang="ru-RU" altLang="en-US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>
              <a:lnSpc>
                <a:spcPct val="150000"/>
              </a:lnSpc>
            </a:pP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4. відносні 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(для зв'язку частин складного речення): </a:t>
            </a: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хто, що, який, котрий, скільки;</a:t>
            </a:r>
            <a:endParaRPr lang="ru-RU" altLang="en-US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>
              <a:lnSpc>
                <a:spcPct val="150000"/>
              </a:lnSpc>
            </a:pP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5. заперечні: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ніхто, ніщо, ніякий, нічий, нікотрий, ніскільки;</a:t>
            </a:r>
            <a:endParaRPr lang="ru-RU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>
              <a:lnSpc>
                <a:spcPct val="150000"/>
              </a:lnSpc>
            </a:pP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6. присвійні: </a:t>
            </a: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мій, твій, свій, наш, ваш, їхній, його, її, їх;</a:t>
            </a:r>
            <a:endParaRPr lang="ru-RU" altLang="en-US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>
              <a:lnSpc>
                <a:spcPct val="150000"/>
              </a:lnSpc>
            </a:pP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7. вказівні: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той, цей, такий, стільки;</a:t>
            </a:r>
            <a:endParaRPr lang="ru-RU" altLang="en-US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>
              <a:lnSpc>
                <a:spcPct val="150000"/>
              </a:lnSpc>
            </a:pP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8. означальні: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весь, всякий, сам, самий, кожний (кожен), інший, жодний (жоден);</a:t>
            </a:r>
            <a:endParaRPr lang="ru-RU" altLang="en-US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>
              <a:lnSpc>
                <a:spcPct val="150000"/>
              </a:lnSpc>
            </a:pPr>
            <a:r>
              <a:rPr lang="ru-RU" alt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9. неозначені:</a:t>
            </a:r>
            <a:r>
              <a:rPr lang="ru-RU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 </a:t>
            </a:r>
            <a:r>
              <a:rPr lang="ru-RU" altLang="en-US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дехто, дещо, деякий, хтось, щось, якийсь, хто-небудь, що-небудь, будь-хто, будь-що, будь-який, абихто, абищо, абиякий, хтозна-що, казна-що, казна-хто.</a:t>
            </a:r>
            <a:endParaRPr lang="ru-RU" altLang="en-US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3110230" y="690245"/>
            <a:ext cx="60960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 sz="4000"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Правопис займенників</a:t>
            </a:r>
            <a:endParaRPr lang="ru-RU" altLang="en-US" sz="4000" b="1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graphicFrame>
        <p:nvGraphicFramePr>
          <p:cNvPr id="3" name="Таблица 2"/>
          <p:cNvGraphicFramePr/>
          <p:nvPr/>
        </p:nvGraphicFramePr>
        <p:xfrm>
          <a:off x="873760" y="1637030"/>
          <a:ext cx="10309860" cy="3611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6620"/>
                <a:gridCol w="3436620"/>
                <a:gridCol w="3436620"/>
              </a:tblGrid>
              <a:tr h="77279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2400">
                          <a:solidFill>
                            <a:schemeClr val="tx1"/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разом</a:t>
                      </a:r>
                      <a:endParaRPr lang="ru-RU" altLang="en-US" sz="2400">
                        <a:solidFill>
                          <a:schemeClr val="tx1"/>
                        </a:solidFill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 anchor="ctr" anchorCtr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2400">
                          <a:solidFill>
                            <a:schemeClr val="tx1"/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окремо</a:t>
                      </a:r>
                      <a:endParaRPr lang="ru-RU" altLang="en-US" sz="2400">
                        <a:solidFill>
                          <a:schemeClr val="tx1"/>
                        </a:solidFill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 anchor="ctr" anchorCtr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2400">
                          <a:solidFill>
                            <a:schemeClr val="tx1"/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через дефіс</a:t>
                      </a:r>
                      <a:endParaRPr lang="ru-RU" altLang="en-US" sz="2400">
                        <a:solidFill>
                          <a:schemeClr val="tx1"/>
                        </a:solidFill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 anchor="ctr" anchorCtr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85991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24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 з частиною ні, аби</a:t>
                      </a:r>
                      <a:endParaRPr lang="ru-RU" altLang="en-US" sz="2400">
                        <a:solidFill>
                          <a:schemeClr val="accent6">
                            <a:lumMod val="50000"/>
                          </a:schemeClr>
                        </a:solidFill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24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якщо казна, хтозна, будь, аби, де стоять </a:t>
                      </a:r>
                      <a:r>
                        <a:rPr lang="ru-RU" altLang="en-US" sz="24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перед займенниками із  прийменниками, якщо між </a:t>
                      </a:r>
                      <a:r>
                        <a:rPr lang="ru-RU" altLang="en-US" sz="2400">
                          <a:solidFill>
                            <a:srgbClr val="C00000"/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ні</a:t>
                      </a:r>
                      <a:r>
                        <a:rPr lang="ru-RU" altLang="en-US" sz="24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 та займенником є прийменник</a:t>
                      </a:r>
                      <a:endParaRPr lang="ru-RU" altLang="en-US" sz="2400">
                        <a:solidFill>
                          <a:schemeClr val="accent6">
                            <a:lumMod val="50000"/>
                          </a:schemeClr>
                        </a:solidFill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24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з частинами казна-, хтозна-, будь-, -небудь</a:t>
                      </a:r>
                      <a:endParaRPr lang="ru-RU" altLang="en-US" sz="2400">
                        <a:solidFill>
                          <a:schemeClr val="accent6">
                            <a:lumMod val="50000"/>
                          </a:schemeClr>
                        </a:solidFill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9791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24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ніщо, нікому, нічиєму,  абикому, абиякий</a:t>
                      </a:r>
                      <a:endParaRPr lang="ru-RU" altLang="en-US" sz="2400">
                        <a:solidFill>
                          <a:schemeClr val="accent6">
                            <a:lumMod val="50000"/>
                          </a:schemeClr>
                        </a:solidFill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24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ні до чого, ні на кому, казна в чому, будь про кого, аби до кого</a:t>
                      </a:r>
                      <a:endParaRPr lang="ru-RU" altLang="en-US" sz="2400">
                        <a:solidFill>
                          <a:schemeClr val="accent6">
                            <a:lumMod val="50000"/>
                          </a:schemeClr>
                        </a:solidFill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24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anose="030F0702030302020204" charset="0"/>
                          <a:cs typeface="Comic Sans MS" panose="030F0702030302020204" charset="0"/>
                        </a:rPr>
                        <a:t>казна-хто, хтозна-що,  будь-який, чий-небудь</a:t>
                      </a:r>
                      <a:endParaRPr lang="ru-RU" altLang="en-US" sz="2400">
                        <a:solidFill>
                          <a:schemeClr val="accent6">
                            <a:lumMod val="50000"/>
                          </a:schemeClr>
                        </a:solidFill>
                        <a:latin typeface="Comic Sans MS" panose="030F0702030302020204" charset="0"/>
                        <a:cs typeface="Comic Sans MS" panose="030F070203030202020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1162685" y="541020"/>
            <a:ext cx="93599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Список використаних джерел:</a:t>
            </a:r>
            <a:endParaRPr lang="uk-UA" altLang="ru-RU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1031875" y="1610360"/>
            <a:ext cx="10128250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ru-RU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1. http://vneshkoly.com.ua/zno-menu/konspekty-zno-menu/82-konspekt-ukr-kateg/526-konspekt-ukr-16.html</a:t>
            </a:r>
            <a:endParaRPr lang="uk-UA" altLang="ru-RU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  <a:p>
            <a:pPr>
              <a:lnSpc>
                <a:spcPct val="150000"/>
              </a:lnSpc>
            </a:pPr>
            <a:r>
              <a:rPr lang="uk-UA" altLang="ru-RU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charset="0"/>
                <a:cs typeface="Comic Sans MS" panose="030F0702030302020204" charset="0"/>
              </a:rPr>
              <a:t>2. http://pravila-uk-mova.com.ua/index/chislivnik/0-12</a:t>
            </a:r>
            <a:endParaRPr lang="uk-UA" altLang="ru-RU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charset="0"/>
              <a:cs typeface="Comic Sans MS" panose="030F07020303020202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4311</Words>
  <Application>WPS Presentation</Application>
  <PresentationFormat/>
  <Paragraphs>193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Arial</vt:lpstr>
      <vt:lpstr>SimSun</vt:lpstr>
      <vt:lpstr>Wingdings</vt:lpstr>
      <vt:lpstr>Noto Serif</vt:lpstr>
      <vt:lpstr>Segoe Print</vt:lpstr>
      <vt:lpstr>Comic Sans MS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M2004J19C</dc:creator>
  <cp:lastModifiedBy>eveni</cp:lastModifiedBy>
  <cp:revision>6</cp:revision>
  <dcterms:created xsi:type="dcterms:W3CDTF">2023-11-23T13:06:00Z</dcterms:created>
  <dcterms:modified xsi:type="dcterms:W3CDTF">2023-11-30T14:07:56Z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wqlLaW5nc29mdCBQREYgdG8gV1BTIDkwQg</vt:lpwstr>
  </property>
  <property fmtid="{D5CDD505-2E9C-101B-9397-08002B2CF9AE}" pid="3" name="Created">
    <vt:filetime>2023-11-22T01:12:41Z</vt:filetime>
  </property>
  <property fmtid="{D5CDD505-2E9C-101B-9397-08002B2CF9AE}" pid="4" name="ICV">
    <vt:lpwstr>B980885DAD1C41A190AD0BCFB051919F_13</vt:lpwstr>
  </property>
  <property fmtid="{D5CDD505-2E9C-101B-9397-08002B2CF9AE}" pid="5" name="KSOProductBuildVer">
    <vt:lpwstr>1049-12.2.0.13306</vt:lpwstr>
  </property>
</Properties>
</file>