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3" r:id="rId1"/>
  </p:sldMasterIdLst>
  <p:notesMasterIdLst>
    <p:notesMasterId r:id="rId13"/>
  </p:notesMasterIdLst>
  <p:sldIdLst>
    <p:sldId id="323" r:id="rId2"/>
    <p:sldId id="338" r:id="rId3"/>
    <p:sldId id="341" r:id="rId4"/>
    <p:sldId id="346" r:id="rId5"/>
    <p:sldId id="348" r:id="rId6"/>
    <p:sldId id="363" r:id="rId7"/>
    <p:sldId id="349" r:id="rId8"/>
    <p:sldId id="364" r:id="rId9"/>
    <p:sldId id="352" r:id="rId10"/>
    <p:sldId id="357" r:id="rId11"/>
    <p:sldId id="365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00FF"/>
    <a:srgbClr val="9933FF"/>
    <a:srgbClr val="A82495"/>
    <a:srgbClr val="000000"/>
    <a:srgbClr val="1C1C1C"/>
    <a:srgbClr val="FF0000"/>
    <a:srgbClr val="E2EF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79" autoAdjust="0"/>
    <p:restoredTop sz="94434" autoAdjust="0"/>
  </p:normalViewPr>
  <p:slideViewPr>
    <p:cSldViewPr>
      <p:cViewPr varScale="1">
        <p:scale>
          <a:sx n="74" d="100"/>
          <a:sy n="74" d="100"/>
        </p:scale>
        <p:origin x="119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79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92" d="100"/>
          <a:sy n="92" d="100"/>
        </p:scale>
        <p:origin x="-1812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A730ED0-C12C-4781-8CAC-3FAB20DC47E1}" type="datetimeFigureOut">
              <a:rPr lang="uk-UA"/>
              <a:pPr>
                <a:defRPr/>
              </a:pPr>
              <a:t>12.10.2022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uk-UA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uk-UA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CA3914E-1D93-4F77-A2F6-E8CFFE078D7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52032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E71FA58-4572-400F-912C-512CB21367EC}" type="slidenum">
              <a:rPr lang="uk-UA" smtClean="0"/>
              <a:pPr/>
              <a:t>1</a:t>
            </a:fld>
            <a:endParaRPr lang="uk-UA" smtClean="0"/>
          </a:p>
        </p:txBody>
      </p:sp>
    </p:spTree>
    <p:extLst>
      <p:ext uri="{BB962C8B-B14F-4D97-AF65-F5344CB8AC3E}">
        <p14:creationId xmlns:p14="http://schemas.microsoft.com/office/powerpoint/2010/main" val="4005933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pPr>
              <a:defRPr/>
            </a:pPr>
            <a:fld id="{B88CCDD4-67DC-4E28-A55D-A01058236EEC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pPr>
              <a:defRPr/>
            </a:pPr>
            <a:fld id="{7D37372D-81E9-4802-B528-503F6EBE1F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964168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E62B6F-BF87-4DF7-A569-DE6D388E6151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A09D86-7147-4315-8628-2AFAB069524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471301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D10221-B3A6-4E0D-BE94-257D5DE09DF7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18C0D-EC6E-4B25-8269-2C8430E749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9823857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A2B14D8-6166-454B-8DB8-FFBE100007D6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A2584B-4418-4ED7-9BE6-44BBE7458AF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712730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5A52B4-A7FE-48D3-99BB-57235621FB21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33C63-EEC6-4690-B264-5F033D6881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3295621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D4EEDC-114E-4CB9-86CF-5DD9C6FB5D0D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80AD0A-C33D-4FAD-92DA-9C1D3A1FC2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5106799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4C6D83-0559-4F24-8193-4A34FC96ED84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FE0AE1-C8FC-40E3-AD29-737266E886D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349863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8E95B7-22D3-4582-8482-4F97467444E9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047AA1-4792-4C18-9689-4D9F3F6F98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6725990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9E4F45-DC5E-4EC4-9D58-08EBE50115B5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A80EC7-34E9-49E1-BB9E-5221CC50F0A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471391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8C0C9C-CA94-4BC5-BBC0-656FD45F3E14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FDB61E-93E5-4648-99FF-EDC2D9B555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8307730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8C0C9C-CA94-4BC5-BBC0-656FD45F3E14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FDB61E-93E5-4648-99FF-EDC2D9B555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4419411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8C0C9C-CA94-4BC5-BBC0-656FD45F3E14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FDB61E-93E5-4648-99FF-EDC2D9B555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6979864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8C0C9C-CA94-4BC5-BBC0-656FD45F3E14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FDB61E-93E5-4648-99FF-EDC2D9B555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618878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8C0C9C-CA94-4BC5-BBC0-656FD45F3E14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FDB61E-93E5-4648-99FF-EDC2D9B555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6436365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8C0C9C-CA94-4BC5-BBC0-656FD45F3E14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FDB61E-93E5-4648-99FF-EDC2D9B555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1785051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20B713-49B1-4611-A727-9D70EDECBE99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1619EA-58EA-4F77-8C8A-0BA9CBA042C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4194365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7EFECA-D53C-4251-BB32-2D111D15F04B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80826A-37ED-4167-8482-1658FB6B98C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9597267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C38C0C9C-CA94-4BC5-BBC0-656FD45F3E14}" type="datetime1">
              <a:rPr lang="ru-RU" smtClean="0"/>
              <a:pPr>
                <a:defRPr/>
              </a:pPr>
              <a:t>12.10.2022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D6FDB61E-93E5-4648-99FF-EDC2D9B555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668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  <p:sldLayoutId id="2147483710" r:id="rId17"/>
  </p:sldLayoutIdLst>
  <p:transition>
    <p:strips dir="ru"/>
  </p:transition>
  <p:timing>
    <p:tnLst>
      <p:par>
        <p:cTn id="1" dur="indefinite" restart="never" nodeType="tmRoot"/>
      </p:par>
    </p:tnLst>
  </p:timing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6"/>
          <p:cNvSpPr>
            <a:spLocks noGrp="1"/>
          </p:cNvSpPr>
          <p:nvPr>
            <p:ph type="title"/>
          </p:nvPr>
        </p:nvSpPr>
        <p:spPr>
          <a:xfrm>
            <a:off x="611560" y="764704"/>
            <a:ext cx="7992888" cy="2478087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 smtClean="0">
                <a:solidFill>
                  <a:schemeClr val="accent4"/>
                </a:solidFill>
                <a:latin typeface="Monotype Corsiva" panose="03010101010201010101" pitchFamily="66" charset="0"/>
              </a:rPr>
              <a:t>Д</a:t>
            </a:r>
            <a:r>
              <a:rPr lang="uk-UA" sz="6600" b="1" dirty="0" err="1" smtClean="0">
                <a:solidFill>
                  <a:schemeClr val="accent4"/>
                </a:solidFill>
                <a:latin typeface="Monotype Corsiva" panose="03010101010201010101" pitchFamily="66" charset="0"/>
              </a:rPr>
              <a:t>іалектні</a:t>
            </a:r>
            <a:r>
              <a:rPr lang="uk-UA" sz="6600" b="1" dirty="0" smtClean="0">
                <a:solidFill>
                  <a:schemeClr val="accent4"/>
                </a:solidFill>
                <a:latin typeface="Monotype Corsiva" panose="03010101010201010101" pitchFamily="66" charset="0"/>
              </a:rPr>
              <a:t> та просторічні слова</a:t>
            </a:r>
            <a:endParaRPr lang="ru-RU" sz="6600" b="1" dirty="0" smtClean="0">
              <a:solidFill>
                <a:schemeClr val="accent4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098" name="Picture 2" descr="Українська мова. Корисні посилання. | Конспект. Українська мов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140968"/>
            <a:ext cx="5616624" cy="2838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06363"/>
            <a:ext cx="7390981" cy="99160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uk-UA" sz="5400" b="1" i="1" dirty="0" smtClean="0">
                <a:solidFill>
                  <a:schemeClr val="accent1">
                    <a:lumMod val="50000"/>
                  </a:schemeClr>
                </a:solidFill>
                <a:latin typeface="Monotype Corsiva" panose="03010101010201010101" pitchFamily="66" charset="0"/>
              </a:rPr>
              <a:t>Лінгвістичний експрес</a:t>
            </a:r>
            <a:endParaRPr lang="ru-RU" sz="5400" b="1" i="1" dirty="0">
              <a:solidFill>
                <a:schemeClr val="accent1">
                  <a:lumMod val="5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683568" y="1700808"/>
            <a:ext cx="4824535" cy="3816424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Лексикологія.</a:t>
            </a:r>
          </a:p>
          <a:p>
            <a:r>
              <a:rPr lang="ru-RU" dirty="0" smtClean="0"/>
              <a:t>Лексика.</a:t>
            </a:r>
          </a:p>
          <a:p>
            <a:r>
              <a:rPr lang="ru-RU" dirty="0" smtClean="0"/>
              <a:t>Слова за </a:t>
            </a:r>
            <a:r>
              <a:rPr lang="ru-RU" dirty="0" err="1" smtClean="0"/>
              <a:t>походженням</a:t>
            </a:r>
            <a:r>
              <a:rPr lang="ru-RU" dirty="0" smtClean="0"/>
              <a:t>.</a:t>
            </a:r>
          </a:p>
          <a:p>
            <a:r>
              <a:rPr lang="uk-UA" dirty="0" smtClean="0"/>
              <a:t>Запозичені.</a:t>
            </a:r>
          </a:p>
          <a:p>
            <a:r>
              <a:rPr lang="uk-UA" dirty="0"/>
              <a:t>Активна та пасивна лексика.</a:t>
            </a:r>
          </a:p>
          <a:p>
            <a:r>
              <a:rPr lang="uk-UA" dirty="0" smtClean="0"/>
              <a:t>Неологізми</a:t>
            </a:r>
          </a:p>
          <a:p>
            <a:r>
              <a:rPr lang="uk-UA" dirty="0" err="1" smtClean="0"/>
              <a:t>Історизми</a:t>
            </a:r>
            <a:r>
              <a:rPr lang="uk-UA" dirty="0" smtClean="0"/>
              <a:t>.</a:t>
            </a:r>
          </a:p>
          <a:p>
            <a:r>
              <a:rPr lang="uk-UA" dirty="0" smtClean="0"/>
              <a:t>Архаїзми.</a:t>
            </a:r>
          </a:p>
          <a:p>
            <a:endParaRPr lang="ru-RU" dirty="0" smtClean="0"/>
          </a:p>
          <a:p>
            <a:pPr>
              <a:buFont typeface="Wingdings 2" pitchFamily="18" charset="2"/>
              <a:buNone/>
            </a:pPr>
            <a:endParaRPr lang="uk-UA" dirty="0" smtClean="0"/>
          </a:p>
        </p:txBody>
      </p:sp>
      <p:pic>
        <p:nvPicPr>
          <p:cNvPr id="5122" name="Picture 2" descr="Казка про українську мов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505" y="3140968"/>
            <a:ext cx="337808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214438" y="642938"/>
            <a:ext cx="4149725" cy="1922462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2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Лексикологія</a:t>
            </a:r>
            <a:endParaRPr lang="ru-RU" sz="32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571500" y="3286125"/>
            <a:ext cx="2808288" cy="129540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32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Терміни</a:t>
            </a:r>
            <a:endParaRPr lang="ru-RU" sz="32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581150" y="4773612"/>
            <a:ext cx="3143250" cy="120173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Діалектизми</a:t>
            </a:r>
            <a:endParaRPr lang="ru-RU" sz="24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860032" y="4662488"/>
            <a:ext cx="4143375" cy="1558925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Професіоналізми</a:t>
            </a:r>
            <a:endParaRPr lang="ru-RU" sz="24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508105" y="2420938"/>
            <a:ext cx="3167584" cy="1584325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Розмовна</a:t>
            </a:r>
          </a:p>
          <a:p>
            <a:pPr algn="ctr">
              <a:defRPr/>
            </a:pPr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 просторічна лексика</a:t>
            </a:r>
            <a:endParaRPr lang="ru-RU" sz="24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 стрелкой 7"/>
          <p:cNvCxnSpPr>
            <a:stCxn id="2" idx="3"/>
          </p:cNvCxnSpPr>
          <p:nvPr/>
        </p:nvCxnSpPr>
        <p:spPr>
          <a:xfrm rot="16200000" flipH="1">
            <a:off x="1508125" y="2597150"/>
            <a:ext cx="1074738" cy="446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2" idx="4"/>
          </p:cNvCxnSpPr>
          <p:nvPr/>
        </p:nvCxnSpPr>
        <p:spPr>
          <a:xfrm rot="16200000" flipH="1">
            <a:off x="2238375" y="3616325"/>
            <a:ext cx="2447925" cy="3460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2" idx="4"/>
          </p:cNvCxnSpPr>
          <p:nvPr/>
        </p:nvCxnSpPr>
        <p:spPr>
          <a:xfrm rot="16200000" flipH="1">
            <a:off x="3247231" y="2607469"/>
            <a:ext cx="2519363" cy="24352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2" idx="6"/>
            <a:endCxn id="6" idx="1"/>
          </p:cNvCxnSpPr>
          <p:nvPr/>
        </p:nvCxnSpPr>
        <p:spPr>
          <a:xfrm>
            <a:off x="5364163" y="1604169"/>
            <a:ext cx="607824" cy="10487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Овал 27"/>
          <p:cNvSpPr/>
          <p:nvPr/>
        </p:nvSpPr>
        <p:spPr>
          <a:xfrm>
            <a:off x="5857875" y="928688"/>
            <a:ext cx="2951163" cy="129540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Жаргонізми</a:t>
            </a:r>
            <a:endParaRPr lang="ru-RU" sz="24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3" name="Прямая со стрелкой 32"/>
          <p:cNvCxnSpPr/>
          <p:nvPr/>
        </p:nvCxnSpPr>
        <p:spPr>
          <a:xfrm>
            <a:off x="5143500" y="1143000"/>
            <a:ext cx="714375" cy="285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2632" y="548681"/>
            <a:ext cx="6999767" cy="1008112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uk-UA" sz="3600" b="1" i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 </a:t>
            </a:r>
            <a:r>
              <a:rPr lang="uk-UA" sz="3600" b="1" i="1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“Знайди</a:t>
            </a:r>
            <a:r>
              <a:rPr lang="uk-UA" sz="3600" b="1" i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i="1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відповідність”</a:t>
            </a:r>
            <a:endParaRPr lang="ru-RU" sz="3600" b="1" i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0" name="Содержимое 5"/>
          <p:cNvSpPr>
            <a:spLocks noGrp="1"/>
          </p:cNvSpPr>
          <p:nvPr>
            <p:ph idx="1"/>
          </p:nvPr>
        </p:nvSpPr>
        <p:spPr>
          <a:xfrm>
            <a:off x="971600" y="1706501"/>
            <a:ext cx="7344816" cy="3444997"/>
          </a:xfrm>
        </p:spPr>
        <p:txBody>
          <a:bodyPr>
            <a:normAutofit fontScale="92500" lnSpcReduction="10000"/>
          </a:bodyPr>
          <a:lstStyle/>
          <a:p>
            <a:pPr algn="r">
              <a:buFont typeface="Wingdings 2" pitchFamily="18" charset="2"/>
              <a:buNone/>
            </a:pPr>
            <a:r>
              <a:rPr lang="uk-UA" sz="3600" b="1" dirty="0" smtClean="0">
                <a:solidFill>
                  <a:srgbClr val="FF0000"/>
                </a:solidFill>
              </a:rPr>
              <a:t>Українська мова </a:t>
            </a:r>
            <a:r>
              <a:rPr lang="uk-UA" sz="3600" dirty="0" smtClean="0"/>
              <a:t>        екологія, гори,                       чисельник;</a:t>
            </a:r>
          </a:p>
          <a:p>
            <a:pPr>
              <a:buFont typeface="Wingdings 2" pitchFamily="18" charset="2"/>
              <a:buNone/>
            </a:pPr>
            <a:r>
              <a:rPr lang="uk-UA" sz="3600" b="1" dirty="0" smtClean="0">
                <a:solidFill>
                  <a:srgbClr val="FF0000"/>
                </a:solidFill>
              </a:rPr>
              <a:t>  Математика</a:t>
            </a:r>
            <a:r>
              <a:rPr lang="uk-UA" sz="3600" dirty="0" smtClean="0"/>
              <a:t>           підмет, числівник, </a:t>
            </a:r>
          </a:p>
          <a:p>
            <a:pPr>
              <a:buFont typeface="Wingdings 2" pitchFamily="18" charset="2"/>
              <a:buNone/>
            </a:pPr>
            <a:r>
              <a:rPr lang="uk-UA" sz="3600" dirty="0" smtClean="0"/>
              <a:t>                                                    рівнина;</a:t>
            </a:r>
          </a:p>
          <a:p>
            <a:pPr algn="r">
              <a:buFont typeface="Wingdings 2" pitchFamily="18" charset="2"/>
              <a:buNone/>
            </a:pPr>
            <a:r>
              <a:rPr lang="uk-UA" sz="3600" b="1" dirty="0" smtClean="0">
                <a:solidFill>
                  <a:srgbClr val="FF0000"/>
                </a:solidFill>
              </a:rPr>
              <a:t>Природознавство</a:t>
            </a:r>
            <a:r>
              <a:rPr lang="uk-UA" sz="3600" dirty="0" smtClean="0"/>
              <a:t>     рівняння,  звук, горизонт                                                                                     </a:t>
            </a:r>
            <a:endParaRPr lang="ru-RU" sz="3600" dirty="0" smtClean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5282" y="209629"/>
            <a:ext cx="8229600" cy="63591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uk-UA" b="1" i="1" dirty="0" smtClean="0">
                <a:solidFill>
                  <a:srgbClr val="C00000"/>
                </a:solidFill>
              </a:rPr>
              <a:t>“</a:t>
            </a:r>
            <a:r>
              <a:rPr lang="uk-UA" sz="48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Діалектизми</a:t>
            </a:r>
            <a:r>
              <a:rPr lang="uk-UA" b="1" i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”</a:t>
            </a:r>
            <a:endParaRPr lang="ru-RU" b="1" i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755681"/>
            <a:ext cx="3528392" cy="5346637"/>
          </a:xfrm>
        </p:spPr>
        <p:txBody>
          <a:bodyPr>
            <a:normAutofit/>
          </a:bodyPr>
          <a:lstStyle/>
          <a:p>
            <a:pPr>
              <a:buFont typeface="Wingdings 2" pitchFamily="18" charset="2"/>
              <a:buNone/>
              <a:defRPr/>
            </a:pPr>
            <a:r>
              <a:rPr lang="uk-UA" sz="2800" b="1" dirty="0" err="1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Діалектизми</a:t>
            </a:r>
            <a:r>
              <a:rPr lang="uk-UA" sz="2800" dirty="0" smtClean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слова, що вживаються жителями певної місцевості.</a:t>
            </a:r>
          </a:p>
          <a:p>
            <a:pPr algn="just">
              <a:buNone/>
              <a:defRPr/>
            </a:pPr>
            <a:r>
              <a:rPr lang="uk-UA" sz="18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uk-UA" sz="18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1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картопля-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картоха</a:t>
            </a:r>
            <a:r>
              <a:rPr lang="uk-UA" sz="1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uk-UA" sz="1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картошка</a:t>
            </a:r>
            <a:r>
              <a:rPr lang="uk-UA" sz="1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бараболя, 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барабуля</a:t>
            </a:r>
            <a:r>
              <a:rPr lang="uk-UA" sz="1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uk-UA" sz="1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мандибурка</a:t>
            </a:r>
            <a:r>
              <a:rPr lang="uk-UA" sz="1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крумплі</a:t>
            </a:r>
            <a:r>
              <a:rPr lang="uk-UA" sz="1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бульба, ріпа</a:t>
            </a:r>
            <a:r>
              <a:rPr lang="uk-UA" sz="1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8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сфера застосування – розмовний та художній стиль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050320088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4556" y="845547"/>
            <a:ext cx="3954137" cy="339653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635896" y="4509120"/>
            <a:ext cx="5229185" cy="1201942"/>
          </a:xfrm>
          <a:prstGeom prst="rect">
            <a:avLst/>
          </a:prstGeom>
        </p:spPr>
        <p:txBody>
          <a:bodyPr vert="horz" anchor="ctr">
            <a:normAutofit fontScale="925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u="none" strike="noStrike" kern="1200" cap="none" spc="0" normalizeH="0" baseline="0" noProof="0" dirty="0" smtClean="0">
                <a:ln w="6350">
                  <a:noFill/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Мова, характерна для певної місцевості, називається </a:t>
            </a:r>
            <a:r>
              <a:rPr kumimoji="0" lang="uk-UA" sz="28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діалектом, або говором.</a:t>
            </a:r>
            <a:endParaRPr kumimoji="0" lang="ru-RU" sz="2800" b="1" i="0" u="none" strike="noStrike" kern="1200" cap="none" spc="0" normalizeH="0" baseline="0" noProof="0" dirty="0">
              <a:ln w="6350">
                <a:noFill/>
              </a:ln>
              <a:solidFill>
                <a:srgbClr val="FF00FF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457200" y="0"/>
            <a:ext cx="8435280" cy="1988840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В українській мові розрізняють три діалекти: північний (поліський),південно-східний і південно-західний</a:t>
            </a:r>
            <a:endParaRPr kumimoji="0" lang="ru-RU" sz="3200" b="1" i="0" u="none" strike="noStrike" kern="1200" cap="none" spc="0" normalizeH="0" baseline="0" noProof="0" dirty="0">
              <a:ln w="6350"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pic>
        <p:nvPicPr>
          <p:cNvPr id="6" name="Содержимое 3" descr="IM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988840"/>
            <a:ext cx="7334072" cy="396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346327"/>
      </p:ext>
    </p:extLst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6382" y="295879"/>
            <a:ext cx="8026728" cy="64706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uk-UA" sz="4000" b="1" dirty="0" smtClean="0">
                <a:solidFill>
                  <a:srgbClr val="C00000"/>
                </a:solidFill>
              </a:rPr>
              <a:t>Вправа «Чи знаєш ти </a:t>
            </a:r>
            <a:r>
              <a:rPr lang="uk-UA" sz="4000" b="1" dirty="0" err="1" smtClean="0">
                <a:solidFill>
                  <a:srgbClr val="C00000"/>
                </a:solidFill>
              </a:rPr>
              <a:t>діалектизми</a:t>
            </a:r>
            <a:r>
              <a:rPr lang="uk-UA" sz="4000" b="1" dirty="0" smtClean="0">
                <a:solidFill>
                  <a:srgbClr val="C00000"/>
                </a:solidFill>
              </a:rPr>
              <a:t>?»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25602" name="Содержимое 4" descr="http://www.gtl.com.ua/img/008/8622-big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6382" y="953681"/>
            <a:ext cx="1323416" cy="1728945"/>
          </a:xfrm>
        </p:spPr>
      </p:pic>
      <p:pic>
        <p:nvPicPr>
          <p:cNvPr id="25603" name="Рисунок 5" descr="http://img-fotki.yandex.ru/get/5310/134373463.1/0_5f80d_f952ec30_X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27818" y="900773"/>
            <a:ext cx="1832205" cy="1439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2" descr="http://img0.liveinternet.ru/images/attach/c/2/84/182/84182804_4287072_petuh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4760" y="2682626"/>
            <a:ext cx="1903828" cy="1673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Рисунок 7" descr="http://www.zhitomir.info/images/mod_news_for_content/da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60428" y="2469565"/>
            <a:ext cx="1752782" cy="1934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6494" y="1225394"/>
            <a:ext cx="1902117" cy="7498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5320" y="1925450"/>
            <a:ext cx="1575913" cy="7498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8000" y="2561826"/>
            <a:ext cx="1432684" cy="7498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68491" y="3212065"/>
            <a:ext cx="1579001" cy="749873"/>
          </a:xfrm>
          <a:prstGeom prst="rect">
            <a:avLst/>
          </a:prstGeom>
        </p:spPr>
      </p:pic>
      <p:pic>
        <p:nvPicPr>
          <p:cNvPr id="1026" name="Picture 2" descr="Білка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36" y="4484303"/>
            <a:ext cx="2231946" cy="148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746033" y="2535995"/>
            <a:ext cx="204644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err="1" smtClean="0">
                <a:ln w="0"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Вивірка</a:t>
            </a:r>
            <a:endParaRPr lang="ru-RU" sz="2800" dirty="0">
              <a:ln w="0">
                <a:solidFill>
                  <a:srgbClr val="00B0F0"/>
                </a:solidFill>
              </a:ln>
              <a:solidFill>
                <a:srgbClr val="00B0F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8" name="Picture 4" descr="Мальва - берегиня української оселі. Сад і город. Порадник - Новини  Рівного. Відео on-line. Все про телекомпанію - Телеканал «Рівне 1»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331" y="4469891"/>
            <a:ext cx="2203125" cy="155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4525414" y="1197335"/>
            <a:ext cx="2266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err="1" smtClean="0">
                <a:ln w="0"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Чічка</a:t>
            </a:r>
            <a:endParaRPr lang="ru-RU" sz="2800" dirty="0">
              <a:ln w="0">
                <a:solidFill>
                  <a:srgbClr val="00B0F0"/>
                </a:solidFill>
              </a:ln>
              <a:solidFill>
                <a:srgbClr val="00B0F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50117" y="4446183"/>
            <a:ext cx="1637494" cy="165682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4508517" y="1848445"/>
            <a:ext cx="2266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err="1" smtClean="0">
                <a:ln w="0"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Кобіта</a:t>
            </a:r>
            <a:endParaRPr lang="ru-RU" sz="2800" dirty="0">
              <a:ln w="0">
                <a:solidFill>
                  <a:srgbClr val="00B0F0"/>
                </a:solidFill>
              </a:ln>
              <a:solidFill>
                <a:srgbClr val="00B0F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722331" y="3295561"/>
            <a:ext cx="2266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err="1" smtClean="0">
                <a:ln w="0"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Зеленуха</a:t>
            </a:r>
            <a:endParaRPr lang="ru-RU" sz="2800" dirty="0">
              <a:ln w="0">
                <a:solidFill>
                  <a:srgbClr val="00B0F0"/>
                </a:solidFill>
              </a:ln>
              <a:solidFill>
                <a:srgbClr val="00B0F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AutoShape 8" descr="Жаба рисунок - 73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91683" y="4403669"/>
            <a:ext cx="1972998" cy="1741852"/>
          </a:xfrm>
          <a:prstGeom prst="rect">
            <a:avLst/>
          </a:prstGeo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51091"/>
            <a:ext cx="7992998" cy="704030"/>
          </a:xfrm>
        </p:spPr>
        <p:txBody>
          <a:bodyPr>
            <a:normAutofit/>
          </a:bodyPr>
          <a:lstStyle/>
          <a:p>
            <a:pPr algn="ctr"/>
            <a:r>
              <a:rPr lang="uk-UA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Вправа «Добери синонім»</a:t>
            </a:r>
            <a:endParaRPr lang="uk-UA" sz="3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0150" y="1268760"/>
            <a:ext cx="8147248" cy="4464496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слова й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поєднайте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синонімічні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пари.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пари,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ставлячи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першим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діалектне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слово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Гарно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ватра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подвір’я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реля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господиня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збанок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гойдалка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обійстя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ґаздиня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переляканий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гаразди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файно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достатки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глечик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вогнище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перепуджений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ХЗНВК №11 м. Херсон</a:t>
            </a:r>
            <a:endParaRPr lang="ru-RU"/>
          </a:p>
        </p:txBody>
      </p:sp>
      <p:pic>
        <p:nvPicPr>
          <p:cNvPr id="2050" name="Picture 2" descr="ᐉ Кошик плетений з текстилем 37x31x19/41 см Easter 16-4A-1 • Краща ціна в  Києві, Україні • Купити в Епіцентрі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928" y="3920369"/>
            <a:ext cx="2184177" cy="192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638943"/>
      </p:ext>
    </p:extLst>
  </p:cSld>
  <p:clrMapOvr>
    <a:masterClrMapping/>
  </p:clrMapOvr>
  <p:transition>
    <p:strips dir="r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666" y="231915"/>
            <a:ext cx="6984007" cy="936104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uk-UA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“Розмовна й просторічна лексика”</a:t>
            </a:r>
            <a:endParaRPr lang="ru-RU" sz="36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74" name="Содержимое 2"/>
          <p:cNvSpPr>
            <a:spLocks noGrp="1"/>
          </p:cNvSpPr>
          <p:nvPr>
            <p:ph idx="1"/>
          </p:nvPr>
        </p:nvSpPr>
        <p:spPr>
          <a:xfrm>
            <a:off x="539552" y="1168019"/>
            <a:ext cx="8326094" cy="2103908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Розмовна  лексика – </a:t>
            </a:r>
            <a:r>
              <a:rPr lang="uk-UA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слова, що вживаються в повсякденному спілкуванні, у побуті людей.</a:t>
            </a:r>
          </a:p>
          <a:p>
            <a:pPr>
              <a:buFont typeface="Wingdings 2" pitchFamily="18" charset="2"/>
              <a:buNone/>
            </a:pPr>
            <a:r>
              <a:rPr lang="uk-UA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сфера застосування – розмовний та художній стилі</a:t>
            </a:r>
            <a:endParaRPr lang="ru-RU" sz="28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5" name="Рисунок 4" descr="3768896-wise-ow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6336" y="260648"/>
            <a:ext cx="1242476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263516" y="3271927"/>
            <a:ext cx="888048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C007F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C007F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8007F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anose="020B0604020202020204" pitchFamily="34" charset="0"/>
              <a:buChar char="•"/>
            </a:pP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слова, перекручені, спотворені з  погляду норм літературної мови:  </a:t>
            </a:r>
            <a:endParaRPr lang="uk-UA" sz="2000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2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сюдою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0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тута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0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охтобус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слова, яким властивий відтінок </a:t>
            </a:r>
            <a:r>
              <a:rPr lang="uk-UA" sz="20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зниженості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згрубілості: </a:t>
            </a:r>
            <a:endParaRPr lang="uk-UA" sz="2000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20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ляпати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витріщатися, телепень, </a:t>
            </a:r>
            <a:r>
              <a:rPr lang="uk-UA" sz="20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відфутболити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росіянізми: </a:t>
            </a:r>
            <a:r>
              <a:rPr lang="uk-UA" sz="20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пожалуста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 </a:t>
            </a:r>
            <a:r>
              <a:rPr lang="uk-UA" sz="20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свідання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суржик: </a:t>
            </a:r>
            <a:r>
              <a:rPr lang="uk-UA" sz="20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слідуючий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сутки, </a:t>
            </a:r>
            <a:r>
              <a:rPr lang="uk-UA" sz="2000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портиться</a:t>
            </a: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uk-UA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вульгаризми: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uk-UA" sz="2000" i="1" dirty="0" smtClean="0">
              <a:solidFill>
                <a:srgbClr val="99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ru-RU" sz="2000" i="1" dirty="0" smtClean="0">
              <a:solidFill>
                <a:srgbClr val="99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260083"/>
            <a:ext cx="4402832" cy="666328"/>
          </a:xfrm>
        </p:spPr>
        <p:txBody>
          <a:bodyPr>
            <a:normAutofit fontScale="90000"/>
          </a:bodyPr>
          <a:lstStyle/>
          <a:p>
            <a:pPr algn="r">
              <a:defRPr/>
            </a:pPr>
            <a:r>
              <a:rPr lang="uk-UA" sz="4800" b="1" i="1" dirty="0" smtClean="0">
                <a:solidFill>
                  <a:srgbClr val="C00000"/>
                </a:solidFill>
              </a:rPr>
              <a:t>“Жаргонізми”</a:t>
            </a:r>
            <a:endParaRPr lang="ru-RU" sz="4800" b="1" i="1" dirty="0">
              <a:solidFill>
                <a:srgbClr val="C00000"/>
              </a:solidFill>
            </a:endParaRPr>
          </a:p>
        </p:txBody>
      </p:sp>
      <p:sp>
        <p:nvSpPr>
          <p:cNvPr id="32770" name="Содержимое 2"/>
          <p:cNvSpPr>
            <a:spLocks noGrp="1"/>
          </p:cNvSpPr>
          <p:nvPr>
            <p:ph idx="1"/>
          </p:nvPr>
        </p:nvSpPr>
        <p:spPr>
          <a:xfrm>
            <a:off x="850758" y="1057560"/>
            <a:ext cx="7812868" cy="3384376"/>
          </a:xfrm>
        </p:spPr>
        <p:txBody>
          <a:bodyPr>
            <a:normAutofit fontScale="92500" lnSpcReduction="10000"/>
          </a:bodyPr>
          <a:lstStyle/>
          <a:p>
            <a:pPr>
              <a:buFont typeface="Wingdings 2" pitchFamily="18" charset="2"/>
              <a:buNone/>
            </a:pPr>
            <a:r>
              <a:rPr lang="uk-UA" sz="4000" b="1" i="1" dirty="0" smtClean="0">
                <a:solidFill>
                  <a:srgbClr val="C00000"/>
                </a:solidFill>
              </a:rPr>
              <a:t>Жаргонізми  – </a:t>
            </a:r>
            <a:r>
              <a:rPr lang="uk-UA" sz="4000" b="1" i="1" dirty="0" smtClean="0">
                <a:solidFill>
                  <a:schemeClr val="tx1"/>
                </a:solidFill>
              </a:rPr>
              <a:t>це слова, що вживаються окремою групою людей, пов’язаних спільністю інтересів.</a:t>
            </a:r>
          </a:p>
          <a:p>
            <a:pPr>
              <a:buFont typeface="Wingdings 2" pitchFamily="18" charset="2"/>
              <a:buNone/>
            </a:pPr>
            <a:r>
              <a:rPr lang="uk-UA" sz="4000" b="1" i="1" dirty="0" smtClean="0">
                <a:solidFill>
                  <a:schemeClr val="tx1"/>
                </a:solidFill>
              </a:rPr>
              <a:t>Основна сфера застосування – розмовний, художній стилі</a:t>
            </a:r>
            <a:endParaRPr lang="ru-RU" sz="4000" b="1" i="1" dirty="0" smtClean="0">
              <a:solidFill>
                <a:schemeClr val="tx1"/>
              </a:solidFill>
            </a:endParaRPr>
          </a:p>
        </p:txBody>
      </p:sp>
      <p:pic>
        <p:nvPicPr>
          <p:cNvPr id="6146" name="Picture 2" descr="Обдаровані діти – надія України | Апостолівська міська рад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50014"/>
            <a:ext cx="2880320" cy="191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723106"/>
          </a:xfrm>
        </p:spPr>
        <p:txBody>
          <a:bodyPr/>
          <a:lstStyle/>
          <a:p>
            <a:pPr algn="ctr"/>
            <a:r>
              <a:rPr lang="uk-UA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Вправа «</a:t>
            </a:r>
            <a:r>
              <a:rPr lang="uk-UA" sz="32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ортувальник»</a:t>
            </a:r>
            <a:endParaRPr lang="uk-UA" sz="32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24744"/>
            <a:ext cx="7834044" cy="4104456"/>
          </a:xfrm>
        </p:spPr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чотири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колонки слова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діалектизми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професіоналізми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ru-RU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просторічні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Терикон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косовиця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свеї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ін'єкція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курсор,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поплавок,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меї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просе, домна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відмінок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гастрит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хтіти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епідерміс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роззява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банувати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телепень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Bef>
                <a:spcPts val="0"/>
              </a:spcBef>
            </a:pP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одним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професіоналізмів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термінів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складіть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усно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uk-UA" dirty="0"/>
          </a:p>
        </p:txBody>
      </p:sp>
      <p:pic>
        <p:nvPicPr>
          <p:cNvPr id="3074" name="Picture 2" descr="Кошик металевий сітчаста 5003, кольорова 23*27*19см - купити оптом в Україні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81128"/>
            <a:ext cx="3034034" cy="212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295378"/>
      </p:ext>
    </p:extLst>
  </p:cSld>
  <p:clrMapOvr>
    <a:masterClrMapping/>
  </p:clrMapOvr>
  <p:transition>
    <p:strips dir="ru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2340</TotalTime>
  <Words>362</Words>
  <Application>Microsoft Office PowerPoint</Application>
  <PresentationFormat>Экран (4:3)</PresentationFormat>
  <Paragraphs>59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Garamond</vt:lpstr>
      <vt:lpstr>Monotype Corsiva</vt:lpstr>
      <vt:lpstr>Times New Roman</vt:lpstr>
      <vt:lpstr>Wingdings 2</vt:lpstr>
      <vt:lpstr>Натуральные материалы</vt:lpstr>
      <vt:lpstr>Діалектні та просторічні слова</vt:lpstr>
      <vt:lpstr>Лінгвістичний експрес</vt:lpstr>
      <vt:lpstr>Презентация PowerPoint</vt:lpstr>
      <vt:lpstr>Гра “Знайди відповідність”</vt:lpstr>
      <vt:lpstr>“Діалектизми”</vt:lpstr>
      <vt:lpstr>Презентация PowerPoint</vt:lpstr>
      <vt:lpstr>Вправа «Чи знаєш ти діалектизми?»</vt:lpstr>
      <vt:lpstr>Вправа «Добери синонім»</vt:lpstr>
      <vt:lpstr>“Розмовна й просторічна лексика”</vt:lpstr>
      <vt:lpstr>“Жаргонізми”</vt:lpstr>
      <vt:lpstr>Вправа «Сортувальник»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Методичне об’єднання вчителів української мови та літератури</dc:title>
  <dc:creator>Станислав</dc:creator>
  <cp:lastModifiedBy>User</cp:lastModifiedBy>
  <cp:revision>134</cp:revision>
  <dcterms:created xsi:type="dcterms:W3CDTF">2009-04-04T16:14:59Z</dcterms:created>
  <dcterms:modified xsi:type="dcterms:W3CDTF">2022-10-12T10:53:13Z</dcterms:modified>
  <cp:contentStatus/>
</cp:coreProperties>
</file>