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9" r:id="rId2"/>
    <p:sldId id="263" r:id="rId3"/>
    <p:sldId id="256" r:id="rId4"/>
    <p:sldId id="257" r:id="rId5"/>
    <p:sldId id="260" r:id="rId6"/>
    <p:sldId id="258" r:id="rId7"/>
    <p:sldId id="259" r:id="rId8"/>
    <p:sldId id="270" r:id="rId9"/>
    <p:sldId id="261" r:id="rId10"/>
    <p:sldId id="265" r:id="rId11"/>
    <p:sldId id="262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3" autoAdjust="0"/>
    <p:restoredTop sz="94660"/>
  </p:normalViewPr>
  <p:slideViewPr>
    <p:cSldViewPr snapToGrid="0">
      <p:cViewPr varScale="1">
        <p:scale>
          <a:sx n="71" d="100"/>
          <a:sy n="71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71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59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2388" y="0"/>
            <a:ext cx="11376212" cy="2151528"/>
          </a:xfrm>
        </p:spPr>
        <p:txBody>
          <a:bodyPr>
            <a:noAutofit/>
          </a:bodyPr>
          <a:lstStyle/>
          <a:p>
            <a:pPr algn="just"/>
            <a:r>
              <a:rPr lang="uk-UA" sz="2800" b="1" dirty="0">
                <a:solidFill>
                  <a:srgbClr val="C00000"/>
                </a:solidFill>
              </a:rPr>
              <a:t>перші слова з української мови були записані в 448 р. н.е. Тоді візантійський історик </a:t>
            </a:r>
            <a:r>
              <a:rPr lang="uk-UA" sz="2800" b="1" dirty="0" err="1">
                <a:solidFill>
                  <a:srgbClr val="C00000"/>
                </a:solidFill>
              </a:rPr>
              <a:t>Пріск</a:t>
            </a:r>
            <a:r>
              <a:rPr lang="uk-UA" sz="2800" b="1" dirty="0">
                <a:solidFill>
                  <a:srgbClr val="C00000"/>
                </a:solidFill>
              </a:rPr>
              <a:t> </a:t>
            </a:r>
            <a:r>
              <a:rPr lang="uk-UA" sz="2800" b="1" dirty="0" err="1">
                <a:solidFill>
                  <a:srgbClr val="C00000"/>
                </a:solidFill>
              </a:rPr>
              <a:t>Панікійський</a:t>
            </a:r>
            <a:r>
              <a:rPr lang="uk-UA" sz="2800" b="1" dirty="0">
                <a:solidFill>
                  <a:srgbClr val="C00000"/>
                </a:solidFill>
              </a:rPr>
              <a:t> перебував на території сучасної України в таборі володаря </a:t>
            </a:r>
            <a:r>
              <a:rPr lang="uk-UA" sz="2800" b="1" dirty="0" err="1">
                <a:solidFill>
                  <a:srgbClr val="C00000"/>
                </a:solidFill>
              </a:rPr>
              <a:t>Аттіли</a:t>
            </a:r>
            <a:r>
              <a:rPr lang="uk-UA" sz="2800" b="1" dirty="0">
                <a:solidFill>
                  <a:srgbClr val="C00000"/>
                </a:solidFill>
              </a:rPr>
              <a:t>, який згодом розгромив Римську імперію, і записав слова </a:t>
            </a:r>
            <a:r>
              <a:rPr lang="uk-UA" sz="2800" b="1" dirty="0">
                <a:solidFill>
                  <a:srgbClr val="FF0000"/>
                </a:solidFill>
              </a:rPr>
              <a:t>“мед” і “страва”.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6294" y="2151528"/>
            <a:ext cx="5535705" cy="4706472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2354823" cy="1947333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151528"/>
            <a:ext cx="6333565" cy="470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0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450694" y="-1"/>
            <a:ext cx="8534400" cy="1631327"/>
          </a:xfrm>
        </p:spPr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3200400" y="681568"/>
            <a:ext cx="15392400" cy="864844"/>
          </a:xfrm>
        </p:spPr>
        <p:txBody>
          <a:bodyPr>
            <a:noAutofit/>
          </a:bodyPr>
          <a:lstStyle/>
          <a:p>
            <a:pPr marL="3657600" lvl="8" indent="0" algn="just">
              <a:buNone/>
            </a:pPr>
            <a:r>
              <a:rPr lang="uk-UA" sz="2800" b="1" dirty="0">
                <a:solidFill>
                  <a:srgbClr val="C00000"/>
                </a:solidFill>
              </a:rPr>
              <a:t>У “Короткому словнику </a:t>
            </a:r>
            <a:r>
              <a:rPr lang="uk-UA" sz="2800" b="1" dirty="0" smtClean="0">
                <a:solidFill>
                  <a:srgbClr val="C00000"/>
                </a:solidFill>
              </a:rPr>
              <a:t>синонімів української  </a:t>
            </a:r>
            <a:r>
              <a:rPr lang="uk-UA" sz="2800" b="1" dirty="0">
                <a:solidFill>
                  <a:srgbClr val="C00000"/>
                </a:solidFill>
              </a:rPr>
              <a:t>мови”, де зібрано 4279 синонімічних рядів, </a:t>
            </a:r>
            <a:r>
              <a:rPr lang="uk-UA" sz="2800" b="1" dirty="0" err="1">
                <a:solidFill>
                  <a:srgbClr val="C00000"/>
                </a:solidFill>
              </a:rPr>
              <a:t>їнської</a:t>
            </a:r>
            <a:r>
              <a:rPr lang="uk-UA" sz="2800" b="1" dirty="0">
                <a:solidFill>
                  <a:srgbClr val="C00000"/>
                </a:solidFill>
              </a:rPr>
              <a:t> найбільше синонімів має слово “бити” – аж 45!</a:t>
            </a:r>
          </a:p>
          <a:p>
            <a:pPr marL="3200400" lvl="7" indent="0" algn="just">
              <a:buNone/>
            </a:pPr>
            <a:endParaRPr lang="uk-UA" sz="28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6412"/>
            <a:ext cx="12487422" cy="562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10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675529" y="6904566"/>
            <a:ext cx="8534400" cy="1507067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3675529" y="-357819"/>
            <a:ext cx="15966003" cy="1398494"/>
          </a:xfrm>
        </p:spPr>
        <p:txBody>
          <a:bodyPr>
            <a:normAutofit/>
          </a:bodyPr>
          <a:lstStyle/>
          <a:p>
            <a:pPr lvl="8" algn="ctr"/>
            <a:r>
              <a:rPr lang="uk-UA" sz="2200" b="1" dirty="0">
                <a:solidFill>
                  <a:srgbClr val="C00000"/>
                </a:solidFill>
              </a:rPr>
              <a:t>Найуживанішою буквою в українському алфавіті є літера “п”; саме з неї </a:t>
            </a:r>
            <a:endParaRPr lang="uk-UA" sz="2200" b="1" dirty="0" smtClean="0">
              <a:solidFill>
                <a:srgbClr val="C00000"/>
              </a:solidFill>
            </a:endParaRPr>
          </a:p>
          <a:p>
            <a:pPr lvl="3" algn="ctr"/>
            <a:r>
              <a:rPr lang="uk-UA" sz="2200" b="1" dirty="0" smtClean="0">
                <a:solidFill>
                  <a:srgbClr val="C00000"/>
                </a:solidFill>
              </a:rPr>
              <a:t>починається </a:t>
            </a:r>
            <a:r>
              <a:rPr lang="uk-UA" sz="2200" b="1" dirty="0">
                <a:solidFill>
                  <a:srgbClr val="C00000"/>
                </a:solidFill>
              </a:rPr>
              <a:t>найбільша кількість слів.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02658"/>
            <a:ext cx="3173505" cy="25683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7444" y="1102657"/>
            <a:ext cx="3171025" cy="25683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1113" y="1102655"/>
            <a:ext cx="2400891" cy="27518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3276" y="1102655"/>
            <a:ext cx="2897945" cy="275189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067" y="3671044"/>
            <a:ext cx="3201638" cy="32335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7444" y="3671044"/>
            <a:ext cx="3171025" cy="31869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93277" y="3854548"/>
            <a:ext cx="2897945" cy="30034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91114" y="3854548"/>
            <a:ext cx="2400890" cy="297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56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336176"/>
            <a:ext cx="12192000" cy="3240741"/>
          </a:xfrm>
        </p:spPr>
        <p:txBody>
          <a:bodyPr>
            <a:normAutofit/>
          </a:bodyPr>
          <a:lstStyle/>
          <a:p>
            <a:pPr lvl="1"/>
            <a:r>
              <a:rPr lang="ru-RU" sz="3200" b="1" dirty="0" smtClean="0">
                <a:solidFill>
                  <a:srgbClr val="C00000"/>
                </a:solidFill>
              </a:rPr>
              <a:t>       </a:t>
            </a:r>
            <a:r>
              <a:rPr lang="ru-RU" sz="3200" b="1" dirty="0" err="1" smtClean="0">
                <a:solidFill>
                  <a:srgbClr val="C00000"/>
                </a:solidFill>
              </a:rPr>
              <a:t>Найменш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 err="1">
                <a:solidFill>
                  <a:srgbClr val="C00000"/>
                </a:solidFill>
              </a:rPr>
              <a:t>уживана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 	буква— </a:t>
            </a:r>
            <a:r>
              <a:rPr lang="ru-RU" sz="3200" b="1" dirty="0">
                <a:solidFill>
                  <a:srgbClr val="C00000"/>
                </a:solidFill>
              </a:rPr>
              <a:t>«ф», </a:t>
            </a:r>
            <a:r>
              <a:rPr lang="ru-RU" sz="3200" b="1" dirty="0" err="1">
                <a:solidFill>
                  <a:srgbClr val="C00000"/>
                </a:solidFill>
              </a:rPr>
              <a:t>її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err="1">
                <a:solidFill>
                  <a:srgbClr val="C00000"/>
                </a:solidFill>
              </a:rPr>
              <a:t>вживають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       </a:t>
            </a:r>
          </a:p>
          <a:p>
            <a:pPr marL="457200" lvl="1" indent="0">
              <a:buNone/>
            </a:pP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              </a:t>
            </a:r>
            <a:r>
              <a:rPr lang="ru-RU" sz="3200" b="1" dirty="0" err="1" smtClean="0">
                <a:solidFill>
                  <a:srgbClr val="C00000"/>
                </a:solidFill>
              </a:rPr>
              <a:t>переважно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>
                <a:solidFill>
                  <a:srgbClr val="C00000"/>
                </a:solidFill>
              </a:rPr>
              <a:t>в </a:t>
            </a:r>
            <a:r>
              <a:rPr lang="ru-RU" sz="3200" b="1" dirty="0" err="1">
                <a:solidFill>
                  <a:srgbClr val="C00000"/>
                </a:solidFill>
              </a:rPr>
              <a:t>запозичених</a:t>
            </a:r>
            <a:r>
              <a:rPr lang="ru-RU" sz="3200" b="1" dirty="0">
                <a:solidFill>
                  <a:srgbClr val="C00000"/>
                </a:solidFill>
              </a:rPr>
              <a:t> словах.</a:t>
            </a:r>
            <a:endParaRPr lang="uk-UA" sz="32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33583"/>
            <a:ext cx="3675647" cy="47244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5647" y="2133583"/>
            <a:ext cx="4442480" cy="47244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0266" y="2133583"/>
            <a:ext cx="4091734" cy="493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8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6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78424" y="255058"/>
            <a:ext cx="83506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Наибольшею </a:t>
            </a:r>
            <a:r>
              <a:rPr lang="ru-RU" sz="3200" b="1" dirty="0" err="1">
                <a:solidFill>
                  <a:srgbClr val="C00000"/>
                </a:solidFill>
              </a:rPr>
              <a:t>перекладений</a:t>
            </a:r>
            <a:r>
              <a:rPr lang="ru-RU" sz="3200" b="1" dirty="0">
                <a:solidFill>
                  <a:srgbClr val="C00000"/>
                </a:solidFill>
              </a:rPr>
              <a:t> «</a:t>
            </a:r>
            <a:r>
              <a:rPr lang="ru-RU" sz="3200" b="1" dirty="0" err="1">
                <a:solidFill>
                  <a:srgbClr val="C00000"/>
                </a:solidFill>
              </a:rPr>
              <a:t>Заповіт</a:t>
            </a:r>
            <a:r>
              <a:rPr lang="ru-RU" sz="3200" b="1" dirty="0">
                <a:solidFill>
                  <a:srgbClr val="C00000"/>
                </a:solidFill>
              </a:rPr>
              <a:t>» Тараса </a:t>
            </a:r>
            <a:r>
              <a:rPr lang="ru-RU" sz="3200" b="1" dirty="0" err="1">
                <a:solidFill>
                  <a:srgbClr val="C00000"/>
                </a:solidFill>
              </a:rPr>
              <a:t>Шевченка</a:t>
            </a:r>
            <a:r>
              <a:rPr lang="ru-RU" sz="3200" b="1" dirty="0">
                <a:solidFill>
                  <a:srgbClr val="C00000"/>
                </a:solidFill>
              </a:rPr>
              <a:t> – 147 </a:t>
            </a:r>
            <a:r>
              <a:rPr lang="ru-RU" sz="3200" b="1" dirty="0" err="1">
                <a:solidFill>
                  <a:srgbClr val="C00000"/>
                </a:solidFill>
              </a:rPr>
              <a:t>мовами</a:t>
            </a:r>
            <a:r>
              <a:rPr lang="ru-RU" sz="3200" b="1" dirty="0">
                <a:solidFill>
                  <a:srgbClr val="C00000"/>
                </a:solidFill>
              </a:rPr>
              <a:t>.</a:t>
            </a:r>
            <a:endParaRPr lang="uk-UA" sz="32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0568"/>
            <a:ext cx="2447365" cy="49674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4" y="1332276"/>
            <a:ext cx="9870141" cy="552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0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752" y="1626098"/>
            <a:ext cx="10815918" cy="523190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87706"/>
            <a:ext cx="11537576" cy="3738282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694" y="-30880"/>
            <a:ext cx="11391247" cy="1855694"/>
          </a:xfrm>
        </p:spPr>
        <p:txBody>
          <a:bodyPr>
            <a:normAutofit/>
          </a:bodyPr>
          <a:lstStyle/>
          <a:p>
            <a:r>
              <a:rPr lang="ru-RU" sz="2800" b="1" dirty="0"/>
              <a:t>У </a:t>
            </a:r>
            <a:r>
              <a:rPr lang="ru-RU" sz="2800" b="1" dirty="0" err="1"/>
              <a:t>нашій</a:t>
            </a:r>
            <a:r>
              <a:rPr lang="ru-RU" sz="2800" b="1" dirty="0"/>
              <a:t> </a:t>
            </a:r>
            <a:r>
              <a:rPr lang="ru-RU" sz="2800" b="1" dirty="0" err="1"/>
              <a:t>мові</a:t>
            </a:r>
            <a:r>
              <a:rPr lang="ru-RU" sz="2800" b="1" dirty="0"/>
              <a:t> є </a:t>
            </a:r>
            <a:r>
              <a:rPr lang="ru-RU" sz="2800" b="1" dirty="0" err="1"/>
              <a:t>особливі</a:t>
            </a:r>
            <a:r>
              <a:rPr lang="ru-RU" sz="2800" b="1" dirty="0"/>
              <a:t> слова – </a:t>
            </a:r>
            <a:r>
              <a:rPr lang="ru-RU" sz="2800" b="1" dirty="0" err="1"/>
              <a:t>паліндроми</a:t>
            </a:r>
            <a:r>
              <a:rPr lang="ru-RU" sz="2800" b="1" dirty="0"/>
              <a:t>. </a:t>
            </a:r>
            <a:r>
              <a:rPr lang="ru-RU" sz="2800" b="1" dirty="0" err="1"/>
              <a:t>Це</a:t>
            </a:r>
            <a:r>
              <a:rPr lang="ru-RU" sz="2800" b="1" dirty="0"/>
              <a:t> так </a:t>
            </a:r>
            <a:r>
              <a:rPr lang="ru-RU" sz="2800" b="1" dirty="0" err="1"/>
              <a:t>звані</a:t>
            </a:r>
            <a:r>
              <a:rPr lang="ru-RU" sz="2800" b="1" dirty="0"/>
              <a:t> “</a:t>
            </a:r>
            <a:r>
              <a:rPr lang="ru-RU" sz="2800" b="1" dirty="0" err="1"/>
              <a:t>дзеркальні</a:t>
            </a:r>
            <a:r>
              <a:rPr lang="ru-RU" sz="2800" b="1" dirty="0"/>
              <a:t>” </a:t>
            </a:r>
            <a:r>
              <a:rPr lang="ru-RU" sz="2800" b="1" dirty="0" err="1"/>
              <a:t>фрази</a:t>
            </a:r>
            <a:r>
              <a:rPr lang="ru-RU" sz="2800" b="1" dirty="0"/>
              <a:t> </a:t>
            </a:r>
            <a:r>
              <a:rPr lang="ru-RU" sz="2800" b="1" dirty="0" err="1"/>
              <a:t>або</a:t>
            </a:r>
            <a:r>
              <a:rPr lang="ru-RU" sz="2800" b="1" dirty="0"/>
              <a:t> слова: </a:t>
            </a:r>
            <a:r>
              <a:rPr lang="ru-RU" sz="2800" b="1" dirty="0" err="1"/>
              <a:t>їх</a:t>
            </a:r>
            <a:r>
              <a:rPr lang="ru-RU" sz="2800" b="1" dirty="0"/>
              <a:t> </a:t>
            </a:r>
            <a:r>
              <a:rPr lang="ru-RU" sz="2800" b="1" dirty="0" err="1"/>
              <a:t>можна</a:t>
            </a:r>
            <a:r>
              <a:rPr lang="ru-RU" sz="2800" b="1" dirty="0"/>
              <a:t> </a:t>
            </a:r>
            <a:r>
              <a:rPr lang="ru-RU" sz="2800" b="1" dirty="0" err="1"/>
              <a:t>читати</a:t>
            </a:r>
            <a:r>
              <a:rPr lang="ru-RU" sz="2800" b="1" dirty="0"/>
              <a:t> як </a:t>
            </a:r>
            <a:r>
              <a:rPr lang="ru-RU" sz="2800" b="1" dirty="0" err="1"/>
              <a:t>зліва</a:t>
            </a:r>
            <a:r>
              <a:rPr lang="ru-RU" sz="2800" b="1" dirty="0"/>
              <a:t> направо, так і справа </a:t>
            </a:r>
            <a:r>
              <a:rPr lang="ru-RU" sz="2800" b="1" dirty="0" err="1"/>
              <a:t>наліво</a:t>
            </a:r>
            <a:r>
              <a:rPr lang="ru-RU" sz="2800" b="1" dirty="0"/>
              <a:t>. Ось </a:t>
            </a:r>
            <a:r>
              <a:rPr lang="ru-RU" sz="2800" b="1" dirty="0" err="1"/>
              <a:t>приміром</a:t>
            </a:r>
            <a:r>
              <a:rPr lang="ru-RU" sz="2800" b="1" dirty="0"/>
              <a:t> </a:t>
            </a:r>
            <a:r>
              <a:rPr lang="ru-RU" sz="2800" b="1" dirty="0">
                <a:solidFill>
                  <a:srgbClr val="C00000"/>
                </a:solidFill>
              </a:rPr>
              <a:t>“Я несу </a:t>
            </a:r>
            <a:r>
              <a:rPr lang="ru-RU" sz="2800" b="1" dirty="0" err="1">
                <a:solidFill>
                  <a:srgbClr val="C00000"/>
                </a:solidFill>
              </a:rPr>
              <a:t>гусеня</a:t>
            </a:r>
            <a:r>
              <a:rPr lang="ru-RU" sz="2800" b="1" dirty="0">
                <a:solidFill>
                  <a:srgbClr val="C00000"/>
                </a:solidFill>
              </a:rPr>
              <a:t>”</a:t>
            </a:r>
            <a:endParaRPr lang="uk-UA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14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705" y="228164"/>
            <a:ext cx="119902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У 1933 </a:t>
            </a:r>
            <a:r>
              <a:rPr lang="ru-RU" sz="2800" b="1" dirty="0" err="1">
                <a:solidFill>
                  <a:srgbClr val="C00000"/>
                </a:solidFill>
              </a:rPr>
              <a:t>році</a:t>
            </a:r>
            <a:r>
              <a:rPr lang="ru-RU" sz="2800" b="1" dirty="0">
                <a:solidFill>
                  <a:srgbClr val="C00000"/>
                </a:solidFill>
              </a:rPr>
              <a:t> з </a:t>
            </a:r>
            <a:r>
              <a:rPr lang="ru-RU" sz="2800" b="1" dirty="0" err="1">
                <a:solidFill>
                  <a:srgbClr val="C00000"/>
                </a:solidFill>
              </a:rPr>
              <a:t>правопису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була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вилучена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літера</a:t>
            </a:r>
            <a:r>
              <a:rPr lang="ru-RU" sz="2800" b="1" dirty="0">
                <a:solidFill>
                  <a:srgbClr val="C00000"/>
                </a:solidFill>
              </a:rPr>
              <a:t> «ґ», а в 1990 – </a:t>
            </a:r>
            <a:r>
              <a:rPr lang="ru-RU" sz="2800" b="1" dirty="0" err="1">
                <a:solidFill>
                  <a:srgbClr val="C00000"/>
                </a:solidFill>
              </a:rPr>
              <a:t>повернена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знову</a:t>
            </a:r>
            <a:r>
              <a:rPr lang="ru-RU" sz="2800" b="1" dirty="0">
                <a:solidFill>
                  <a:srgbClr val="C00000"/>
                </a:solidFill>
              </a:rPr>
              <a:t>.</a:t>
            </a:r>
            <a:endParaRPr lang="uk-UA" sz="28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06" y="927847"/>
            <a:ext cx="2837330" cy="26490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59306"/>
            <a:ext cx="3711388" cy="29986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247" y="1182271"/>
            <a:ext cx="3253628" cy="56757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8471086" y="927847"/>
            <a:ext cx="2932020" cy="23801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4106" y="4007659"/>
            <a:ext cx="4217894" cy="285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81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2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836" y="264474"/>
            <a:ext cx="1155102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C00000"/>
                </a:solidFill>
              </a:rPr>
              <a:t>Наразі у світі українською володіють від 41 до 45 мільйонів осіб, а рідною мовою її називають понад 37 мільйонів людей у світі</a:t>
            </a:r>
            <a:r>
              <a:rPr lang="uk-UA" sz="3200" b="1" dirty="0" smtClean="0">
                <a:solidFill>
                  <a:srgbClr val="C00000"/>
                </a:solidFill>
              </a:rPr>
              <a:t>!</a:t>
            </a:r>
          </a:p>
          <a:p>
            <a:pPr algn="ctr"/>
            <a:endParaRPr lang="uk-UA" sz="3200" b="1" dirty="0">
              <a:solidFill>
                <a:srgbClr val="C00000"/>
              </a:solidFill>
            </a:endParaRPr>
          </a:p>
          <a:p>
            <a:pPr algn="ctr"/>
            <a:endParaRPr lang="uk-UA" sz="3200" b="1" dirty="0" smtClean="0">
              <a:solidFill>
                <a:srgbClr val="C00000"/>
              </a:solidFill>
            </a:endParaRPr>
          </a:p>
          <a:p>
            <a:pPr algn="ctr"/>
            <a:endParaRPr lang="uk-UA" sz="3200" b="1" dirty="0">
              <a:solidFill>
                <a:srgbClr val="C00000"/>
              </a:solidFill>
            </a:endParaRPr>
          </a:p>
          <a:p>
            <a:pPr algn="ctr"/>
            <a:endParaRPr lang="uk-UA" sz="3200" b="1" dirty="0" smtClean="0">
              <a:solidFill>
                <a:srgbClr val="C00000"/>
              </a:solidFill>
            </a:endParaRPr>
          </a:p>
          <a:p>
            <a:pPr algn="ctr"/>
            <a:endParaRPr lang="uk-UA" sz="32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0620"/>
            <a:ext cx="12192000" cy="508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37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136</TotalTime>
  <Words>182</Words>
  <Application>Microsoft Office PowerPoint</Application>
  <PresentationFormat>Широкоэкранный</PresentationFormat>
  <Paragraphs>13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Century Gothic</vt:lpstr>
      <vt:lpstr>Wingdings 3</vt:lpstr>
      <vt:lpstr>Сектор</vt:lpstr>
      <vt:lpstr>Презентация PowerPoint</vt:lpstr>
      <vt:lpstr>Презентация PowerPoint</vt:lpstr>
      <vt:lpstr>перші слова з української мови були записані в 448 р. н.е. Тоді візантійський історик Пріск Панікійський перебував на території сучасної України в таборі володаря Аттіли, який згодом розгромив Римську імперію, і записав слова “мед” і “страва”.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перші слова з української мови були записані в 448 р. н.е. Тоді візантійський історик Пріск Панікійський перебував на території сучасної України в таборі володаря Аттіли, який згодом розгромив Римську імперію, і записав слова “мед” і “страва”.</dc:title>
  <dc:creator>Люда</dc:creator>
  <cp:lastModifiedBy>Люда</cp:lastModifiedBy>
  <cp:revision>14</cp:revision>
  <dcterms:created xsi:type="dcterms:W3CDTF">2022-02-10T14:54:36Z</dcterms:created>
  <dcterms:modified xsi:type="dcterms:W3CDTF">2022-02-10T17:10:42Z</dcterms:modified>
</cp:coreProperties>
</file>