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7" r:id="rId2"/>
    <p:sldMasterId id="2147483699" r:id="rId3"/>
    <p:sldMasterId id="2147483711" r:id="rId4"/>
    <p:sldMasterId id="2147483723" r:id="rId5"/>
    <p:sldMasterId id="2147483735" r:id="rId6"/>
    <p:sldMasterId id="2147483747" r:id="rId7"/>
  </p:sldMasterIdLst>
  <p:sldIdLst>
    <p:sldId id="256" r:id="rId8"/>
    <p:sldId id="258" r:id="rId9"/>
    <p:sldId id="259" r:id="rId10"/>
    <p:sldId id="267" r:id="rId11"/>
    <p:sldId id="268" r:id="rId12"/>
    <p:sldId id="269" r:id="rId13"/>
    <p:sldId id="260" r:id="rId14"/>
    <p:sldId id="261" r:id="rId15"/>
    <p:sldId id="262" r:id="rId16"/>
    <p:sldId id="263" r:id="rId17"/>
    <p:sldId id="264" r:id="rId18"/>
    <p:sldId id="265" r:id="rId19"/>
    <p:sldId id="266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99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theme" Target="theme/theme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8ED3FE-24EC-49B5-9287-B0325A6B3754}" type="datetimeFigureOut">
              <a:rPr lang="ru-RU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D8FFF-6E17-4B11-8648-9FE04F7E5C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87E1D6-3D50-499D-9FEA-D59000FF971A}" type="datetimeFigureOut">
              <a:rPr lang="ru-RU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9293B3-07A9-4F9E-BEEF-6998BDBEAF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0D883-CD97-4770-BB90-799CB465AD74}" type="datetimeFigureOut">
              <a:rPr lang="ru-RU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455CB-919A-47A9-A721-3C25790D35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DF42A9-3988-4860-A9DA-46F394AFBA17}" type="datetimeFigureOut">
              <a:rPr lang="ru-RU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AA7F6-29EF-4896-8238-408A35A4A7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0FFC94-C2E6-4930-B356-6DCBA1EDB771}" type="datetimeFigureOut">
              <a:rPr lang="ru-RU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ABDAFF-6986-4853-B9DE-29B9B57912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3C8D6-DA10-4622-B2BD-BE3D7D520121}" type="datetimeFigureOut">
              <a:rPr lang="ru-RU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1A7CC-8384-4519-ACAD-259059E1ED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F9A079-6EAB-4833-9825-2B4A751011F3}" type="datetimeFigureOut">
              <a:rPr lang="ru-RU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57E6D-3483-4AE7-9D2C-11E0C29E16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124CC-ED8C-4D7D-93E0-60A85FC05323}" type="datetimeFigureOut">
              <a:rPr lang="ru-RU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2DBB9A-7745-47C9-B439-0C31D8E9CC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E59340-2E2B-4E70-8008-B384F2CE999E}" type="datetimeFigureOut">
              <a:rPr lang="ru-RU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BA10BC-C901-4C0F-B14E-48468EBE35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953CAB-53EF-4E34-9C29-96493C813504}" type="datetimeFigureOut">
              <a:rPr lang="ru-RU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530903-F8DA-4060-9B6A-9E7879ECE2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DF17C-0DF7-4397-BCC0-4E95B36627AE}" type="datetimeFigureOut">
              <a:rPr lang="ru-RU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EC22E8-0304-4E1F-8130-5057A00653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8ED3FE-24EC-49B5-9287-B0325A6B3754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4D8FFF-6E17-4B11-8648-9FE04F7E5C1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87E1D6-3D50-499D-9FEA-D59000FF971A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9293B3-07A9-4F9E-BEEF-6998BDBEAF2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B0D883-CD97-4770-BB90-799CB465AD74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pPr>
              <a:defRPr/>
            </a:pPr>
            <a:fld id="{AF0455CB-919A-47A9-A721-3C25790D353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DF42A9-3988-4860-A9DA-46F394AFBA17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9AA7F6-29EF-4896-8238-408A35A4A78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0FFC94-C2E6-4930-B356-6DCBA1EDB771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ABDAFF-6986-4853-B9DE-29B9B57912E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23C8D6-DA10-4622-B2BD-BE3D7D520121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21A7CC-8384-4519-ACAD-259059E1ED3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AF9A079-6EAB-4833-9825-2B4A751011F3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657E6D-3483-4AE7-9D2C-11E0C29E169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1F124CC-ED8C-4D7D-93E0-60A85FC05323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2DBB9A-7745-47C9-B439-0C31D8E9CCE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BE59340-2E2B-4E70-8008-B384F2CE999E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BA10BC-C901-4C0F-B14E-48468EBE357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D953CAB-53EF-4E34-9C29-96493C813504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530903-F8DA-4060-9B6A-9E7879ECE29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EDF17C-0DF7-4397-BCC0-4E95B36627AE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EC22E8-0304-4E1F-8130-5057A006532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8ED3FE-24EC-49B5-9287-B0325A6B3754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0D4D8FFF-6E17-4B11-8648-9FE04F7E5C1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87E1D6-3D50-499D-9FEA-D59000FF971A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9293B3-07A9-4F9E-BEEF-6998BDBEAF2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B0D883-CD97-4770-BB90-799CB465AD74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0455CB-919A-47A9-A721-3C25790D353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DF42A9-3988-4860-A9DA-46F394AFBA17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9AA7F6-29EF-4896-8238-408A35A4A78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0FFC94-C2E6-4930-B356-6DCBA1EDB771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ABDAFF-6986-4853-B9DE-29B9B57912E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23C8D6-DA10-4622-B2BD-BE3D7D520121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21A7CC-8384-4519-ACAD-259059E1ED3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AF9A079-6EAB-4833-9825-2B4A751011F3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657E6D-3483-4AE7-9D2C-11E0C29E169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1F124CC-ED8C-4D7D-93E0-60A85FC05323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2DBB9A-7745-47C9-B439-0C31D8E9CCE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BE59340-2E2B-4E70-8008-B384F2CE999E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BA10BC-C901-4C0F-B14E-48468EBE357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D953CAB-53EF-4E34-9C29-96493C813504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530903-F8DA-4060-9B6A-9E7879ECE29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EDF17C-0DF7-4397-BCC0-4E95B36627AE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EC22E8-0304-4E1F-8130-5057A006532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pPr>
              <a:defRPr/>
            </a:pPr>
            <a:fld id="{558ED3FE-24EC-49B5-9287-B0325A6B3754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D4D8FFF-6E17-4B11-8648-9FE04F7E5C1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pPr>
              <a:defRPr/>
            </a:pPr>
            <a:fld id="{5E87E1D6-3D50-499D-9FEA-D59000FF971A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9293B3-07A9-4F9E-BEEF-6998BDBEAF2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pPr>
              <a:defRPr/>
            </a:pPr>
            <a:fld id="{30B0D883-CD97-4770-BB90-799CB465AD74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pPr>
              <a:defRPr/>
            </a:pPr>
            <a:fld id="{AF0455CB-919A-47A9-A721-3C25790D353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pPr>
              <a:defRPr/>
            </a:pPr>
            <a:fld id="{46DF42A9-3988-4860-A9DA-46F394AFBA17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pPr>
              <a:defRPr/>
            </a:pPr>
            <a:fld id="{9B9AA7F6-29EF-4896-8238-408A35A4A78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pPr>
              <a:defRPr/>
            </a:pPr>
            <a:fld id="{E50FFC94-C2E6-4930-B356-6DCBA1EDB771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B9ABDAFF-6986-4853-B9DE-29B9B57912E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23C8D6-DA10-4622-B2BD-BE3D7D520121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21A7CC-8384-4519-ACAD-259059E1ED3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pPr>
              <a:defRPr/>
            </a:pPr>
            <a:fld id="{CAF9A079-6EAB-4833-9825-2B4A751011F3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pPr>
              <a:defRPr/>
            </a:pPr>
            <a:fld id="{B1657E6D-3483-4AE7-9D2C-11E0C29E169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D1F124CC-ED8C-4D7D-93E0-60A85FC05323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4B2DBB9A-7745-47C9-B439-0C31D8E9CCE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4BE59340-2E2B-4E70-8008-B384F2CE999E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pPr>
              <a:defRPr/>
            </a:pPr>
            <a:fld id="{B6BA10BC-C901-4C0F-B14E-48468EBE357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D953CAB-53EF-4E34-9C29-96493C813504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530903-F8DA-4060-9B6A-9E7879ECE29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EDF17C-0DF7-4397-BCC0-4E95B36627AE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EC22E8-0304-4E1F-8130-5057A006532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0" y="2925286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514600" y="236220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045460"/>
            <a:ext cx="4013200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6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65400" y="2397760"/>
            <a:ext cx="4013200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pPr>
              <a:defRPr/>
            </a:pPr>
            <a:fld id="{558ED3FE-24EC-49B5-9287-B0325A6B3754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D4D8FFF-6E17-4B11-8648-9FE04F7E5C1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0751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5E87E1D6-3D50-499D-9FEA-D59000FF971A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BA9293B3-07A9-4F9E-BEEF-6998BDBEAF2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922776"/>
            <a:ext cx="9144000" cy="2935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921760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14600" y="336804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2529052" y="3367246"/>
            <a:ext cx="4085897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vert="horz" lIns="91440" tIns="45720" rIns="91440" bIns="0" rtlCol="0" anchor="b" anchorCtr="0">
            <a:normAutofit/>
          </a:bodyPr>
          <a:lstStyle>
            <a:lvl1pPr>
              <a:def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2518542" y="4084577"/>
            <a:ext cx="4106917" cy="397094"/>
          </a:xfrm>
        </p:spPr>
        <p:txBody>
          <a:bodyPr tIns="0" anchor="t" anchorCtr="0">
            <a:normAutofit/>
          </a:bodyPr>
          <a:lstStyle>
            <a:lvl1pPr marL="0" indent="0" algn="ctr">
              <a:buNone/>
              <a:def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B0D883-CD97-4770-BB90-799CB465AD74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F0455CB-919A-47A9-A721-3C25790D353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020824"/>
            <a:ext cx="4023360" cy="40050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020824"/>
            <a:ext cx="4023360" cy="40050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pPr>
              <a:defRPr/>
            </a:pPr>
            <a:fld id="{46DF42A9-3988-4860-A9DA-46F394AFBA17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9B9AA7F6-29EF-4896-8238-408A35A4A78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819400"/>
            <a:ext cx="4023360" cy="32095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816352"/>
            <a:ext cx="4023360" cy="32095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kern="1200" cap="none" spc="20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6344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i="0" kern="1200" cap="none" spc="20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Tx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pPr>
              <a:defRPr/>
            </a:pPr>
            <a:fld id="{E50FFC94-C2E6-4930-B356-6DCBA1EDB771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defRPr/>
            </a:pPr>
            <a:fld id="{B9ABDAFF-6986-4853-B9DE-29B9B57912E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23C8D6-DA10-4622-B2BD-BE3D7D520121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921A7CC-8384-4519-ACAD-259059E1ED3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AF9A079-6EAB-4833-9825-2B4A751011F3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1657E6D-3483-4AE7-9D2C-11E0C29E169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485900" y="1914525"/>
            <a:ext cx="6172200" cy="351091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7360" y="5513832"/>
            <a:ext cx="5669280" cy="548640"/>
          </a:xfrm>
        </p:spPr>
        <p:txBody>
          <a:bodyPr vert="horz" lIns="91440" tIns="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40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pPr>
              <a:defRPr/>
            </a:pPr>
            <a:fld id="{D1F124CC-ED8C-4D7D-93E0-60A85FC05323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4B2DBB9A-7745-47C9-B439-0C31D8E9CCE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52209" y="2026918"/>
            <a:ext cx="5439582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1737360" y="5516880"/>
            <a:ext cx="5669280" cy="548640"/>
          </a:xfrm>
        </p:spPr>
        <p:txBody>
          <a:bodyPr vert="horz" lIns="91440" tIns="0" rIns="9144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1400" b="0" i="0" kern="1200" cap="none" spc="30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marL="0" lvl="0" indent="0" algn="ctr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>
          <a:xfrm>
            <a:off x="2981325" y="273180"/>
            <a:ext cx="3181350" cy="292100"/>
          </a:xfrm>
        </p:spPr>
        <p:txBody>
          <a:bodyPr/>
          <a:lstStyle/>
          <a:p>
            <a:pPr>
              <a:defRPr/>
            </a:pPr>
            <a:fld id="{4BE59340-2E2B-4E70-8008-B384F2CE999E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5"/>
          </p:nvPr>
        </p:nvSpPr>
        <p:spPr>
          <a:xfrm>
            <a:off x="4038600" y="6172200"/>
            <a:ext cx="1066800" cy="304800"/>
          </a:xfrm>
        </p:spPr>
        <p:txBody>
          <a:bodyPr/>
          <a:lstStyle/>
          <a:p>
            <a:pPr>
              <a:defRPr/>
            </a:pPr>
            <a:fld id="{B6BA10BC-C901-4C0F-B14E-48468EBE357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6"/>
          </p:nvPr>
        </p:nvSpPr>
        <p:spPr>
          <a:xfrm>
            <a:off x="1447800" y="6486525"/>
            <a:ext cx="6248400" cy="2921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D953CAB-53EF-4E34-9C29-96493C813504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530903-F8DA-4060-9B6A-9E7879ECE29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rot="5400000">
            <a:off x="4267200" y="3429000"/>
            <a:ext cx="6858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 bwMode="hidden">
          <a:xfrm>
            <a:off x="0" y="1"/>
            <a:ext cx="7696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629400" cy="5029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EDF17C-0DF7-4397-BCC0-4E95B36627AE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EC22E8-0304-4E1F-8130-5057A006532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914401"/>
            <a:ext cx="926980" cy="5029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8ED3FE-24EC-49B5-9287-B0325A6B3754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0D4D8FFF-6E17-4B11-8648-9FE04F7E5C1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87E1D6-3D50-499D-9FEA-D59000FF971A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BA9293B3-07A9-4F9E-BEEF-6998BDBEAF2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B0D883-CD97-4770-BB90-799CB465AD74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0455CB-919A-47A9-A721-3C25790D353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DF42A9-3988-4860-A9DA-46F394AFBA17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9AA7F6-29EF-4896-8238-408A35A4A78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0FFC94-C2E6-4930-B356-6DCBA1EDB771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>
              <a:defRPr/>
            </a:pPr>
            <a:fld id="{B9ABDAFF-6986-4853-B9DE-29B9B57912E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23C8D6-DA10-4622-B2BD-BE3D7D520121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21A7CC-8384-4519-ACAD-259059E1ED3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AF9A079-6EAB-4833-9825-2B4A751011F3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657E6D-3483-4AE7-9D2C-11E0C29E169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1F124CC-ED8C-4D7D-93E0-60A85FC05323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2DBB9A-7745-47C9-B439-0C31D8E9CCE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BE59340-2E2B-4E70-8008-B384F2CE999E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BA10BC-C901-4C0F-B14E-48468EBE357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D953CAB-53EF-4E34-9C29-96493C813504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530903-F8DA-4060-9B6A-9E7879ECE29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EDF17C-0DF7-4397-BCC0-4E95B36627AE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EC22E8-0304-4E1F-8130-5057A006532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8ED3FE-24EC-49B5-9287-B0325A6B3754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D4D8FFF-6E17-4B11-8648-9FE04F7E5C1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5E87E1D6-3D50-499D-9FEA-D59000FF971A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BA9293B3-07A9-4F9E-BEEF-6998BDBEAF2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0B0D883-CD97-4770-BB90-799CB465AD74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0455CB-919A-47A9-A721-3C25790D353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DF42A9-3988-4860-A9DA-46F394AFBA17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9AA7F6-29EF-4896-8238-408A35A4A78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ABDAFF-6986-4853-B9DE-29B9B57912E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0FFC94-C2E6-4930-B356-6DCBA1EDB771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23C8D6-DA10-4622-B2BD-BE3D7D520121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21A7CC-8384-4519-ACAD-259059E1ED3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AF9A079-6EAB-4833-9825-2B4A751011F3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657E6D-3483-4AE7-9D2C-11E0C29E169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D1F124CC-ED8C-4D7D-93E0-60A85FC05323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4B2DBB9A-7745-47C9-B439-0C31D8E9CCE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BE59340-2E2B-4E70-8008-B384F2CE999E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6BA10BC-C901-4C0F-B14E-48468EBE357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D953CAB-53EF-4E34-9C29-96493C813504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530903-F8DA-4060-9B6A-9E7879ECE29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EDF17C-0DF7-4397-BCC0-4E95B36627AE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EC22E8-0304-4E1F-8130-5057A006532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3000"/>
            <a:duotone>
              <a:schemeClr val="bg2">
                <a:shade val="3000"/>
                <a:satMod val="110000"/>
              </a:schemeClr>
              <a:schemeClr val="bg2">
                <a:tint val="60000"/>
                <a:satMod val="425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2761A65-42D6-4748-9C33-E7393A5215E1}" type="datetimeFigureOut">
              <a:rPr lang="ru-RU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5F6074C-675D-4B2D-9653-208D8135D2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74" r:id="rId9"/>
    <p:sldLayoutId id="2147483665" r:id="rId10"/>
    <p:sldLayoutId id="214748366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3000"/>
            <a:duotone>
              <a:schemeClr val="bg2">
                <a:shade val="3000"/>
                <a:satMod val="110000"/>
              </a:schemeClr>
              <a:schemeClr val="bg2">
                <a:tint val="60000"/>
                <a:satMod val="425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62761A65-42D6-4748-9C33-E7393A5215E1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55F6074C-675D-4B2D-9653-208D8135D20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3000"/>
            <a:duotone>
              <a:schemeClr val="bg2">
                <a:shade val="3000"/>
                <a:satMod val="110000"/>
              </a:schemeClr>
              <a:schemeClr val="bg2">
                <a:tint val="60000"/>
                <a:satMod val="425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62761A65-42D6-4748-9C33-E7393A5215E1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5F6074C-675D-4B2D-9653-208D8135D20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3000"/>
            <a:duotone>
              <a:schemeClr val="bg2">
                <a:shade val="3000"/>
                <a:satMod val="110000"/>
              </a:schemeClr>
              <a:schemeClr val="bg2">
                <a:tint val="60000"/>
                <a:satMod val="425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2761A65-42D6-4748-9C33-E7393A5215E1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55F6074C-675D-4B2D-9653-208D8135D20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3000"/>
            <a:duotone>
              <a:schemeClr val="bg2">
                <a:shade val="3000"/>
                <a:satMod val="110000"/>
              </a:schemeClr>
              <a:schemeClr val="bg2">
                <a:tint val="60000"/>
                <a:satMod val="425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5973"/>
            <a:ext cx="9144000" cy="5522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19301"/>
            <a:ext cx="8229600" cy="4117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1325" y="273180"/>
            <a:ext cx="318135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 b="0" cap="all" spc="300" baseline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2761A65-42D6-4748-9C33-E7393A5215E1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486525"/>
            <a:ext cx="62484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100" b="0" cap="all" spc="300" baseline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600" y="6172200"/>
            <a:ext cx="10668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55F6074C-675D-4B2D-9653-208D8135D20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436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</p:sldLayoutIdLst>
  <p:txStyles>
    <p:titleStyle>
      <a:lvl1pPr algn="ctr" defTabSz="914400" rtl="0" eaLnBrk="1" latinLnBrk="0" hangingPunct="1">
        <a:spcBef>
          <a:spcPts val="400"/>
        </a:spcBef>
        <a:buNone/>
        <a:defRPr sz="1800" b="1" kern="1200" cap="all" spc="0" baseline="0">
          <a:solidFill>
            <a:schemeClr val="bg1">
              <a:lumMod val="75000"/>
              <a:lumOff val="25000"/>
            </a:schemeClr>
          </a:solidFill>
          <a:effectLst/>
          <a:latin typeface="+mj-lt"/>
          <a:ea typeface="+mj-ea"/>
          <a:cs typeface="Tunga" pitchFamily="2"/>
        </a:defRPr>
      </a:lvl1pPr>
    </p:titleStyle>
    <p:bodyStyle>
      <a:lvl1pPr marL="0" indent="0" algn="ctr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FontTx/>
        <a:buNone/>
        <a:defRPr sz="20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 baseline="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3000"/>
            <a:duotone>
              <a:schemeClr val="bg2">
                <a:shade val="3000"/>
                <a:satMod val="110000"/>
              </a:schemeClr>
              <a:schemeClr val="bg2">
                <a:tint val="60000"/>
                <a:satMod val="425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62761A65-42D6-4748-9C33-E7393A5215E1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55F6074C-675D-4B2D-9653-208D8135D20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3000"/>
            <a:duotone>
              <a:schemeClr val="bg2">
                <a:shade val="3000"/>
                <a:satMod val="110000"/>
              </a:schemeClr>
              <a:schemeClr val="bg2">
                <a:tint val="60000"/>
                <a:satMod val="425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62761A65-42D6-4748-9C33-E7393A5215E1}" type="datetimeFigureOut">
              <a:rPr lang="ru-RU" smtClean="0"/>
              <a:pPr>
                <a:defRPr/>
              </a:pPr>
              <a:t>25.02.2024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5F6074C-675D-4B2D-9653-208D8135D20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 algn="l"/>
            <a:endParaRPr lang="uk-UA" dirty="0" smtClean="0"/>
          </a:p>
          <a:p>
            <a:pPr marR="0" algn="l"/>
            <a:r>
              <a:rPr lang="uk-UA" sz="4000" dirty="0" smtClean="0">
                <a:solidFill>
                  <a:srgbClr val="FFFF00"/>
                </a:solidFill>
                <a:latin typeface="+mj-lt"/>
              </a:rPr>
              <a:t>5 клас</a:t>
            </a:r>
          </a:p>
          <a:p>
            <a:pPr marR="0" algn="l"/>
            <a:endParaRPr lang="ru-RU" dirty="0" smtClean="0"/>
          </a:p>
        </p:txBody>
      </p:sp>
      <p:sp>
        <p:nvSpPr>
          <p:cNvPr id="13316" name="Прямоугольник 4"/>
          <p:cNvSpPr>
            <a:spLocks noChangeArrowheads="1"/>
          </p:cNvSpPr>
          <p:nvPr/>
        </p:nvSpPr>
        <p:spPr bwMode="auto">
          <a:xfrm>
            <a:off x="1475656" y="908775"/>
            <a:ext cx="585787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5400" b="1" i="1" u="sng" dirty="0" smtClean="0">
                <a:solidFill>
                  <a:srgbClr val="00B050"/>
                </a:solidFill>
                <a:latin typeface="Constantia" pitchFamily="18" charset="0"/>
              </a:rPr>
              <a:t>Будова слова і Словотвір</a:t>
            </a:r>
            <a:endParaRPr lang="uk-UA" sz="5400" b="1" i="1" u="sng" dirty="0">
              <a:solidFill>
                <a:srgbClr val="00B050"/>
              </a:solidFill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1000"/>
            <a:duotone>
              <a:schemeClr val="bg2">
                <a:shade val="3000"/>
                <a:satMod val="110000"/>
              </a:schemeClr>
              <a:schemeClr val="bg2">
                <a:tint val="60000"/>
                <a:satMod val="425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Содержимое 2"/>
          <p:cNvSpPr>
            <a:spLocks noGrp="1"/>
          </p:cNvSpPr>
          <p:nvPr>
            <p:ph idx="1"/>
          </p:nvPr>
        </p:nvSpPr>
        <p:spPr>
          <a:xfrm>
            <a:off x="457200" y="785813"/>
            <a:ext cx="8229600" cy="5538787"/>
          </a:xfrm>
        </p:spPr>
        <p:txBody>
          <a:bodyPr>
            <a:normAutofit fontScale="92500"/>
          </a:bodyPr>
          <a:lstStyle/>
          <a:p>
            <a:pPr algn="just"/>
            <a:r>
              <a:rPr lang="uk-UA" dirty="0" smtClean="0"/>
              <a:t>Чи існує вічний двигун? Вчені скажуть - ні.</a:t>
            </a:r>
            <a:br>
              <a:rPr lang="uk-UA" dirty="0" smtClean="0"/>
            </a:br>
            <a:r>
              <a:rPr lang="uk-UA" dirty="0" smtClean="0"/>
              <a:t>А мовознавство скаже - так! Таким вічним двигуном у мові є словотвір. Механізм словотвору діє без перепочинку, виготовляючи потрібні для людей слова. Кожне слово має свій рік, день, хвилину народження. Воно витворилося в сиву давнину чи недавно. Або з'явиться в майбутньому.</a:t>
            </a:r>
            <a:br>
              <a:rPr lang="uk-UA" dirty="0" smtClean="0"/>
            </a:br>
            <a:r>
              <a:rPr lang="uk-UA" dirty="0" smtClean="0"/>
              <a:t>У стосунках між людьми вічним двигуном є ДОБРО. Добрий вчинок викликає добрий вчинок. І так безкінечно.</a:t>
            </a:r>
          </a:p>
          <a:p>
            <a:pPr algn="just"/>
            <a:r>
              <a:rPr lang="uk-UA" dirty="0" smtClean="0"/>
              <a:t>Отже, сьогодні ми збагатимо свої серця добротою, м'якосердістю, будемо вчитися помічати і цінувати добро.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4967287"/>
          </a:xfrm>
        </p:spPr>
        <p:txBody>
          <a:bodyPr>
            <a:normAutofit fontScale="85000" lnSpcReduction="20000"/>
          </a:bodyPr>
          <a:lstStyle/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Звучить голос мами (бабусі): синочку, донечко, сонечко моє, Петрусику, Галинко, Оксаночко, Івасику, Вітюсику, Олюсю, серденько, рибонько, ласочко, дитяточко, синенятко, доненько…</a:t>
            </a:r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Як приємно кожному із нас чути такі ніжні, щирі, теплі, дорогі слова, слова людяності й любові, слова, викупані у пелюстках людської душі. А називаються вони - </a:t>
            </a:r>
            <a:r>
              <a:rPr lang="uk-UA" u="sng" dirty="0" smtClean="0">
                <a:solidFill>
                  <a:srgbClr val="FF0000"/>
                </a:solidFill>
              </a:rPr>
              <a:t>пестливі.</a:t>
            </a:r>
            <a:r>
              <a:rPr lang="uk-UA" dirty="0" smtClean="0"/>
              <a:t> Творять їх такі ж ласкаві, щедрі, добросердні, милі суфікси: -ИЧК-  - сестричка, водичка; -ЕЧК- - донечка, сонечко; -ИК- - носик, зайчик; -ЕНЬК- - місяченько; -УС- (ЮС)- - Валюся; -УН- - бабуня; -К- - рибка; -ОЧОК- - ставочок.</a:t>
            </a:r>
            <a:br>
              <a:rPr lang="uk-UA" dirty="0" smtClean="0"/>
            </a:br>
            <a:r>
              <a:rPr lang="uk-UA" dirty="0" smtClean="0"/>
              <a:t>Немає більшого щастя, коли мама чує у відповідь: матінко, матіночко, матусю, мамусечко, мамонько, мамуню </a:t>
            </a:r>
          </a:p>
          <a:p>
            <a:pPr marL="274320" indent="-27432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Яким кращим, щасливішим було життя усіх нас, якби в кожній родині частими гостями були ці маленькі трудівники - </a:t>
            </a:r>
            <a:r>
              <a:rPr lang="uk-UA" dirty="0" smtClean="0">
                <a:solidFill>
                  <a:srgbClr val="FF0000"/>
                </a:solidFill>
              </a:rPr>
              <a:t>ПЕСТЛИВІ СУФІКСИ.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>
          <a:xfrm>
            <a:off x="457200" y="285750"/>
            <a:ext cx="8229600" cy="857250"/>
          </a:xfrm>
        </p:spPr>
        <p:txBody>
          <a:bodyPr/>
          <a:lstStyle/>
          <a:p>
            <a:pPr algn="ctr"/>
            <a:r>
              <a:rPr lang="ru-RU" u="sng" dirty="0" smtClean="0"/>
              <a:t>“ЛАСКАВІ” СУФІКСИ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b="1" dirty="0" smtClean="0"/>
              <a:t>Суперечка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741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Якось </a:t>
            </a:r>
            <a:r>
              <a:rPr lang="uk-UA" dirty="0" err="1" smtClean="0"/>
              <a:t>всi</a:t>
            </a:r>
            <a:r>
              <a:rPr lang="uk-UA" dirty="0" smtClean="0"/>
              <a:t> частини слова</a:t>
            </a:r>
          </a:p>
          <a:p>
            <a:r>
              <a:rPr lang="uk-UA" dirty="0" smtClean="0"/>
              <a:t>Дуже посварились.</a:t>
            </a:r>
          </a:p>
          <a:p>
            <a:r>
              <a:rPr lang="uk-UA" dirty="0" err="1" smtClean="0"/>
              <a:t>Всi</a:t>
            </a:r>
            <a:r>
              <a:rPr lang="uk-UA" dirty="0" smtClean="0"/>
              <a:t> були </a:t>
            </a:r>
            <a:r>
              <a:rPr lang="uk-UA" dirty="0" err="1" smtClean="0"/>
              <a:t>такi</a:t>
            </a:r>
            <a:r>
              <a:rPr lang="uk-UA" dirty="0" smtClean="0"/>
              <a:t> </a:t>
            </a:r>
            <a:r>
              <a:rPr lang="uk-UA" dirty="0" err="1" smtClean="0"/>
              <a:t>сердитi</a:t>
            </a:r>
            <a:endParaRPr lang="uk-UA" dirty="0" smtClean="0"/>
          </a:p>
          <a:p>
            <a:r>
              <a:rPr lang="uk-UA" dirty="0" smtClean="0"/>
              <a:t>Трохи не побились.</a:t>
            </a:r>
          </a:p>
          <a:p>
            <a:pPr>
              <a:buFont typeface="Wingdings 2" pitchFamily="18" charset="2"/>
              <a:buNone/>
            </a:pPr>
            <a:r>
              <a:rPr lang="uk-UA" dirty="0" smtClean="0"/>
              <a:t> </a:t>
            </a:r>
          </a:p>
          <a:p>
            <a:r>
              <a:rPr lang="uk-UA" dirty="0" smtClean="0"/>
              <a:t>— Як без </a:t>
            </a:r>
            <a:r>
              <a:rPr lang="uk-UA" dirty="0" err="1" smtClean="0"/>
              <a:t>префiксiв</a:t>
            </a:r>
            <a:r>
              <a:rPr lang="uk-UA" dirty="0" smtClean="0"/>
              <a:t>, </a:t>
            </a:r>
            <a:r>
              <a:rPr lang="uk-UA" dirty="0" err="1" smtClean="0"/>
              <a:t>скажiть</a:t>
            </a:r>
            <a:r>
              <a:rPr lang="uk-UA" dirty="0" smtClean="0"/>
              <a:t>,</a:t>
            </a:r>
          </a:p>
          <a:p>
            <a:r>
              <a:rPr lang="uk-UA" dirty="0" smtClean="0"/>
              <a:t>Нам </a:t>
            </a:r>
            <a:r>
              <a:rPr lang="uk-UA" dirty="0" err="1" smtClean="0"/>
              <a:t>змiнити</a:t>
            </a:r>
            <a:r>
              <a:rPr lang="uk-UA" dirty="0" smtClean="0"/>
              <a:t> слово </a:t>
            </a:r>
            <a:r>
              <a:rPr lang="uk-UA" b="1" dirty="0" err="1" smtClean="0"/>
              <a:t>хiд</a:t>
            </a:r>
            <a:r>
              <a:rPr lang="uk-UA" dirty="0" smtClean="0"/>
              <a:t>?</a:t>
            </a:r>
          </a:p>
          <a:p>
            <a:r>
              <a:rPr lang="uk-UA" dirty="0" err="1" smtClean="0"/>
              <a:t>Префiкс</a:t>
            </a:r>
            <a:r>
              <a:rPr lang="uk-UA" dirty="0" smtClean="0"/>
              <a:t> </a:t>
            </a:r>
            <a:r>
              <a:rPr lang="uk-UA" b="1" dirty="0" err="1" smtClean="0"/>
              <a:t>пере</a:t>
            </a:r>
            <a:r>
              <a:rPr lang="uk-UA" dirty="0" err="1" smtClean="0"/>
              <a:t>-</a:t>
            </a:r>
            <a:r>
              <a:rPr lang="uk-UA" dirty="0" smtClean="0"/>
              <a:t> в одну мить</a:t>
            </a:r>
          </a:p>
          <a:p>
            <a:r>
              <a:rPr lang="uk-UA" dirty="0" smtClean="0"/>
              <a:t>Збудував </a:t>
            </a:r>
            <a:r>
              <a:rPr lang="uk-UA" dirty="0" err="1" smtClean="0"/>
              <a:t>всiм</a:t>
            </a:r>
            <a:r>
              <a:rPr lang="uk-UA" dirty="0" smtClean="0"/>
              <a:t> </a:t>
            </a:r>
            <a:r>
              <a:rPr lang="uk-UA" b="1" dirty="0" err="1" smtClean="0"/>
              <a:t>перехiд</a:t>
            </a:r>
            <a:r>
              <a:rPr lang="uk-UA" dirty="0" smtClean="0"/>
              <a:t>.                         </a:t>
            </a:r>
          </a:p>
          <a:p>
            <a:pPr>
              <a:buFont typeface="Wingdings 2" pitchFamily="18" charset="2"/>
              <a:buNone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err="1" smtClean="0"/>
              <a:t>Суфiкс</a:t>
            </a:r>
            <a:r>
              <a:rPr lang="uk-UA" dirty="0" smtClean="0"/>
              <a:t> </a:t>
            </a:r>
            <a:r>
              <a:rPr lang="uk-UA" dirty="0" err="1" smtClean="0"/>
              <a:t>-</a:t>
            </a:r>
            <a:r>
              <a:rPr lang="uk-UA" b="1" dirty="0" err="1" smtClean="0"/>
              <a:t>ик</a:t>
            </a:r>
            <a:r>
              <a:rPr lang="uk-UA" dirty="0" smtClean="0"/>
              <a:t> не </a:t>
            </a:r>
            <a:r>
              <a:rPr lang="uk-UA" dirty="0" err="1" smtClean="0"/>
              <a:t>вiдставав</a:t>
            </a:r>
            <a:r>
              <a:rPr lang="uk-UA" dirty="0" smtClean="0"/>
              <a:t>,</a:t>
            </a:r>
            <a:endParaRPr lang="ru-RU" dirty="0" smtClean="0"/>
          </a:p>
          <a:p>
            <a:r>
              <a:rPr lang="uk-UA" b="1" dirty="0" err="1" smtClean="0"/>
              <a:t>Переходик</a:t>
            </a:r>
            <a:r>
              <a:rPr lang="uk-UA" b="1" dirty="0" smtClean="0"/>
              <a:t> </a:t>
            </a:r>
            <a:r>
              <a:rPr lang="uk-UA" dirty="0" smtClean="0"/>
              <a:t>збудував.</a:t>
            </a:r>
            <a:endParaRPr lang="ru-RU" dirty="0" smtClean="0"/>
          </a:p>
          <a:p>
            <a:pPr marL="0" indent="0">
              <a:buNone/>
            </a:pPr>
            <a:r>
              <a:rPr lang="uk-UA" dirty="0" smtClean="0"/>
              <a:t> </a:t>
            </a:r>
            <a:endParaRPr lang="ru-RU" dirty="0" smtClean="0"/>
          </a:p>
          <a:p>
            <a:r>
              <a:rPr lang="uk-UA" dirty="0" smtClean="0"/>
              <a:t>Тут закінчення сказало:</a:t>
            </a:r>
            <a:endParaRPr lang="ru-RU" dirty="0" smtClean="0"/>
          </a:p>
          <a:p>
            <a:r>
              <a:rPr lang="uk-UA" dirty="0" smtClean="0"/>
              <a:t>— </a:t>
            </a:r>
            <a:r>
              <a:rPr lang="uk-UA" dirty="0" err="1" smtClean="0"/>
              <a:t>Нi</a:t>
            </a:r>
            <a:r>
              <a:rPr lang="uk-UA" dirty="0" smtClean="0"/>
              <a:t>, цього таки замало:</a:t>
            </a:r>
            <a:endParaRPr lang="ru-RU" dirty="0" smtClean="0"/>
          </a:p>
          <a:p>
            <a:r>
              <a:rPr lang="uk-UA" dirty="0" smtClean="0"/>
              <a:t>Я поставлю букву </a:t>
            </a:r>
            <a:r>
              <a:rPr lang="uk-UA" b="1" dirty="0" smtClean="0"/>
              <a:t>и</a:t>
            </a:r>
            <a:r>
              <a:rPr lang="uk-UA" dirty="0" smtClean="0"/>
              <a:t> —</a:t>
            </a:r>
            <a:endParaRPr lang="ru-RU" dirty="0" smtClean="0"/>
          </a:p>
          <a:p>
            <a:r>
              <a:rPr lang="uk-UA" dirty="0" smtClean="0"/>
              <a:t>Будуть </a:t>
            </a:r>
            <a:r>
              <a:rPr lang="uk-UA" b="1" dirty="0" err="1" smtClean="0"/>
              <a:t>переходики</a:t>
            </a:r>
            <a:r>
              <a:rPr lang="uk-UA" dirty="0" smtClean="0"/>
              <a:t>!</a:t>
            </a:r>
            <a:endParaRPr lang="ru-RU" dirty="0" smtClean="0"/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50"/>
            <a:ext cx="8229600" cy="5467350"/>
          </a:xfrm>
        </p:spPr>
        <p:txBody>
          <a:bodyPr>
            <a:normAutofit fontScale="92500"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err="1" smtClean="0"/>
              <a:t>Корiнь</a:t>
            </a:r>
            <a:r>
              <a:rPr lang="uk-UA" dirty="0" smtClean="0"/>
              <a:t> слухав </a:t>
            </a:r>
            <a:r>
              <a:rPr lang="uk-UA" dirty="0" err="1" smtClean="0"/>
              <a:t>всiх</a:t>
            </a:r>
            <a:r>
              <a:rPr lang="uk-UA" dirty="0" smtClean="0"/>
              <a:t> уважно,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err="1" smtClean="0"/>
              <a:t>Потiм</a:t>
            </a:r>
            <a:r>
              <a:rPr lang="uk-UA" dirty="0" smtClean="0"/>
              <a:t> вимовив поважно: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— Частини слова ви </a:t>
            </a:r>
            <a:r>
              <a:rPr lang="uk-UA" dirty="0" err="1" smtClean="0"/>
              <a:t>значнi</a:t>
            </a:r>
            <a:r>
              <a:rPr lang="uk-UA" dirty="0" smtClean="0"/>
              <a:t>,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Та дайте слово i </a:t>
            </a:r>
            <a:r>
              <a:rPr lang="uk-UA" dirty="0" err="1" smtClean="0"/>
              <a:t>менi</a:t>
            </a:r>
            <a:r>
              <a:rPr lang="uk-UA" dirty="0" smtClean="0"/>
              <a:t>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Без мене, бач, як не верти,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Не можна будувати,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Бо як фундаменту нема,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То не поставиш хати.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Так, ви </a:t>
            </a:r>
            <a:r>
              <a:rPr lang="uk-UA" dirty="0" err="1" smtClean="0"/>
              <a:t>змiнили</a:t>
            </a:r>
            <a:r>
              <a:rPr lang="uk-UA" dirty="0" smtClean="0"/>
              <a:t> слово </a:t>
            </a:r>
            <a:r>
              <a:rPr lang="uk-UA" b="1" dirty="0" err="1" smtClean="0"/>
              <a:t>хiд</a:t>
            </a:r>
            <a:r>
              <a:rPr lang="uk-UA" dirty="0" smtClean="0"/>
              <a:t>,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Проте не пригадали,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Що </a:t>
            </a:r>
            <a:r>
              <a:rPr lang="uk-UA" b="1" dirty="0" err="1" smtClean="0"/>
              <a:t>хiд</a:t>
            </a:r>
            <a:r>
              <a:rPr lang="uk-UA" dirty="0" smtClean="0"/>
              <a:t> - то </a:t>
            </a:r>
            <a:r>
              <a:rPr lang="uk-UA" dirty="0" err="1" smtClean="0"/>
              <a:t>корiнь</a:t>
            </a:r>
            <a:r>
              <a:rPr lang="uk-UA" dirty="0" smtClean="0"/>
              <a:t> </a:t>
            </a:r>
            <a:r>
              <a:rPr lang="uk-UA" dirty="0" err="1" smtClean="0"/>
              <a:t>всiх</a:t>
            </a:r>
            <a:r>
              <a:rPr lang="uk-UA" dirty="0" smtClean="0"/>
              <a:t> тих слів,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uk-UA" dirty="0" smtClean="0"/>
              <a:t>Що ви побудували.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u="sng" smtClean="0"/>
              <a:t>Записати й розібрати слова</a:t>
            </a:r>
            <a:endParaRPr lang="ru-RU" smtClean="0"/>
          </a:p>
        </p:txBody>
      </p:sp>
      <p:sp>
        <p:nvSpPr>
          <p:cNvPr id="2048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smtClean="0"/>
              <a:t>сестричка, водичка, донечка, сонечко, матінко, матіночко, матусю, мамусечко, мамонько, мамуню, місяченько, Валюся, бабуня, рибка, ставочок, носик, зайчик.</a:t>
            </a:r>
          </a:p>
          <a:p>
            <a:pPr>
              <a:buFont typeface="Wingdings 2" pitchFamily="18" charset="2"/>
              <a:buNone/>
            </a:pPr>
            <a:endParaRPr lang="uk-UA" smtClean="0"/>
          </a:p>
          <a:p>
            <a:endParaRPr lang="uk-UA" smtClean="0"/>
          </a:p>
          <a:p>
            <a:pPr algn="ctr"/>
            <a:r>
              <a:rPr lang="uk-UA" smtClean="0">
                <a:solidFill>
                  <a:srgbClr val="FF0000"/>
                </a:solidFill>
              </a:rPr>
              <a:t>- Які суфікси потрудились цього разу?</a:t>
            </a:r>
          </a:p>
          <a:p>
            <a:pPr algn="r">
              <a:buFont typeface="Wingdings 2" pitchFamily="18" charset="2"/>
              <a:buNone/>
            </a:pPr>
            <a:endParaRPr lang="uk-UA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428625"/>
            <a:ext cx="8229600" cy="128587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u="sng" dirty="0" smtClean="0"/>
              <a:t>Спільнокореневі слова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 useBgFill="1">
        <p:nvSpPr>
          <p:cNvPr id="21506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uk-UA" dirty="0" smtClean="0"/>
              <a:t>Зробіть словотвірний розбір слів </a:t>
            </a:r>
            <a:r>
              <a:rPr lang="uk-UA" b="1" dirty="0" smtClean="0"/>
              <a:t>доброзичливість</a:t>
            </a:r>
            <a:r>
              <a:rPr lang="uk-UA" dirty="0" smtClean="0"/>
              <a:t> і </a:t>
            </a:r>
            <a:r>
              <a:rPr lang="uk-UA" b="1" dirty="0" smtClean="0"/>
              <a:t>добродійство.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- Чи можна сказати, що ці слова - різні форми одного слова?</a:t>
            </a:r>
            <a:br>
              <a:rPr lang="uk-UA" dirty="0" smtClean="0"/>
            </a:br>
            <a:r>
              <a:rPr lang="uk-UA" dirty="0" smtClean="0"/>
              <a:t>- А яким терміном можна об'єднати ці слова? </a:t>
            </a:r>
            <a:br>
              <a:rPr lang="uk-UA" dirty="0" smtClean="0"/>
            </a:br>
            <a:r>
              <a:rPr lang="uk-UA" dirty="0" smtClean="0"/>
              <a:t>- Який же спільний корінь цих слів?</a:t>
            </a:r>
            <a:br>
              <a:rPr lang="uk-UA" dirty="0" smtClean="0"/>
            </a:br>
            <a:r>
              <a:rPr lang="uk-UA" dirty="0" smtClean="0"/>
              <a:t>- А як пояснимо лексичне значення даних слів? Які речення можна скласти з ними?</a:t>
            </a:r>
          </a:p>
          <a:p>
            <a:pPr algn="r">
              <a:buFont typeface="Wingdings 2" pitchFamily="18" charset="2"/>
              <a:buNone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uk-UA" dirty="0" smtClean="0"/>
              <a:t>    </a:t>
            </a:r>
            <a:r>
              <a:rPr lang="uk-UA" dirty="0" smtClean="0">
                <a:solidFill>
                  <a:srgbClr val="FF0000"/>
                </a:solidFill>
              </a:rPr>
              <a:t>Відгадати слова, утворені способом складання (окремі з них розібрати на дошці).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1. Видання в одному томі - </a:t>
            </a:r>
            <a:r>
              <a:rPr lang="uk-UA" i="1" dirty="0" smtClean="0"/>
              <a:t>ОДНОТОМНИК.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2. Засновник якогось вчення - </a:t>
            </a:r>
            <a:r>
              <a:rPr lang="uk-UA" i="1" dirty="0" smtClean="0"/>
              <a:t>ОСНОВОПОЛОЖНИК.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3. Частина стебла, що приєднує до рослини плід - </a:t>
            </a:r>
            <a:r>
              <a:rPr lang="uk-UA" i="1" dirty="0" smtClean="0"/>
              <a:t>ПЛОДОНІЖКА.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4. Наука про природу - </a:t>
            </a:r>
            <a:r>
              <a:rPr lang="uk-UA" i="1" dirty="0" smtClean="0"/>
              <a:t>ПРИРОДОЗНАВСТВО.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5. Період, що охоплює 1000 років - </a:t>
            </a:r>
            <a:r>
              <a:rPr lang="uk-UA" i="1" dirty="0" smtClean="0"/>
              <a:t>ТИСЯЧОЛІТТЯ.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6. Будівництво кораблів - </a:t>
            </a:r>
            <a:r>
              <a:rPr lang="uk-UA" i="1" dirty="0" smtClean="0"/>
              <a:t>КОРАБЛЕБУДУВАННЯ.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7. Штучне затримання снігу на полях для збереження вологи і захисту рослин від замерзання - </a:t>
            </a:r>
            <a:r>
              <a:rPr lang="uk-UA" i="1" dirty="0" smtClean="0"/>
              <a:t>СНІГОЗАТРИМАННЯ.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u="sng" dirty="0" smtClean="0"/>
              <a:t>Складання динамічної таблиці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smtClean="0"/>
              <a:t>Будова і творення слів</a:t>
            </a:r>
            <a:endParaRPr lang="ru-RU" smtClean="0"/>
          </a:p>
        </p:txBody>
      </p:sp>
      <p:sp>
        <p:nvSpPr>
          <p:cNvPr id="23554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uk-UA" dirty="0" smtClean="0"/>
              <a:t>Кожне слово в </a:t>
            </a:r>
            <a:r>
              <a:rPr lang="uk-UA" dirty="0" err="1" smtClean="0"/>
              <a:t>нашiй</a:t>
            </a:r>
            <a:r>
              <a:rPr lang="uk-UA" dirty="0" smtClean="0"/>
              <a:t> </a:t>
            </a:r>
            <a:r>
              <a:rPr lang="uk-UA" dirty="0" err="1" smtClean="0"/>
              <a:t>мовi</a:t>
            </a:r>
            <a:endParaRPr lang="uk-UA" dirty="0" smtClean="0"/>
          </a:p>
          <a:p>
            <a:r>
              <a:rPr lang="uk-UA" dirty="0" err="1" smtClean="0"/>
              <a:t>Розрiзняється</a:t>
            </a:r>
            <a:r>
              <a:rPr lang="uk-UA" dirty="0" smtClean="0"/>
              <a:t> в </a:t>
            </a:r>
            <a:r>
              <a:rPr lang="uk-UA" dirty="0" err="1" smtClean="0"/>
              <a:t>будовi</a:t>
            </a:r>
            <a:r>
              <a:rPr lang="uk-UA" dirty="0" smtClean="0"/>
              <a:t>.</a:t>
            </a:r>
          </a:p>
          <a:p>
            <a:r>
              <a:rPr lang="uk-UA" dirty="0" smtClean="0"/>
              <a:t>Щоб слова побудувати,</a:t>
            </a:r>
          </a:p>
          <a:p>
            <a:r>
              <a:rPr lang="uk-UA" dirty="0" smtClean="0"/>
              <a:t>Їх частини треба знати.</a:t>
            </a:r>
          </a:p>
          <a:p>
            <a:pPr>
              <a:buFont typeface="Wingdings 2" pitchFamily="18" charset="2"/>
              <a:buNone/>
            </a:pPr>
            <a:r>
              <a:rPr lang="uk-UA" smtClean="0"/>
              <a:t> </a:t>
            </a:r>
          </a:p>
          <a:p>
            <a:r>
              <a:rPr lang="uk-UA" b="1" dirty="0" err="1" smtClean="0"/>
              <a:t>Корiнь</a:t>
            </a:r>
            <a:r>
              <a:rPr lang="uk-UA" b="1" dirty="0" smtClean="0"/>
              <a:t> слова</a:t>
            </a:r>
            <a:r>
              <a:rPr lang="uk-UA" dirty="0" smtClean="0"/>
              <a:t> це найперший,</a:t>
            </a:r>
          </a:p>
          <a:p>
            <a:r>
              <a:rPr lang="uk-UA" dirty="0" err="1" smtClean="0"/>
              <a:t>Найважливiший</a:t>
            </a:r>
            <a:r>
              <a:rPr lang="uk-UA" dirty="0" smtClean="0"/>
              <a:t> </a:t>
            </a:r>
            <a:r>
              <a:rPr lang="uk-UA" dirty="0" err="1" smtClean="0"/>
              <a:t>працiвник</a:t>
            </a:r>
            <a:r>
              <a:rPr lang="uk-UA" dirty="0" smtClean="0"/>
              <a:t>.</a:t>
            </a:r>
          </a:p>
          <a:p>
            <a:r>
              <a:rPr lang="uk-UA" dirty="0" smtClean="0"/>
              <a:t>І без нього збудувати</a:t>
            </a:r>
          </a:p>
          <a:p>
            <a:r>
              <a:rPr lang="uk-UA" dirty="0" smtClean="0"/>
              <a:t>Неможливо наш словник.</a:t>
            </a:r>
          </a:p>
          <a:p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uk-UA" smtClean="0"/>
              <a:t>Ось</a:t>
            </a:r>
            <a:r>
              <a:rPr lang="uk-UA" b="1" smtClean="0"/>
              <a:t> закiнчення </a:t>
            </a:r>
            <a:r>
              <a:rPr lang="uk-UA" smtClean="0"/>
              <a:t>iде</a:t>
            </a:r>
          </a:p>
          <a:p>
            <a:r>
              <a:rPr lang="uk-UA" smtClean="0"/>
              <a:t>Непостiйне і швидке.</a:t>
            </a:r>
          </a:p>
          <a:p>
            <a:r>
              <a:rPr lang="uk-UA" smtClean="0"/>
              <a:t>— Як ви слово не крутiть,</a:t>
            </a:r>
          </a:p>
          <a:p>
            <a:r>
              <a:rPr lang="uk-UA" smtClean="0"/>
              <a:t>А мене в ньому знайдiть.</a:t>
            </a:r>
          </a:p>
          <a:p>
            <a:pPr>
              <a:buFont typeface="Wingdings 2" pitchFamily="18" charset="2"/>
              <a:buNone/>
            </a:pPr>
            <a:r>
              <a:rPr lang="uk-UA" smtClean="0"/>
              <a:t> </a:t>
            </a:r>
          </a:p>
          <a:p>
            <a:r>
              <a:rPr lang="uk-UA" smtClean="0"/>
              <a:t>І коли здається вам,</a:t>
            </a:r>
          </a:p>
          <a:p>
            <a:r>
              <a:rPr lang="uk-UA" smtClean="0"/>
              <a:t>Що мене немає,</a:t>
            </a:r>
          </a:p>
          <a:p>
            <a:r>
              <a:rPr lang="uk-UA" smtClean="0"/>
              <a:t>То не вiрте ви очам,</a:t>
            </a:r>
          </a:p>
          <a:p>
            <a:r>
              <a:rPr lang="uk-UA" smtClean="0"/>
              <a:t>Бо закiнчення є там.</a:t>
            </a:r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uk-UA" b="1" smtClean="0"/>
              <a:t>Префiкс</a:t>
            </a:r>
            <a:r>
              <a:rPr lang="uk-UA" smtClean="0"/>
              <a:t> гордо виступає,</a:t>
            </a:r>
          </a:p>
          <a:p>
            <a:r>
              <a:rPr lang="uk-UA" smtClean="0"/>
              <a:t>Головним себе вважає.</a:t>
            </a:r>
          </a:p>
          <a:p>
            <a:r>
              <a:rPr lang="uk-UA" smtClean="0"/>
              <a:t>Перед коренем стоїть,</a:t>
            </a:r>
          </a:p>
          <a:p>
            <a:r>
              <a:rPr lang="uk-UA" smtClean="0"/>
              <a:t>Перший з нами говорить.</a:t>
            </a:r>
          </a:p>
          <a:p>
            <a:pPr>
              <a:buFont typeface="Wingdings 2" pitchFamily="18" charset="2"/>
              <a:buNone/>
            </a:pPr>
            <a:r>
              <a:rPr lang="uk-UA" smtClean="0"/>
              <a:t> </a:t>
            </a:r>
          </a:p>
          <a:p>
            <a:r>
              <a:rPr lang="uk-UA" b="1" smtClean="0"/>
              <a:t>Суфiкс</a:t>
            </a:r>
            <a:r>
              <a:rPr lang="uk-UA" smtClean="0"/>
              <a:t> пiсля кореня стоїть.</a:t>
            </a:r>
          </a:p>
          <a:p>
            <a:r>
              <a:rPr lang="uk-UA" smtClean="0"/>
              <a:t>Слово суфiкс змiнює умить:</a:t>
            </a:r>
          </a:p>
          <a:p>
            <a:r>
              <a:rPr lang="uk-UA" smtClean="0"/>
              <a:t>Хата — охайненька, височенька,</a:t>
            </a:r>
          </a:p>
          <a:p>
            <a:r>
              <a:rPr lang="uk-UA" smtClean="0"/>
              <a:t>Хатка — кособока та старенька.</a:t>
            </a:r>
          </a:p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Ще раз хочу нагадати — </a:t>
            </a:r>
            <a:endParaRPr lang="ru-RU" dirty="0" smtClean="0"/>
          </a:p>
          <a:p>
            <a:r>
              <a:rPr lang="uk-UA" dirty="0" smtClean="0"/>
              <a:t>Частини слова треба знати,</a:t>
            </a:r>
            <a:endParaRPr lang="ru-RU" dirty="0" smtClean="0"/>
          </a:p>
          <a:p>
            <a:r>
              <a:rPr lang="uk-UA" dirty="0" smtClean="0"/>
              <a:t>Бо без них нове нам слово</a:t>
            </a:r>
            <a:endParaRPr lang="ru-RU" dirty="0" smtClean="0"/>
          </a:p>
          <a:p>
            <a:r>
              <a:rPr lang="uk-UA" dirty="0" smtClean="0"/>
              <a:t>Не отримати ніколи.</a:t>
            </a:r>
          </a:p>
          <a:p>
            <a:pPr algn="r">
              <a:buFont typeface="Wingdings 2" pitchFamily="18" charset="2"/>
              <a:buNone/>
            </a:pPr>
            <a:endParaRPr lang="ru-RU" dirty="0" smtClean="0"/>
          </a:p>
          <a:p>
            <a:pPr>
              <a:buFont typeface="Wingdings 2" pitchFamily="18" charset="2"/>
              <a:buNone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theme/_rels/them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BlackTi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65</TotalTime>
  <Words>399</Words>
  <Application>Microsoft Office PowerPoint</Application>
  <PresentationFormat>Экран (4:3)</PresentationFormat>
  <Paragraphs>80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16</vt:i4>
      </vt:variant>
      <vt:variant>
        <vt:lpstr>Тема</vt:lpstr>
      </vt:variant>
      <vt:variant>
        <vt:i4>7</vt:i4>
      </vt:variant>
      <vt:variant>
        <vt:lpstr>Заголовки слайдов</vt:lpstr>
      </vt:variant>
      <vt:variant>
        <vt:i4>13</vt:i4>
      </vt:variant>
    </vt:vector>
  </HeadingPairs>
  <TitlesOfParts>
    <vt:vector size="36" baseType="lpstr">
      <vt:lpstr>Arial</vt:lpstr>
      <vt:lpstr>Book Antiqua</vt:lpstr>
      <vt:lpstr>Calibri</vt:lpstr>
      <vt:lpstr>Century Gothic</vt:lpstr>
      <vt:lpstr>Constantia</vt:lpstr>
      <vt:lpstr>Franklin Gothic Book</vt:lpstr>
      <vt:lpstr>Franklin Gothic Medium</vt:lpstr>
      <vt:lpstr>Garamond</vt:lpstr>
      <vt:lpstr>Lucida Sans</vt:lpstr>
      <vt:lpstr>Tahoma</vt:lpstr>
      <vt:lpstr>Times New Roman</vt:lpstr>
      <vt:lpstr>Tunga</vt:lpstr>
      <vt:lpstr>Verdana</vt:lpstr>
      <vt:lpstr>Wingdings</vt:lpstr>
      <vt:lpstr>Wingdings 2</vt:lpstr>
      <vt:lpstr>Wingdings 3</vt:lpstr>
      <vt:lpstr>Поток</vt:lpstr>
      <vt:lpstr>Апекс</vt:lpstr>
      <vt:lpstr>Аптека</vt:lpstr>
      <vt:lpstr>Яркая</vt:lpstr>
      <vt:lpstr>BlackTie</vt:lpstr>
      <vt:lpstr>Трек</vt:lpstr>
      <vt:lpstr>Бумажная</vt:lpstr>
      <vt:lpstr>Презентация PowerPoint</vt:lpstr>
      <vt:lpstr>Презентация PowerPoint</vt:lpstr>
      <vt:lpstr>“ЛАСКАВІ” СУФІКСИ</vt:lpstr>
      <vt:lpstr>Суперечка </vt:lpstr>
      <vt:lpstr>Презентация PowerPoint</vt:lpstr>
      <vt:lpstr>Презентация PowerPoint</vt:lpstr>
      <vt:lpstr>Записати й розібрати слова</vt:lpstr>
      <vt:lpstr>Спільнокореневі слова </vt:lpstr>
      <vt:lpstr>Складання динамічної таблиці</vt:lpstr>
      <vt:lpstr>Будова і творення слів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Пользователь</cp:lastModifiedBy>
  <cp:revision>12</cp:revision>
  <dcterms:modified xsi:type="dcterms:W3CDTF">2024-02-25T09:34:13Z</dcterms:modified>
</cp:coreProperties>
</file>