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6" r:id="rId4"/>
    <p:sldId id="261" r:id="rId5"/>
    <p:sldId id="262" r:id="rId6"/>
    <p:sldId id="267" r:id="rId7"/>
    <p:sldId id="274" r:id="rId8"/>
    <p:sldId id="270" r:id="rId9"/>
    <p:sldId id="276" r:id="rId10"/>
    <p:sldId id="271" r:id="rId11"/>
    <p:sldId id="273" r:id="rId12"/>
    <p:sldId id="263" r:id="rId13"/>
    <p:sldId id="272" r:id="rId14"/>
    <p:sldId id="275" r:id="rId15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/>
          <a:lstStyle>
            <a:lvl1pPr>
              <a:defRPr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01008"/>
            <a:ext cx="6400800" cy="7920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9154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188640"/>
            <a:ext cx="6408712" cy="1143000"/>
          </a:xfr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2314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078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260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9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526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978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819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018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057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704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274638"/>
            <a:ext cx="640871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00808"/>
            <a:ext cx="8229600" cy="4425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4D1A2-B487-4A5E-80E6-A7733106126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F4CAF-38D2-41BD-90DF-F43296067E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988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59610" y="2882553"/>
            <a:ext cx="5477783" cy="923330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Bahnschrift" pitchFamily="34" charset="0"/>
              </a:rPr>
              <a:t>Голосні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Bahnschrift" pitchFamily="34" charset="0"/>
              </a:rPr>
              <a:t> звуки.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Bahnschrif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43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Що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ми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знаємо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про…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gray">
          <a:xfrm>
            <a:off x="-35496" y="4218072"/>
            <a:ext cx="9144000" cy="730250"/>
          </a:xfrm>
          <a:prstGeom prst="rect">
            <a:avLst/>
          </a:prstGeom>
          <a:solidFill>
            <a:srgbClr val="EAEAEA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gray">
          <a:xfrm>
            <a:off x="1039923" y="1385125"/>
            <a:ext cx="2497137" cy="1985962"/>
          </a:xfrm>
          <a:prstGeom prst="diamond">
            <a:avLst/>
          </a:prstGeom>
          <a:solidFill>
            <a:srgbClr val="F8F8F8"/>
          </a:solidFill>
          <a:ln w="9525">
            <a:miter lim="800000"/>
            <a:headEnd/>
            <a:tailEnd/>
          </a:ln>
          <a:scene3d>
            <a:camera prst="legacyObliqueBottom">
              <a:rot lat="20099996" lon="0" rev="0"/>
            </a:camera>
            <a:lightRig rig="legacyNormal2" dir="t"/>
          </a:scene3d>
          <a:sp3d extrusionH="163500" prstMaterial="legacyPlastic">
            <a:bevelT w="13500" h="13500" prst="angle"/>
            <a:bevelB w="13500" h="13500" prst="angle"/>
            <a:extrusionClr>
              <a:srgbClr val="F8F8F8"/>
            </a:extrusionClr>
          </a:sp3d>
        </p:spPr>
        <p:txBody>
          <a:bodyPr wrap="none" anchor="ctr">
            <a:flatTx/>
          </a:bodyPr>
          <a:lstStyle/>
          <a:p>
            <a:pPr algn="ctr" eaLnBrk="1" hangingPunct="1"/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gray">
          <a:xfrm>
            <a:off x="5744190" y="1385125"/>
            <a:ext cx="2497137" cy="1985962"/>
          </a:xfrm>
          <a:prstGeom prst="diamond">
            <a:avLst/>
          </a:prstGeom>
          <a:solidFill>
            <a:srgbClr val="F8F8F8"/>
          </a:solidFill>
          <a:ln w="9525">
            <a:miter lim="800000"/>
            <a:headEnd/>
            <a:tailEnd/>
          </a:ln>
          <a:scene3d>
            <a:camera prst="legacyObliqueBottom">
              <a:rot lat="20099996" lon="0" rev="0"/>
            </a:camera>
            <a:lightRig rig="legacyFlat2" dir="t"/>
          </a:scene3d>
          <a:sp3d extrusionH="163500" prstMaterial="legacyPlastic">
            <a:bevelT w="13500" h="13500" prst="angle"/>
            <a:bevelB w="13500" h="13500" prst="angle"/>
            <a:extrusionClr>
              <a:srgbClr val="F8F8F8"/>
            </a:extrusionClr>
          </a:sp3d>
        </p:spPr>
        <p:txBody>
          <a:bodyPr wrap="none" anchor="ctr">
            <a:flatTx/>
          </a:bodyPr>
          <a:lstStyle/>
          <a:p>
            <a:pPr algn="ctr" eaLnBrk="1" hangingPunct="1"/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AutoShape 9"/>
          <p:cNvSpPr>
            <a:spLocks noChangeArrowheads="1"/>
          </p:cNvSpPr>
          <p:nvPr/>
        </p:nvSpPr>
        <p:spPr bwMode="gray">
          <a:xfrm>
            <a:off x="6012160" y="4911495"/>
            <a:ext cx="2497137" cy="1985962"/>
          </a:xfrm>
          <a:prstGeom prst="diamond">
            <a:avLst/>
          </a:prstGeom>
          <a:solidFill>
            <a:srgbClr val="F8F8F8"/>
          </a:solidFill>
          <a:ln w="9525">
            <a:miter lim="800000"/>
            <a:headEnd/>
            <a:tailEnd/>
          </a:ln>
          <a:scene3d>
            <a:camera prst="legacyObliqueBottom">
              <a:rot lat="20099996" lon="0" rev="0"/>
            </a:camera>
            <a:lightRig rig="legacyFlat2" dir="t"/>
          </a:scene3d>
          <a:sp3d extrusionH="163500" prstMaterial="legacyPlastic">
            <a:bevelT w="13500" h="13500" prst="angle"/>
            <a:bevelB w="13500" h="13500" prst="angle"/>
            <a:extrusionClr>
              <a:srgbClr val="F8F8F8"/>
            </a:extrusionClr>
          </a:sp3d>
        </p:spPr>
        <p:txBody>
          <a:bodyPr wrap="none" anchor="ctr">
            <a:flatTx/>
          </a:bodyPr>
          <a:lstStyle/>
          <a:p>
            <a:pPr algn="ctr" eaLnBrk="1" hangingPunct="1"/>
            <a:endParaRPr lang="ru-RU">
              <a:latin typeface="Arial" charset="0"/>
              <a:cs typeface="Arial" charset="0"/>
            </a:endParaRP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1069181" y="3121034"/>
            <a:ext cx="2497138" cy="1985963"/>
            <a:chOff x="2144" y="1110"/>
            <a:chExt cx="1573" cy="1251"/>
          </a:xfrm>
        </p:grpSpPr>
        <p:sp>
          <p:nvSpPr>
            <p:cNvPr id="12" name="AutoShape 11"/>
            <p:cNvSpPr>
              <a:spLocks noChangeArrowheads="1"/>
            </p:cNvSpPr>
            <p:nvPr/>
          </p:nvSpPr>
          <p:spPr bwMode="gray">
            <a:xfrm>
              <a:off x="2144" y="1110"/>
              <a:ext cx="1573" cy="1251"/>
            </a:xfrm>
            <a:prstGeom prst="diamond">
              <a:avLst/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ObliqueBottom">
                <a:rot lat="20099996" lon="0" rev="0"/>
              </a:camera>
              <a:lightRig rig="legacyFlat2" dir="t"/>
            </a:scene3d>
            <a:sp3d extrusionH="163500" prstMaterial="legacyPlastic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/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3" name="Line 12"/>
            <p:cNvSpPr>
              <a:spLocks noChangeShapeType="1"/>
            </p:cNvSpPr>
            <p:nvPr/>
          </p:nvSpPr>
          <p:spPr bwMode="gray">
            <a:xfrm>
              <a:off x="2144" y="1736"/>
              <a:ext cx="787" cy="433"/>
            </a:xfrm>
            <a:prstGeom prst="line">
              <a:avLst/>
            </a:prstGeom>
            <a:noFill/>
            <a:ln w="6350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1069975" y="4776928"/>
            <a:ext cx="2497138" cy="1985963"/>
            <a:chOff x="1352" y="1684"/>
            <a:chExt cx="1573" cy="1251"/>
          </a:xfrm>
        </p:grpSpPr>
        <p:sp>
          <p:nvSpPr>
            <p:cNvPr id="15" name="AutoShape 14"/>
            <p:cNvSpPr>
              <a:spLocks noChangeArrowheads="1"/>
            </p:cNvSpPr>
            <p:nvPr/>
          </p:nvSpPr>
          <p:spPr bwMode="gray">
            <a:xfrm>
              <a:off x="1352" y="1684"/>
              <a:ext cx="1573" cy="1251"/>
            </a:xfrm>
            <a:prstGeom prst="diamond">
              <a:avLst/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ObliqueBottom">
                <a:rot lat="20099996" lon="0" rev="0"/>
              </a:camera>
              <a:lightRig rig="legacyNormal2" dir="t"/>
            </a:scene3d>
            <a:sp3d extrusionH="163500" prstMaterial="legacyPlastic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/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gray">
            <a:xfrm>
              <a:off x="1355" y="2307"/>
              <a:ext cx="787" cy="433"/>
            </a:xfrm>
            <a:prstGeom prst="line">
              <a:avLst/>
            </a:prstGeom>
            <a:noFill/>
            <a:ln w="6350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5868144" y="3181287"/>
            <a:ext cx="2497138" cy="1985963"/>
            <a:chOff x="2934" y="1684"/>
            <a:chExt cx="1573" cy="1251"/>
          </a:xfrm>
        </p:grpSpPr>
        <p:sp>
          <p:nvSpPr>
            <p:cNvPr id="18" name="AutoShape 17"/>
            <p:cNvSpPr>
              <a:spLocks noChangeArrowheads="1"/>
            </p:cNvSpPr>
            <p:nvPr/>
          </p:nvSpPr>
          <p:spPr bwMode="gray">
            <a:xfrm>
              <a:off x="2934" y="1684"/>
              <a:ext cx="1573" cy="1251"/>
            </a:xfrm>
            <a:prstGeom prst="diamond">
              <a:avLst/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ObliqueBottom">
                <a:rot lat="20099996" lon="0" rev="0"/>
              </a:camera>
              <a:lightRig rig="legacyNormal2" dir="t"/>
            </a:scene3d>
            <a:sp3d extrusionH="163500" prstMaterial="legacyPlastic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/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gray">
            <a:xfrm>
              <a:off x="2941" y="2308"/>
              <a:ext cx="787" cy="433"/>
            </a:xfrm>
            <a:prstGeom prst="line">
              <a:avLst/>
            </a:prstGeom>
            <a:noFill/>
            <a:ln w="6350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-28842" y="1916441"/>
            <a:ext cx="86196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reflection blurRad="12700" stA="28000" endPos="45000" dist="1000" dir="5400000" sy="-100000" algn="bl" rotWithShape="0"/>
                </a:effectLst>
                <a:latin typeface="Bahnschrift" pitchFamily="34" charset="0"/>
              </a:rPr>
              <a:t>           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Bahnschrift" pitchFamily="34" charset="0"/>
              </a:rPr>
              <a:t>Звук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000"/>
                </a:solidFill>
                <a:effectLst/>
                <a:latin typeface="Bahnschrift" pitchFamily="34" charset="0"/>
              </a:rPr>
              <a:t>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reflection blurRad="12700" stA="28000" endPos="45000" dist="1000" dir="5400000" sy="-100000" algn="bl" rotWithShape="0"/>
                </a:effectLst>
                <a:latin typeface="Bahnschrift" pitchFamily="34" charset="0"/>
              </a:rPr>
              <a:t>                   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ahnschrift" pitchFamily="34" charset="0"/>
              </a:rPr>
              <a:t>Буква     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ahnschrift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964847" y="3760073"/>
            <a:ext cx="528202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</a:t>
            </a:r>
            <a:r>
              <a:rPr lang="ru-RU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бачимо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127133" y="5511076"/>
            <a:ext cx="52341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                         </a:t>
            </a:r>
            <a:r>
              <a:rPr lang="ru-RU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пишемо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reflection blurRad="12700" stA="28000" endPos="45000" dist="1000" dir="5400000" sy="-100000" algn="bl" rotWithShape="0"/>
              </a:effectLst>
              <a:latin typeface="+mj-lt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07504" y="5473553"/>
            <a:ext cx="38314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        </a:t>
            </a:r>
            <a:r>
              <a:rPr lang="ru-RU" sz="32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вимовляємо</a:t>
            </a:r>
            <a:endParaRPr lang="ru-RU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571" y="3730758"/>
            <a:ext cx="31999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            </a:t>
            </a:r>
            <a:r>
              <a:rPr lang="ru-RU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чуємо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33344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88640"/>
            <a:ext cx="7632848" cy="1143000"/>
          </a:xfrm>
        </p:spPr>
        <p:txBody>
          <a:bodyPr>
            <a:normAutofit fontScale="90000"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Звук -</a:t>
            </a:r>
            <a:b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найменша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одиниця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мови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2749550" y="5029200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40" name="Group 10"/>
          <p:cNvGrpSpPr>
            <a:grpSpLocks/>
          </p:cNvGrpSpPr>
          <p:nvPr/>
        </p:nvGrpSpPr>
        <p:grpSpPr bwMode="auto">
          <a:xfrm>
            <a:off x="144471" y="1846210"/>
            <a:ext cx="4571545" cy="3527005"/>
            <a:chOff x="140" y="1419"/>
            <a:chExt cx="1684" cy="1683"/>
          </a:xfrm>
        </p:grpSpPr>
        <p:sp>
          <p:nvSpPr>
            <p:cNvPr id="41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42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3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4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5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6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7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8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grpSp>
        <p:nvGrpSpPr>
          <p:cNvPr id="49" name="Group 10"/>
          <p:cNvGrpSpPr>
            <a:grpSpLocks/>
          </p:cNvGrpSpPr>
          <p:nvPr/>
        </p:nvGrpSpPr>
        <p:grpSpPr bwMode="auto">
          <a:xfrm>
            <a:off x="4860032" y="1846210"/>
            <a:ext cx="4283968" cy="3599014"/>
            <a:chOff x="140" y="1419"/>
            <a:chExt cx="1684" cy="1683"/>
          </a:xfrm>
        </p:grpSpPr>
        <p:sp>
          <p:nvSpPr>
            <p:cNvPr id="50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51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2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3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54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55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56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57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58" name="Заголовок 1"/>
          <p:cNvSpPr txBox="1">
            <a:spLocks/>
          </p:cNvSpPr>
          <p:nvPr/>
        </p:nvSpPr>
        <p:spPr>
          <a:xfrm>
            <a:off x="986039" y="2832572"/>
            <a:ext cx="763284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Голосні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Приголосні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778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88640"/>
            <a:ext cx="7632848" cy="1143000"/>
          </a:xfrm>
        </p:spPr>
        <p:txBody>
          <a:bodyPr>
            <a:norm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2749550" y="5029200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101881" y="188640"/>
            <a:ext cx="50785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Голосні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звуки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2047262" y="3176682"/>
            <a:ext cx="3653564" cy="1047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indent="215900" algn="just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</a:pPr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             [</a:t>
            </a:r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и</a:t>
            </a:r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]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1271409" y="2198373"/>
            <a:ext cx="287771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          [а]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27286" y="2061873"/>
            <a:ext cx="15311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dirty="0">
                <a:solidFill>
                  <a:srgbClr val="26262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[о] 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452320" y="3133547"/>
            <a:ext cx="132760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[у] 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452320" y="4224661"/>
            <a:ext cx="12811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[е] 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10800000">
            <a:off x="472658" y="4224661"/>
            <a:ext cx="1133644" cy="9874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15900" algn="just">
              <a:lnSpc>
                <a:spcPct val="115000"/>
              </a:lnSpc>
              <a:spcBef>
                <a:spcPts val="200"/>
              </a:spcBef>
            </a:pPr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[і</a:t>
            </a:r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]</a:t>
            </a:r>
            <a:endParaRPr lang="uk-UA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ea typeface="Calibri"/>
              <a:cs typeface="Times New Roman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83340" y="1748553"/>
            <a:ext cx="486293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Утворюються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за </a:t>
            </a:r>
          </a:p>
          <a:p>
            <a:pPr algn="ctr"/>
            <a:r>
              <a:rPr lang="ru-RU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допомогою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голосу.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 </a:t>
            </a:r>
            <a:r>
              <a:rPr lang="ru-RU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схемі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позначаємо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  <a:p>
            <a:pPr algn="ctr"/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Блок-схема: узел 11"/>
          <p:cNvSpPr/>
          <p:nvPr/>
        </p:nvSpPr>
        <p:spPr>
          <a:xfrm>
            <a:off x="4186206" y="3555156"/>
            <a:ext cx="457200" cy="4572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949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" name="Прямая со стрелкой 89"/>
          <p:cNvCxnSpPr/>
          <p:nvPr/>
        </p:nvCxnSpPr>
        <p:spPr>
          <a:xfrm flipH="1">
            <a:off x="1805999" y="2602322"/>
            <a:ext cx="387473" cy="85252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>
            <a:endCxn id="23" idx="0"/>
          </p:cNvCxnSpPr>
          <p:nvPr/>
        </p:nvCxnSpPr>
        <p:spPr>
          <a:xfrm>
            <a:off x="2291198" y="2695446"/>
            <a:ext cx="168678" cy="75939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 стрелкой 88"/>
          <p:cNvCxnSpPr/>
          <p:nvPr/>
        </p:nvCxnSpPr>
        <p:spPr>
          <a:xfrm>
            <a:off x="3828898" y="2814617"/>
            <a:ext cx="255974" cy="73945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endCxn id="16" idx="0"/>
          </p:cNvCxnSpPr>
          <p:nvPr/>
        </p:nvCxnSpPr>
        <p:spPr>
          <a:xfrm>
            <a:off x="796284" y="2871477"/>
            <a:ext cx="264540" cy="73524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 flipH="1">
            <a:off x="283242" y="2863808"/>
            <a:ext cx="375712" cy="63470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5999" y="-571500"/>
            <a:ext cx="7632848" cy="1143000"/>
          </a:xfrm>
        </p:spPr>
        <p:txBody>
          <a:bodyPr>
            <a:norm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2749550" y="5029200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40" name="Group 10"/>
          <p:cNvGrpSpPr>
            <a:grpSpLocks/>
          </p:cNvGrpSpPr>
          <p:nvPr/>
        </p:nvGrpSpPr>
        <p:grpSpPr bwMode="auto">
          <a:xfrm>
            <a:off x="-98978" y="1710360"/>
            <a:ext cx="1567469" cy="1187579"/>
            <a:chOff x="140" y="1419"/>
            <a:chExt cx="1684" cy="1683"/>
          </a:xfrm>
        </p:grpSpPr>
        <p:sp>
          <p:nvSpPr>
            <p:cNvPr id="41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42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3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4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45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6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7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8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2530475" y="147"/>
            <a:ext cx="50785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Голосні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звуки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737" y="1765742"/>
            <a:ext cx="11464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[а]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81741" y="3606726"/>
            <a:ext cx="55816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8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3778" y="3618620"/>
            <a:ext cx="5389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8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Я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572604" y="3429302"/>
            <a:ext cx="7697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8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275370" y="3454844"/>
            <a:ext cx="36901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Ї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92" name="Прямая со стрелкой 91"/>
          <p:cNvCxnSpPr/>
          <p:nvPr/>
        </p:nvCxnSpPr>
        <p:spPr>
          <a:xfrm flipH="1">
            <a:off x="3359150" y="2871477"/>
            <a:ext cx="297862" cy="72884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/>
          <p:nvPr/>
        </p:nvCxnSpPr>
        <p:spPr>
          <a:xfrm>
            <a:off x="5584187" y="2790422"/>
            <a:ext cx="261834" cy="69485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 стрелкой 93"/>
          <p:cNvCxnSpPr>
            <a:stCxn id="170" idx="4"/>
          </p:cNvCxnSpPr>
          <p:nvPr/>
        </p:nvCxnSpPr>
        <p:spPr>
          <a:xfrm>
            <a:off x="6922276" y="2871477"/>
            <a:ext cx="6050" cy="55782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 стрелкой 94"/>
          <p:cNvCxnSpPr/>
          <p:nvPr/>
        </p:nvCxnSpPr>
        <p:spPr>
          <a:xfrm flipH="1">
            <a:off x="5029321" y="2773165"/>
            <a:ext cx="331536" cy="65613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Прямая со стрелкой 95"/>
          <p:cNvCxnSpPr/>
          <p:nvPr/>
        </p:nvCxnSpPr>
        <p:spPr>
          <a:xfrm flipH="1" flipV="1">
            <a:off x="6382562" y="1962266"/>
            <a:ext cx="380082" cy="60633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2" name="Group 10"/>
          <p:cNvGrpSpPr>
            <a:grpSpLocks/>
          </p:cNvGrpSpPr>
          <p:nvPr/>
        </p:nvGrpSpPr>
        <p:grpSpPr bwMode="auto">
          <a:xfrm>
            <a:off x="1403686" y="1676229"/>
            <a:ext cx="1567469" cy="1187579"/>
            <a:chOff x="140" y="1419"/>
            <a:chExt cx="1684" cy="1683"/>
          </a:xfrm>
        </p:grpSpPr>
        <p:sp>
          <p:nvSpPr>
            <p:cNvPr id="143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44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45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46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47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48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49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50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grpSp>
        <p:nvGrpSpPr>
          <p:cNvPr id="151" name="Group 10"/>
          <p:cNvGrpSpPr>
            <a:grpSpLocks/>
          </p:cNvGrpSpPr>
          <p:nvPr/>
        </p:nvGrpSpPr>
        <p:grpSpPr bwMode="auto">
          <a:xfrm>
            <a:off x="3003603" y="1684604"/>
            <a:ext cx="1567469" cy="1187579"/>
            <a:chOff x="140" y="1419"/>
            <a:chExt cx="1684" cy="1683"/>
          </a:xfrm>
        </p:grpSpPr>
        <p:sp>
          <p:nvSpPr>
            <p:cNvPr id="152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53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54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55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56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57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58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59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grpSp>
        <p:nvGrpSpPr>
          <p:cNvPr id="160" name="Group 10"/>
          <p:cNvGrpSpPr>
            <a:grpSpLocks/>
          </p:cNvGrpSpPr>
          <p:nvPr/>
        </p:nvGrpSpPr>
        <p:grpSpPr bwMode="auto">
          <a:xfrm>
            <a:off x="4571072" y="1720222"/>
            <a:ext cx="1567469" cy="1187579"/>
            <a:chOff x="140" y="1419"/>
            <a:chExt cx="1684" cy="1683"/>
          </a:xfrm>
        </p:grpSpPr>
        <p:sp>
          <p:nvSpPr>
            <p:cNvPr id="161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62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63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64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65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66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67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68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grpSp>
        <p:nvGrpSpPr>
          <p:cNvPr id="169" name="Group 10"/>
          <p:cNvGrpSpPr>
            <a:grpSpLocks/>
          </p:cNvGrpSpPr>
          <p:nvPr/>
        </p:nvGrpSpPr>
        <p:grpSpPr bwMode="auto">
          <a:xfrm>
            <a:off x="6138541" y="1683898"/>
            <a:ext cx="1567469" cy="1187579"/>
            <a:chOff x="140" y="1419"/>
            <a:chExt cx="1684" cy="1683"/>
          </a:xfrm>
        </p:grpSpPr>
        <p:sp>
          <p:nvSpPr>
            <p:cNvPr id="170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71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72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73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74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75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76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77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grpSp>
        <p:nvGrpSpPr>
          <p:cNvPr id="178" name="Group 10"/>
          <p:cNvGrpSpPr>
            <a:grpSpLocks/>
          </p:cNvGrpSpPr>
          <p:nvPr/>
        </p:nvGrpSpPr>
        <p:grpSpPr bwMode="auto">
          <a:xfrm>
            <a:off x="7685410" y="1671643"/>
            <a:ext cx="1567469" cy="1187579"/>
            <a:chOff x="140" y="1419"/>
            <a:chExt cx="1684" cy="1683"/>
          </a:xfrm>
        </p:grpSpPr>
        <p:sp>
          <p:nvSpPr>
            <p:cNvPr id="179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80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81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82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83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84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85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86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7795245" y="1727025"/>
            <a:ext cx="15311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dirty="0">
                <a:solidFill>
                  <a:srgbClr val="26262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[о] 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55468" y="1723013"/>
            <a:ext cx="1402948" cy="9874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indent="215900" algn="just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</a:pPr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[</a:t>
            </a:r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и</a:t>
            </a:r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]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621493" y="3480318"/>
            <a:ext cx="36901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І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572724" y="1729234"/>
            <a:ext cx="1133644" cy="9874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15900" algn="just">
              <a:lnSpc>
                <a:spcPct val="115000"/>
              </a:lnSpc>
              <a:spcBef>
                <a:spcPts val="200"/>
              </a:spcBef>
            </a:pPr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[і</a:t>
            </a:r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]</a:t>
            </a:r>
            <a:endParaRPr lang="uk-UA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ea typeface="Calibri"/>
              <a:cs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05262" y="1710360"/>
            <a:ext cx="19736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    [</a:t>
            </a:r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е] 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632558" y="1691971"/>
            <a:ext cx="1372492" cy="9874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15900" algn="just">
              <a:lnSpc>
                <a:spcPct val="115000"/>
              </a:lnSpc>
              <a:spcBef>
                <a:spcPts val="200"/>
              </a:spcBef>
            </a:pPr>
            <a:r>
              <a:rPr lang="uk-UA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[у]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2" name="Прямоугольник 211"/>
          <p:cNvSpPr/>
          <p:nvPr/>
        </p:nvSpPr>
        <p:spPr>
          <a:xfrm>
            <a:off x="8346129" y="3338170"/>
            <a:ext cx="6014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8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</a:t>
            </a:r>
            <a:endParaRPr lang="ru-RU" sz="48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213" name="Прямая со стрелкой 212"/>
          <p:cNvCxnSpPr/>
          <p:nvPr/>
        </p:nvCxnSpPr>
        <p:spPr>
          <a:xfrm>
            <a:off x="8541988" y="2814617"/>
            <a:ext cx="6050" cy="55782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" name="Прямоугольник 215"/>
          <p:cNvSpPr/>
          <p:nvPr/>
        </p:nvSpPr>
        <p:spPr>
          <a:xfrm>
            <a:off x="5671796" y="3454844"/>
            <a:ext cx="5212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8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</a:t>
            </a:r>
            <a:endParaRPr lang="ru-RU" sz="48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7" name="Прямоугольник 216"/>
          <p:cNvSpPr/>
          <p:nvPr/>
        </p:nvSpPr>
        <p:spPr>
          <a:xfrm>
            <a:off x="4770389" y="3377849"/>
            <a:ext cx="74732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8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Ю</a:t>
            </a:r>
            <a:endParaRPr lang="ru-RU" sz="48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8" name="Прямоугольник 217"/>
          <p:cNvSpPr/>
          <p:nvPr/>
        </p:nvSpPr>
        <p:spPr>
          <a:xfrm>
            <a:off x="3942148" y="3579373"/>
            <a:ext cx="5164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8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є</a:t>
            </a:r>
            <a:endParaRPr lang="ru-RU" sz="48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9" name="Прямоугольник 218"/>
          <p:cNvSpPr/>
          <p:nvPr/>
        </p:nvSpPr>
        <p:spPr>
          <a:xfrm>
            <a:off x="3083426" y="3598141"/>
            <a:ext cx="48442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8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е</a:t>
            </a:r>
            <a:endParaRPr lang="ru-RU" sz="48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1" name="Левая фигурная скобка 220"/>
          <p:cNvSpPr/>
          <p:nvPr/>
        </p:nvSpPr>
        <p:spPr>
          <a:xfrm rot="16200000">
            <a:off x="3952758" y="447654"/>
            <a:ext cx="1136116" cy="8830035"/>
          </a:xfrm>
          <a:prstGeom prst="lef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2" name="Левая фигурная скобка 221"/>
          <p:cNvSpPr/>
          <p:nvPr/>
        </p:nvSpPr>
        <p:spPr>
          <a:xfrm rot="5400000">
            <a:off x="4072298" y="-2811051"/>
            <a:ext cx="1136116" cy="8830035"/>
          </a:xfrm>
          <a:prstGeom prst="leftBrace">
            <a:avLst>
              <a:gd name="adj1" fmla="val 8333"/>
              <a:gd name="adj2" fmla="val 51726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3" name="TextBox 222"/>
          <p:cNvSpPr txBox="1"/>
          <p:nvPr/>
        </p:nvSpPr>
        <p:spPr>
          <a:xfrm>
            <a:off x="-1263575" y="4725144"/>
            <a:ext cx="37049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solidFill>
                  <a:srgbClr val="0070C0"/>
                </a:solidFill>
              </a:rPr>
              <a:t>          10 букв </a:t>
            </a:r>
            <a:endParaRPr lang="uk-UA" sz="4800" b="1" dirty="0">
              <a:solidFill>
                <a:srgbClr val="0070C0"/>
              </a:solidFill>
            </a:endParaRPr>
          </a:p>
        </p:txBody>
      </p:sp>
      <p:sp>
        <p:nvSpPr>
          <p:cNvPr id="224" name="TextBox 223"/>
          <p:cNvSpPr txBox="1"/>
          <p:nvPr/>
        </p:nvSpPr>
        <p:spPr>
          <a:xfrm>
            <a:off x="5449566" y="879363"/>
            <a:ext cx="37855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solidFill>
                  <a:srgbClr val="0070C0"/>
                </a:solidFill>
              </a:rPr>
              <a:t>          6 звуків </a:t>
            </a:r>
            <a:endParaRPr lang="uk-UA" sz="4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57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5999" y="-571500"/>
            <a:ext cx="7632848" cy="1143000"/>
          </a:xfrm>
        </p:spPr>
        <p:txBody>
          <a:bodyPr>
            <a:norm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92896" y="98470"/>
            <a:ext cx="685413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Б</a:t>
            </a:r>
            <a:r>
              <a:rPr lang="ru-RU" sz="5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укви</a:t>
            </a:r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 я, ю, </a:t>
            </a:r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Є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</a:endParaRPr>
          </a:p>
        </p:txBody>
      </p:sp>
      <p:grpSp>
        <p:nvGrpSpPr>
          <p:cNvPr id="160" name="Group 10"/>
          <p:cNvGrpSpPr>
            <a:grpSpLocks/>
          </p:cNvGrpSpPr>
          <p:nvPr/>
        </p:nvGrpSpPr>
        <p:grpSpPr bwMode="auto">
          <a:xfrm>
            <a:off x="5397690" y="2885713"/>
            <a:ext cx="1777277" cy="1438217"/>
            <a:chOff x="140" y="1419"/>
            <a:chExt cx="1684" cy="1683"/>
          </a:xfrm>
        </p:grpSpPr>
        <p:sp>
          <p:nvSpPr>
            <p:cNvPr id="161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2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3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4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5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6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7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8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56" name="Прямоугольник 55"/>
          <p:cNvSpPr/>
          <p:nvPr/>
        </p:nvSpPr>
        <p:spPr>
          <a:xfrm>
            <a:off x="4315949" y="3098016"/>
            <a:ext cx="2594081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15000"/>
              </a:lnSpc>
              <a:spcBef>
                <a:spcPts val="200"/>
              </a:spcBef>
            </a:pPr>
            <a:r>
              <a:rPr lang="uk-UA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       ю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2" name="Левая фигурная скобка 221"/>
          <p:cNvSpPr/>
          <p:nvPr/>
        </p:nvSpPr>
        <p:spPr>
          <a:xfrm rot="10800000">
            <a:off x="6806633" y="1789568"/>
            <a:ext cx="1212478" cy="4385907"/>
          </a:xfrm>
          <a:prstGeom prst="leftBrace">
            <a:avLst>
              <a:gd name="adj1" fmla="val 8333"/>
              <a:gd name="adj2" fmla="val 51726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black"/>
              </a:solidFill>
            </a:endParaRPr>
          </a:p>
        </p:txBody>
      </p:sp>
      <p:grpSp>
        <p:nvGrpSpPr>
          <p:cNvPr id="106" name="Group 10"/>
          <p:cNvGrpSpPr>
            <a:grpSpLocks/>
          </p:cNvGrpSpPr>
          <p:nvPr/>
        </p:nvGrpSpPr>
        <p:grpSpPr bwMode="auto">
          <a:xfrm>
            <a:off x="5443863" y="1479525"/>
            <a:ext cx="1625904" cy="1333866"/>
            <a:chOff x="140" y="1419"/>
            <a:chExt cx="1684" cy="1683"/>
          </a:xfrm>
        </p:grpSpPr>
        <p:sp>
          <p:nvSpPr>
            <p:cNvPr id="107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8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9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0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065" cy="1018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1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2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738" cy="63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3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4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grpSp>
        <p:nvGrpSpPr>
          <p:cNvPr id="115" name="Group 10"/>
          <p:cNvGrpSpPr>
            <a:grpSpLocks/>
          </p:cNvGrpSpPr>
          <p:nvPr/>
        </p:nvGrpSpPr>
        <p:grpSpPr bwMode="auto">
          <a:xfrm>
            <a:off x="5480866" y="4490225"/>
            <a:ext cx="1884958" cy="1415054"/>
            <a:chOff x="140" y="1419"/>
            <a:chExt cx="1684" cy="1683"/>
          </a:xfrm>
        </p:grpSpPr>
        <p:sp>
          <p:nvSpPr>
            <p:cNvPr id="116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7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8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9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0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1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2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3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218" name="Прямоугольник 217"/>
          <p:cNvSpPr/>
          <p:nvPr/>
        </p:nvSpPr>
        <p:spPr>
          <a:xfrm>
            <a:off x="6097945" y="4644090"/>
            <a:ext cx="72827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Є</a:t>
            </a:r>
            <a:endParaRPr lang="ru-RU" sz="60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32811" y="3098016"/>
            <a:ext cx="40479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йу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573192" y="3791382"/>
            <a:ext cx="1912592" cy="148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йе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870590" y="1992982"/>
            <a:ext cx="52341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йа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891545" y="1708683"/>
            <a:ext cx="6848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я</a:t>
            </a:r>
            <a:endParaRPr lang="uk-UA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-914523" y="2730966"/>
            <a:ext cx="856895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Позначають</a:t>
            </a:r>
            <a:r>
              <a:rPr lang="ru-RU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4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 звуки</a:t>
            </a:r>
            <a:endParaRPr lang="ru-RU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1" name="Равно 40"/>
          <p:cNvSpPr/>
          <p:nvPr/>
        </p:nvSpPr>
        <p:spPr>
          <a:xfrm>
            <a:off x="7995127" y="2618820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2" name="Равно 41"/>
          <p:cNvSpPr/>
          <p:nvPr/>
        </p:nvSpPr>
        <p:spPr>
          <a:xfrm>
            <a:off x="7995126" y="3702457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3" name="Равно 42"/>
          <p:cNvSpPr/>
          <p:nvPr/>
        </p:nvSpPr>
        <p:spPr>
          <a:xfrm>
            <a:off x="8019111" y="5110134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4" name="Блок-схема: узел 43"/>
          <p:cNvSpPr/>
          <p:nvPr/>
        </p:nvSpPr>
        <p:spPr>
          <a:xfrm>
            <a:off x="8614100" y="2636374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5" name="Блок-схема: узел 44"/>
          <p:cNvSpPr/>
          <p:nvPr/>
        </p:nvSpPr>
        <p:spPr>
          <a:xfrm>
            <a:off x="8614100" y="3702457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6" name="Блок-схема: узел 45"/>
          <p:cNvSpPr/>
          <p:nvPr/>
        </p:nvSpPr>
        <p:spPr>
          <a:xfrm>
            <a:off x="8624604" y="5102742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0310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5999" y="-571500"/>
            <a:ext cx="7632848" cy="1143000"/>
          </a:xfrm>
        </p:spPr>
        <p:txBody>
          <a:bodyPr>
            <a:norm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02439" y="5439"/>
            <a:ext cx="592068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all" dirty="0" err="1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П</a:t>
            </a:r>
            <a:r>
              <a:rPr lang="ru-RU" sz="5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ісля</a:t>
            </a:r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  </a:t>
            </a:r>
            <a:r>
              <a:rPr lang="ru-RU" sz="80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Ь</a:t>
            </a:r>
            <a:endParaRPr lang="ru-RU" sz="80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</a:endParaRPr>
          </a:p>
        </p:txBody>
      </p:sp>
      <p:grpSp>
        <p:nvGrpSpPr>
          <p:cNvPr id="160" name="Group 10"/>
          <p:cNvGrpSpPr>
            <a:grpSpLocks/>
          </p:cNvGrpSpPr>
          <p:nvPr/>
        </p:nvGrpSpPr>
        <p:grpSpPr bwMode="auto">
          <a:xfrm>
            <a:off x="5284723" y="3100398"/>
            <a:ext cx="1777277" cy="1438217"/>
            <a:chOff x="140" y="1419"/>
            <a:chExt cx="1684" cy="1683"/>
          </a:xfrm>
        </p:grpSpPr>
        <p:sp>
          <p:nvSpPr>
            <p:cNvPr id="161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2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3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4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5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6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7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8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56" name="Прямоугольник 55"/>
          <p:cNvSpPr/>
          <p:nvPr/>
        </p:nvSpPr>
        <p:spPr>
          <a:xfrm>
            <a:off x="4315742" y="3308753"/>
            <a:ext cx="2594081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15000"/>
              </a:lnSpc>
              <a:spcBef>
                <a:spcPts val="200"/>
              </a:spcBef>
            </a:pPr>
            <a:r>
              <a:rPr lang="uk-UA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       ю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2" name="Левая фигурная скобка 221"/>
          <p:cNvSpPr/>
          <p:nvPr/>
        </p:nvSpPr>
        <p:spPr>
          <a:xfrm rot="10800000">
            <a:off x="6560229" y="1639789"/>
            <a:ext cx="1212478" cy="4385907"/>
          </a:xfrm>
          <a:prstGeom prst="leftBrace">
            <a:avLst>
              <a:gd name="adj1" fmla="val 8333"/>
              <a:gd name="adj2" fmla="val 51726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black"/>
              </a:solidFill>
            </a:endParaRPr>
          </a:p>
        </p:txBody>
      </p:sp>
      <p:grpSp>
        <p:nvGrpSpPr>
          <p:cNvPr id="106" name="Group 10"/>
          <p:cNvGrpSpPr>
            <a:grpSpLocks/>
          </p:cNvGrpSpPr>
          <p:nvPr/>
        </p:nvGrpSpPr>
        <p:grpSpPr bwMode="auto">
          <a:xfrm>
            <a:off x="5436096" y="1612054"/>
            <a:ext cx="1625904" cy="1333866"/>
            <a:chOff x="140" y="1419"/>
            <a:chExt cx="1684" cy="1683"/>
          </a:xfrm>
        </p:grpSpPr>
        <p:sp>
          <p:nvSpPr>
            <p:cNvPr id="107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8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9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0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065" cy="1018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1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2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738" cy="63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3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4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grpSp>
        <p:nvGrpSpPr>
          <p:cNvPr id="115" name="Group 10"/>
          <p:cNvGrpSpPr>
            <a:grpSpLocks/>
          </p:cNvGrpSpPr>
          <p:nvPr/>
        </p:nvGrpSpPr>
        <p:grpSpPr bwMode="auto">
          <a:xfrm>
            <a:off x="5184433" y="4534461"/>
            <a:ext cx="1884958" cy="1415054"/>
            <a:chOff x="140" y="1419"/>
            <a:chExt cx="1684" cy="1683"/>
          </a:xfrm>
        </p:grpSpPr>
        <p:sp>
          <p:nvSpPr>
            <p:cNvPr id="116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7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8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9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0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1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2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3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218" name="Прямоугольник 217"/>
          <p:cNvSpPr/>
          <p:nvPr/>
        </p:nvSpPr>
        <p:spPr>
          <a:xfrm>
            <a:off x="5774364" y="4760671"/>
            <a:ext cx="7282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є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596507" y="3246187"/>
            <a:ext cx="12266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йу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231408" y="3786413"/>
            <a:ext cx="1912592" cy="148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йе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480319" y="1894267"/>
            <a:ext cx="24128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йа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06163" y="1811700"/>
            <a:ext cx="6848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я</a:t>
            </a:r>
            <a:endParaRPr lang="uk-UA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1" name="Равно 40"/>
          <p:cNvSpPr/>
          <p:nvPr/>
        </p:nvSpPr>
        <p:spPr>
          <a:xfrm>
            <a:off x="7772708" y="2528381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2" name="Равно 41"/>
          <p:cNvSpPr/>
          <p:nvPr/>
        </p:nvSpPr>
        <p:spPr>
          <a:xfrm>
            <a:off x="7772708" y="3808920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3" name="Равно 42"/>
          <p:cNvSpPr/>
          <p:nvPr/>
        </p:nvSpPr>
        <p:spPr>
          <a:xfrm>
            <a:off x="7772707" y="5083888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4" name="Блок-схема: узел 43"/>
          <p:cNvSpPr/>
          <p:nvPr/>
        </p:nvSpPr>
        <p:spPr>
          <a:xfrm>
            <a:off x="3988646" y="2581941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5" name="Блок-схема: узел 44"/>
          <p:cNvSpPr/>
          <p:nvPr/>
        </p:nvSpPr>
        <p:spPr>
          <a:xfrm>
            <a:off x="8322023" y="3832743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6" name="Блок-схема: узел 45"/>
          <p:cNvSpPr/>
          <p:nvPr/>
        </p:nvSpPr>
        <p:spPr>
          <a:xfrm>
            <a:off x="8363586" y="5117076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7" name="Прямоугольник 46"/>
          <p:cNvSpPr/>
          <p:nvPr/>
        </p:nvSpPr>
        <p:spPr>
          <a:xfrm>
            <a:off x="179512" y="1661768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4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 </a:t>
            </a:r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 д е л ь є р</a:t>
            </a:r>
          </a:p>
          <a:p>
            <a:pPr lvl="0" algn="ctr"/>
            <a:r>
              <a:rPr lang="ru-RU" sz="5400" b="1" dirty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5400" b="1" dirty="0" smtClean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lvl="0" algn="ctr"/>
            <a:endParaRPr lang="ru-RU" sz="5400" b="1" dirty="0" smtClean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lvl="0" algn="ctr"/>
            <a:endParaRPr lang="ru-RU" sz="54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0" name="Равно 49"/>
          <p:cNvSpPr/>
          <p:nvPr/>
        </p:nvSpPr>
        <p:spPr>
          <a:xfrm>
            <a:off x="3368107" y="2563909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192769" y="294592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 т е л ь </a:t>
            </a:r>
            <a:r>
              <a:rPr lang="uk-UA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є</a:t>
            </a:r>
            <a:endParaRPr lang="ru-RU" sz="5400" b="1" dirty="0" smtClean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lvl="0" algn="ctr"/>
            <a:r>
              <a:rPr lang="ru-RU" sz="5400" b="1" dirty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5400" b="1" dirty="0" smtClean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lvl="0" algn="ctr"/>
            <a:endParaRPr lang="ru-RU" sz="5400" b="1" dirty="0" smtClean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lvl="0" algn="ctr"/>
            <a:endParaRPr lang="ru-RU" sz="54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8" name="Равно 57"/>
          <p:cNvSpPr/>
          <p:nvPr/>
        </p:nvSpPr>
        <p:spPr>
          <a:xfrm>
            <a:off x="3204305" y="3643920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9" name="Блок-схема: узел 58"/>
          <p:cNvSpPr/>
          <p:nvPr/>
        </p:nvSpPr>
        <p:spPr>
          <a:xfrm>
            <a:off x="3833782" y="3650299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1" name="Прямоугольник 60"/>
          <p:cNvSpPr/>
          <p:nvPr/>
        </p:nvSpPr>
        <p:spPr>
          <a:xfrm>
            <a:off x="345169" y="4002959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5400" b="1" dirty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</a:t>
            </a:r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і л ь я р д</a:t>
            </a:r>
            <a:endParaRPr lang="ru-RU" sz="5400" b="1" dirty="0" smtClean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lvl="0" algn="ctr"/>
            <a:r>
              <a:rPr lang="ru-RU" sz="5400" b="1" dirty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5400" b="1" dirty="0" smtClean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lvl="0" algn="ctr"/>
            <a:endParaRPr lang="ru-RU" sz="5400" b="1" dirty="0" smtClean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lvl="0" algn="ctr"/>
            <a:endParaRPr lang="ru-RU" sz="54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2" name="Равно 61"/>
          <p:cNvSpPr/>
          <p:nvPr/>
        </p:nvSpPr>
        <p:spPr>
          <a:xfrm>
            <a:off x="2574828" y="4749704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3" name="Блок-схема: узел 62"/>
          <p:cNvSpPr/>
          <p:nvPr/>
        </p:nvSpPr>
        <p:spPr>
          <a:xfrm>
            <a:off x="3204305" y="4760671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164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5999" y="-571500"/>
            <a:ext cx="7632848" cy="1143000"/>
          </a:xfrm>
        </p:spPr>
        <p:txBody>
          <a:bodyPr>
            <a:norm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55079" y="30591"/>
            <a:ext cx="592068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П</a:t>
            </a:r>
            <a:r>
              <a:rPr lang="ru-RU" sz="5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ісля</a:t>
            </a:r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sz="5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голосних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</a:endParaRPr>
          </a:p>
        </p:txBody>
      </p:sp>
      <p:grpSp>
        <p:nvGrpSpPr>
          <p:cNvPr id="160" name="Group 10"/>
          <p:cNvGrpSpPr>
            <a:grpSpLocks/>
          </p:cNvGrpSpPr>
          <p:nvPr/>
        </p:nvGrpSpPr>
        <p:grpSpPr bwMode="auto">
          <a:xfrm>
            <a:off x="5818265" y="3016644"/>
            <a:ext cx="1777277" cy="1438217"/>
            <a:chOff x="140" y="1419"/>
            <a:chExt cx="1684" cy="1683"/>
          </a:xfrm>
        </p:grpSpPr>
        <p:sp>
          <p:nvSpPr>
            <p:cNvPr id="161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2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3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4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5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6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7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8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56" name="Прямоугольник 55"/>
          <p:cNvSpPr/>
          <p:nvPr/>
        </p:nvSpPr>
        <p:spPr>
          <a:xfrm>
            <a:off x="4645760" y="3296730"/>
            <a:ext cx="2594081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15000"/>
              </a:lnSpc>
              <a:spcBef>
                <a:spcPts val="200"/>
              </a:spcBef>
            </a:pPr>
            <a:r>
              <a:rPr lang="uk-UA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       ю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2" name="Левая фигурная скобка 221"/>
          <p:cNvSpPr/>
          <p:nvPr/>
        </p:nvSpPr>
        <p:spPr>
          <a:xfrm rot="5400000">
            <a:off x="1800091" y="1515226"/>
            <a:ext cx="1184019" cy="4534008"/>
          </a:xfrm>
          <a:prstGeom prst="leftBrace">
            <a:avLst>
              <a:gd name="adj1" fmla="val 8333"/>
              <a:gd name="adj2" fmla="val 51726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black"/>
              </a:solidFill>
            </a:endParaRPr>
          </a:p>
        </p:txBody>
      </p:sp>
      <p:grpSp>
        <p:nvGrpSpPr>
          <p:cNvPr id="106" name="Group 10"/>
          <p:cNvGrpSpPr>
            <a:grpSpLocks/>
          </p:cNvGrpSpPr>
          <p:nvPr/>
        </p:nvGrpSpPr>
        <p:grpSpPr bwMode="auto">
          <a:xfrm>
            <a:off x="5797620" y="1563404"/>
            <a:ext cx="1625904" cy="1333866"/>
            <a:chOff x="140" y="1419"/>
            <a:chExt cx="1684" cy="1683"/>
          </a:xfrm>
        </p:grpSpPr>
        <p:sp>
          <p:nvSpPr>
            <p:cNvPr id="107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8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9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0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065" cy="1018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1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2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738" cy="63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3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4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grpSp>
        <p:nvGrpSpPr>
          <p:cNvPr id="115" name="Group 10"/>
          <p:cNvGrpSpPr>
            <a:grpSpLocks/>
          </p:cNvGrpSpPr>
          <p:nvPr/>
        </p:nvGrpSpPr>
        <p:grpSpPr bwMode="auto">
          <a:xfrm>
            <a:off x="5710584" y="4663952"/>
            <a:ext cx="1884958" cy="1415054"/>
            <a:chOff x="140" y="1419"/>
            <a:chExt cx="1684" cy="1683"/>
          </a:xfrm>
        </p:grpSpPr>
        <p:sp>
          <p:nvSpPr>
            <p:cNvPr id="116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7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8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9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0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1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2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3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218" name="Прямоугольник 217"/>
          <p:cNvSpPr/>
          <p:nvPr/>
        </p:nvSpPr>
        <p:spPr>
          <a:xfrm>
            <a:off x="6366300" y="4946253"/>
            <a:ext cx="7282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є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791404" y="3190327"/>
            <a:ext cx="12266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йу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432387" y="3881421"/>
            <a:ext cx="1912592" cy="148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йе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759344" y="1649792"/>
            <a:ext cx="12586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йа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67687" y="1758206"/>
            <a:ext cx="6848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я</a:t>
            </a:r>
            <a:endParaRPr lang="uk-UA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7117" y="4366324"/>
            <a:ext cx="80663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</a:t>
            </a:r>
            <a:endParaRPr lang="uk-UA" sz="8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38318" y="4344709"/>
            <a:ext cx="87876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80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</a:t>
            </a:r>
            <a:endParaRPr lang="uk-UA" sz="80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31840" y="4487816"/>
            <a:ext cx="74571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8000" b="1" dirty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35644" y="3576908"/>
            <a:ext cx="85311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80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</a:t>
            </a:r>
            <a:endParaRPr lang="uk-UA" sz="80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 flipH="1">
            <a:off x="964217" y="3739930"/>
            <a:ext cx="12528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80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</a:t>
            </a:r>
            <a:endParaRPr lang="uk-UA" sz="80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072433" y="4365987"/>
            <a:ext cx="9172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80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Е</a:t>
            </a:r>
            <a:endParaRPr lang="uk-UA" sz="80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6" name="Равно 45"/>
          <p:cNvSpPr/>
          <p:nvPr/>
        </p:nvSpPr>
        <p:spPr>
          <a:xfrm>
            <a:off x="7885922" y="2282629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7" name="Равно 46"/>
          <p:cNvSpPr/>
          <p:nvPr/>
        </p:nvSpPr>
        <p:spPr>
          <a:xfrm>
            <a:off x="7885921" y="3794768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8" name="Равно 47"/>
          <p:cNvSpPr/>
          <p:nvPr/>
        </p:nvSpPr>
        <p:spPr>
          <a:xfrm>
            <a:off x="7887392" y="5149536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9" name="Блок-схема: узел 48"/>
          <p:cNvSpPr/>
          <p:nvPr/>
        </p:nvSpPr>
        <p:spPr>
          <a:xfrm>
            <a:off x="8516869" y="2282629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0" name="Блок-схема: узел 49"/>
          <p:cNvSpPr/>
          <p:nvPr/>
        </p:nvSpPr>
        <p:spPr>
          <a:xfrm>
            <a:off x="8515398" y="3788384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1" name="Блок-схема: узел 50"/>
          <p:cNvSpPr/>
          <p:nvPr/>
        </p:nvSpPr>
        <p:spPr>
          <a:xfrm>
            <a:off x="8515399" y="5173359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826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5999" y="-571500"/>
            <a:ext cx="7632848" cy="1143000"/>
          </a:xfrm>
        </p:spPr>
        <p:txBody>
          <a:bodyPr>
            <a:norm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55079" y="30591"/>
            <a:ext cx="592068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П</a:t>
            </a:r>
            <a:r>
              <a:rPr lang="ru-RU" sz="5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ісля</a:t>
            </a:r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sz="5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голосних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</a:endParaRPr>
          </a:p>
        </p:txBody>
      </p:sp>
      <p:grpSp>
        <p:nvGrpSpPr>
          <p:cNvPr id="160" name="Group 10"/>
          <p:cNvGrpSpPr>
            <a:grpSpLocks/>
          </p:cNvGrpSpPr>
          <p:nvPr/>
        </p:nvGrpSpPr>
        <p:grpSpPr bwMode="auto">
          <a:xfrm>
            <a:off x="5818265" y="3016644"/>
            <a:ext cx="1777277" cy="1438217"/>
            <a:chOff x="140" y="1419"/>
            <a:chExt cx="1684" cy="1683"/>
          </a:xfrm>
        </p:grpSpPr>
        <p:sp>
          <p:nvSpPr>
            <p:cNvPr id="161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2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3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4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5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6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7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8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56" name="Прямоугольник 55"/>
          <p:cNvSpPr/>
          <p:nvPr/>
        </p:nvSpPr>
        <p:spPr>
          <a:xfrm>
            <a:off x="4645760" y="3296730"/>
            <a:ext cx="2594081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15000"/>
              </a:lnSpc>
              <a:spcBef>
                <a:spcPts val="200"/>
              </a:spcBef>
            </a:pPr>
            <a:r>
              <a:rPr lang="uk-UA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       ю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2" name="Левая фигурная скобка 221"/>
          <p:cNvSpPr/>
          <p:nvPr/>
        </p:nvSpPr>
        <p:spPr>
          <a:xfrm rot="10800000">
            <a:off x="4772818" y="1515226"/>
            <a:ext cx="1184019" cy="4534008"/>
          </a:xfrm>
          <a:prstGeom prst="leftBrace">
            <a:avLst>
              <a:gd name="adj1" fmla="val 8333"/>
              <a:gd name="adj2" fmla="val 51726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prstClr val="black"/>
              </a:solidFill>
            </a:endParaRPr>
          </a:p>
        </p:txBody>
      </p:sp>
      <p:grpSp>
        <p:nvGrpSpPr>
          <p:cNvPr id="106" name="Group 10"/>
          <p:cNvGrpSpPr>
            <a:grpSpLocks/>
          </p:cNvGrpSpPr>
          <p:nvPr/>
        </p:nvGrpSpPr>
        <p:grpSpPr bwMode="auto">
          <a:xfrm>
            <a:off x="5797620" y="1563404"/>
            <a:ext cx="1625904" cy="1333866"/>
            <a:chOff x="140" y="1419"/>
            <a:chExt cx="1684" cy="1683"/>
          </a:xfrm>
        </p:grpSpPr>
        <p:sp>
          <p:nvSpPr>
            <p:cNvPr id="107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8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9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0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065" cy="1018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1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2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738" cy="63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3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4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grpSp>
        <p:nvGrpSpPr>
          <p:cNvPr id="115" name="Group 10"/>
          <p:cNvGrpSpPr>
            <a:grpSpLocks/>
          </p:cNvGrpSpPr>
          <p:nvPr/>
        </p:nvGrpSpPr>
        <p:grpSpPr bwMode="auto">
          <a:xfrm>
            <a:off x="5710584" y="4663952"/>
            <a:ext cx="1884958" cy="1415054"/>
            <a:chOff x="140" y="1419"/>
            <a:chExt cx="1684" cy="1683"/>
          </a:xfrm>
        </p:grpSpPr>
        <p:sp>
          <p:nvSpPr>
            <p:cNvPr id="116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7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8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9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0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1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2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3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218" name="Прямоугольник 217"/>
          <p:cNvSpPr/>
          <p:nvPr/>
        </p:nvSpPr>
        <p:spPr>
          <a:xfrm>
            <a:off x="6366300" y="4946253"/>
            <a:ext cx="7282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є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791404" y="3190327"/>
            <a:ext cx="12266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йу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432387" y="3881421"/>
            <a:ext cx="1912592" cy="148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йе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759344" y="1649792"/>
            <a:ext cx="12586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йа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67687" y="1758206"/>
            <a:ext cx="6848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я</a:t>
            </a:r>
            <a:endParaRPr lang="uk-UA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6" name="Равно 45"/>
          <p:cNvSpPr/>
          <p:nvPr/>
        </p:nvSpPr>
        <p:spPr>
          <a:xfrm>
            <a:off x="7885922" y="2282629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7" name="Равно 46"/>
          <p:cNvSpPr/>
          <p:nvPr/>
        </p:nvSpPr>
        <p:spPr>
          <a:xfrm>
            <a:off x="7885921" y="3794768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8" name="Равно 47"/>
          <p:cNvSpPr/>
          <p:nvPr/>
        </p:nvSpPr>
        <p:spPr>
          <a:xfrm>
            <a:off x="7887392" y="5149536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9" name="Блок-схема: узел 48"/>
          <p:cNvSpPr/>
          <p:nvPr/>
        </p:nvSpPr>
        <p:spPr>
          <a:xfrm>
            <a:off x="8516869" y="2282629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0" name="Блок-схема: узел 49"/>
          <p:cNvSpPr/>
          <p:nvPr/>
        </p:nvSpPr>
        <p:spPr>
          <a:xfrm>
            <a:off x="8515398" y="3788384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1" name="Блок-схема: узел 50"/>
          <p:cNvSpPr/>
          <p:nvPr/>
        </p:nvSpPr>
        <p:spPr>
          <a:xfrm>
            <a:off x="8515399" y="5173359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879313" y="1755523"/>
            <a:ext cx="2291012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армія</a:t>
            </a:r>
          </a:p>
          <a:p>
            <a:endParaRPr lang="uk-UA" sz="6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uk-UA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заєць</a:t>
            </a:r>
            <a:r>
              <a:rPr lang="uk-UA" dirty="0"/>
              <a:t>.</a:t>
            </a:r>
          </a:p>
        </p:txBody>
      </p:sp>
      <p:sp>
        <p:nvSpPr>
          <p:cNvPr id="52" name="Блок-схема: узел 51"/>
          <p:cNvSpPr/>
          <p:nvPr/>
        </p:nvSpPr>
        <p:spPr>
          <a:xfrm>
            <a:off x="3093624" y="2656207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3" name="Блок-схема: узел 52"/>
          <p:cNvSpPr/>
          <p:nvPr/>
        </p:nvSpPr>
        <p:spPr>
          <a:xfrm>
            <a:off x="2111197" y="4640076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4" name="Равно 53"/>
          <p:cNvSpPr/>
          <p:nvPr/>
        </p:nvSpPr>
        <p:spPr>
          <a:xfrm>
            <a:off x="2439902" y="2662674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5" name="Равно 54"/>
          <p:cNvSpPr/>
          <p:nvPr/>
        </p:nvSpPr>
        <p:spPr>
          <a:xfrm>
            <a:off x="1481720" y="4663951"/>
            <a:ext cx="629477" cy="289345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65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5999" y="-571500"/>
            <a:ext cx="7632848" cy="1143000"/>
          </a:xfrm>
        </p:spPr>
        <p:txBody>
          <a:bodyPr>
            <a:norm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0277" y="42274"/>
            <a:ext cx="698477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П</a:t>
            </a:r>
            <a:r>
              <a:rPr lang="ru-RU" sz="5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ісля</a:t>
            </a:r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 апострофа 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</a:endParaRPr>
          </a:p>
        </p:txBody>
      </p:sp>
      <p:grpSp>
        <p:nvGrpSpPr>
          <p:cNvPr id="160" name="Group 10"/>
          <p:cNvGrpSpPr>
            <a:grpSpLocks/>
          </p:cNvGrpSpPr>
          <p:nvPr/>
        </p:nvGrpSpPr>
        <p:grpSpPr bwMode="auto">
          <a:xfrm>
            <a:off x="5818265" y="3016644"/>
            <a:ext cx="1777277" cy="1438217"/>
            <a:chOff x="140" y="1419"/>
            <a:chExt cx="1684" cy="1683"/>
          </a:xfrm>
        </p:grpSpPr>
        <p:sp>
          <p:nvSpPr>
            <p:cNvPr id="161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2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3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4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5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6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7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8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56" name="Прямоугольник 55"/>
          <p:cNvSpPr/>
          <p:nvPr/>
        </p:nvSpPr>
        <p:spPr>
          <a:xfrm>
            <a:off x="4645760" y="3296730"/>
            <a:ext cx="2594081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15000"/>
              </a:lnSpc>
              <a:spcBef>
                <a:spcPts val="200"/>
              </a:spcBef>
            </a:pPr>
            <a:r>
              <a:rPr lang="uk-UA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       ю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106" name="Group 10"/>
          <p:cNvGrpSpPr>
            <a:grpSpLocks/>
          </p:cNvGrpSpPr>
          <p:nvPr/>
        </p:nvGrpSpPr>
        <p:grpSpPr bwMode="auto">
          <a:xfrm>
            <a:off x="5797620" y="1563404"/>
            <a:ext cx="1625904" cy="1333866"/>
            <a:chOff x="140" y="1419"/>
            <a:chExt cx="1684" cy="1683"/>
          </a:xfrm>
        </p:grpSpPr>
        <p:sp>
          <p:nvSpPr>
            <p:cNvPr id="107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8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9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0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065" cy="1018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1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2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738" cy="63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3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4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grpSp>
        <p:nvGrpSpPr>
          <p:cNvPr id="115" name="Group 10"/>
          <p:cNvGrpSpPr>
            <a:grpSpLocks/>
          </p:cNvGrpSpPr>
          <p:nvPr/>
        </p:nvGrpSpPr>
        <p:grpSpPr bwMode="auto">
          <a:xfrm>
            <a:off x="5710584" y="4663952"/>
            <a:ext cx="1884958" cy="1415054"/>
            <a:chOff x="140" y="1419"/>
            <a:chExt cx="1684" cy="1683"/>
          </a:xfrm>
        </p:grpSpPr>
        <p:sp>
          <p:nvSpPr>
            <p:cNvPr id="116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7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8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9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0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1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2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3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218" name="Прямоугольник 217"/>
          <p:cNvSpPr/>
          <p:nvPr/>
        </p:nvSpPr>
        <p:spPr>
          <a:xfrm>
            <a:off x="6366300" y="4946253"/>
            <a:ext cx="7282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є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791404" y="3190327"/>
            <a:ext cx="12266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йу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297799" y="3895906"/>
            <a:ext cx="1912592" cy="148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йе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759344" y="1649792"/>
            <a:ext cx="12586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йа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67687" y="1758206"/>
            <a:ext cx="6848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я</a:t>
            </a:r>
            <a:endParaRPr lang="uk-UA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2" name="Равно 51"/>
          <p:cNvSpPr/>
          <p:nvPr/>
        </p:nvSpPr>
        <p:spPr>
          <a:xfrm>
            <a:off x="7885922" y="2332675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3" name="Блок-схема: узел 52"/>
          <p:cNvSpPr/>
          <p:nvPr/>
        </p:nvSpPr>
        <p:spPr>
          <a:xfrm>
            <a:off x="2235977" y="2744181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 rot="10800000">
            <a:off x="4104591" y="-1858861"/>
            <a:ext cx="1800200" cy="701730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5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‘</a:t>
            </a:r>
            <a:endParaRPr lang="ru-RU" sz="45000" b="1" cap="none" spc="0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0" name="Равно 39"/>
          <p:cNvSpPr/>
          <p:nvPr/>
        </p:nvSpPr>
        <p:spPr>
          <a:xfrm>
            <a:off x="7953662" y="3820719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1" name="Равно 40"/>
          <p:cNvSpPr/>
          <p:nvPr/>
        </p:nvSpPr>
        <p:spPr>
          <a:xfrm>
            <a:off x="7791404" y="5200173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2" name="Блок-схема: узел 41"/>
          <p:cNvSpPr/>
          <p:nvPr/>
        </p:nvSpPr>
        <p:spPr>
          <a:xfrm>
            <a:off x="8553499" y="3806679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3" name="Блок-схема: узел 42"/>
          <p:cNvSpPr/>
          <p:nvPr/>
        </p:nvSpPr>
        <p:spPr>
          <a:xfrm>
            <a:off x="8359291" y="5200173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4" name="Прямоугольник 43"/>
          <p:cNvSpPr/>
          <p:nvPr/>
        </p:nvSpPr>
        <p:spPr>
          <a:xfrm>
            <a:off x="13436" y="19575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5400" b="1" dirty="0" err="1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м’я</a:t>
            </a:r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т а</a:t>
            </a:r>
            <a:endParaRPr lang="ru-RU" sz="54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5" name="Равно 44"/>
          <p:cNvSpPr/>
          <p:nvPr/>
        </p:nvSpPr>
        <p:spPr>
          <a:xfrm>
            <a:off x="1669959" y="2775143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45632" y="349810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4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</a:t>
            </a:r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і </a:t>
            </a:r>
            <a:r>
              <a:rPr lang="ru-RU" sz="5400" b="1" dirty="0" err="1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м’я</a:t>
            </a:r>
            <a:endParaRPr lang="ru-RU" sz="54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7" name="Равно 46"/>
          <p:cNvSpPr/>
          <p:nvPr/>
        </p:nvSpPr>
        <p:spPr>
          <a:xfrm>
            <a:off x="2369527" y="4202250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8" name="Блок-схема: узел 47"/>
          <p:cNvSpPr/>
          <p:nvPr/>
        </p:nvSpPr>
        <p:spPr>
          <a:xfrm>
            <a:off x="3007712" y="4226073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9" name="Прямоугольник 48"/>
          <p:cNvSpPr/>
          <p:nvPr/>
        </p:nvSpPr>
        <p:spPr>
          <a:xfrm>
            <a:off x="198032" y="453225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48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</a:t>
            </a:r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о</a:t>
            </a:r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5400" b="1" dirty="0" err="1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м’як</a:t>
            </a:r>
            <a:endParaRPr lang="ru-RU" sz="54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0" name="Равно 49"/>
          <p:cNvSpPr/>
          <p:nvPr/>
        </p:nvSpPr>
        <p:spPr>
          <a:xfrm>
            <a:off x="2606835" y="5242918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1" name="Блок-схема: узел 50"/>
          <p:cNvSpPr/>
          <p:nvPr/>
        </p:nvSpPr>
        <p:spPr>
          <a:xfrm>
            <a:off x="3236312" y="5251743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711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5999" y="-571500"/>
            <a:ext cx="7632848" cy="1143000"/>
          </a:xfrm>
        </p:spPr>
        <p:txBody>
          <a:bodyPr>
            <a:norm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8720" y="188640"/>
            <a:ext cx="964907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Н</a:t>
            </a:r>
            <a:r>
              <a:rPr lang="ru-RU" sz="48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а початку Складу  </a:t>
            </a:r>
            <a:endParaRPr lang="ru-RU" sz="48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</a:endParaRPr>
          </a:p>
        </p:txBody>
      </p:sp>
      <p:grpSp>
        <p:nvGrpSpPr>
          <p:cNvPr id="160" name="Group 10"/>
          <p:cNvGrpSpPr>
            <a:grpSpLocks/>
          </p:cNvGrpSpPr>
          <p:nvPr/>
        </p:nvGrpSpPr>
        <p:grpSpPr bwMode="auto">
          <a:xfrm>
            <a:off x="5818265" y="3016644"/>
            <a:ext cx="1777277" cy="1438217"/>
            <a:chOff x="140" y="1419"/>
            <a:chExt cx="1684" cy="1683"/>
          </a:xfrm>
        </p:grpSpPr>
        <p:sp>
          <p:nvSpPr>
            <p:cNvPr id="161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2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3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4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5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6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7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8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56" name="Прямоугольник 55"/>
          <p:cNvSpPr/>
          <p:nvPr/>
        </p:nvSpPr>
        <p:spPr>
          <a:xfrm>
            <a:off x="4645760" y="3296730"/>
            <a:ext cx="2594081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15000"/>
              </a:lnSpc>
              <a:spcBef>
                <a:spcPts val="200"/>
              </a:spcBef>
            </a:pPr>
            <a:r>
              <a:rPr lang="uk-UA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       ю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106" name="Group 10"/>
          <p:cNvGrpSpPr>
            <a:grpSpLocks/>
          </p:cNvGrpSpPr>
          <p:nvPr/>
        </p:nvGrpSpPr>
        <p:grpSpPr bwMode="auto">
          <a:xfrm>
            <a:off x="5797620" y="1563404"/>
            <a:ext cx="1625904" cy="1333866"/>
            <a:chOff x="140" y="1419"/>
            <a:chExt cx="1684" cy="1683"/>
          </a:xfrm>
        </p:grpSpPr>
        <p:sp>
          <p:nvSpPr>
            <p:cNvPr id="107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8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9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0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065" cy="1018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1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2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738" cy="63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3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4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grpSp>
        <p:nvGrpSpPr>
          <p:cNvPr id="115" name="Group 10"/>
          <p:cNvGrpSpPr>
            <a:grpSpLocks/>
          </p:cNvGrpSpPr>
          <p:nvPr/>
        </p:nvGrpSpPr>
        <p:grpSpPr bwMode="auto">
          <a:xfrm>
            <a:off x="5710584" y="4663952"/>
            <a:ext cx="1884958" cy="1415054"/>
            <a:chOff x="140" y="1419"/>
            <a:chExt cx="1684" cy="1683"/>
          </a:xfrm>
        </p:grpSpPr>
        <p:sp>
          <p:nvSpPr>
            <p:cNvPr id="116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7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8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9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0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1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2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3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218" name="Прямоугольник 217"/>
          <p:cNvSpPr/>
          <p:nvPr/>
        </p:nvSpPr>
        <p:spPr>
          <a:xfrm>
            <a:off x="6366300" y="4946253"/>
            <a:ext cx="7282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є</a:t>
            </a:r>
            <a:endParaRPr lang="ru-RU" sz="5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791404" y="3190327"/>
            <a:ext cx="12266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йу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477338" y="3922076"/>
            <a:ext cx="1912592" cy="148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йе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759344" y="1649792"/>
            <a:ext cx="12586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44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йа</a:t>
            </a:r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67687" y="1758206"/>
            <a:ext cx="6848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я</a:t>
            </a:r>
            <a:endParaRPr lang="uk-UA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9" name="Равно 38"/>
          <p:cNvSpPr/>
          <p:nvPr/>
        </p:nvSpPr>
        <p:spPr>
          <a:xfrm>
            <a:off x="7885922" y="2332675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0" name="Равно 39"/>
          <p:cNvSpPr/>
          <p:nvPr/>
        </p:nvSpPr>
        <p:spPr>
          <a:xfrm>
            <a:off x="7885922" y="3820719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41" name="Равно 40"/>
          <p:cNvSpPr/>
          <p:nvPr/>
        </p:nvSpPr>
        <p:spPr>
          <a:xfrm>
            <a:off x="8038321" y="5175790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108" y="2342100"/>
            <a:ext cx="2254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Блок-схема: узел 42"/>
          <p:cNvSpPr/>
          <p:nvPr/>
        </p:nvSpPr>
        <p:spPr>
          <a:xfrm>
            <a:off x="8510252" y="3806679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4" name="Блок-схема: узел 43"/>
          <p:cNvSpPr/>
          <p:nvPr/>
        </p:nvSpPr>
        <p:spPr>
          <a:xfrm>
            <a:off x="8610698" y="5187701"/>
            <a:ext cx="228600" cy="306177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5" name="Прямоугольник 44"/>
          <p:cNvSpPr/>
          <p:nvPr/>
        </p:nvSpPr>
        <p:spPr>
          <a:xfrm>
            <a:off x="13436" y="19575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 к і р</a:t>
            </a:r>
            <a:endParaRPr lang="ru-RU" sz="54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Дуга 5"/>
          <p:cNvSpPr/>
          <p:nvPr/>
        </p:nvSpPr>
        <p:spPr>
          <a:xfrm rot="7963021">
            <a:off x="1088457" y="1937338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8" name="Дуга 47"/>
          <p:cNvSpPr/>
          <p:nvPr/>
        </p:nvSpPr>
        <p:spPr>
          <a:xfrm rot="7963021">
            <a:off x="1614482" y="1177091"/>
            <a:ext cx="1660854" cy="1798777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9" name="Равно 48"/>
          <p:cNvSpPr/>
          <p:nvPr/>
        </p:nvSpPr>
        <p:spPr>
          <a:xfrm>
            <a:off x="934552" y="2883745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613" y="2896060"/>
            <a:ext cx="2254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Прямоугольник 50"/>
          <p:cNvSpPr/>
          <p:nvPr/>
        </p:nvSpPr>
        <p:spPr>
          <a:xfrm>
            <a:off x="158909" y="335891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5400" b="1" dirty="0" err="1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юш</a:t>
            </a:r>
            <a:r>
              <a:rPr lang="ru-RU" sz="5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к а</a:t>
            </a:r>
            <a:endParaRPr lang="ru-RU" sz="54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4" name="Дуга 53"/>
          <p:cNvSpPr/>
          <p:nvPr/>
        </p:nvSpPr>
        <p:spPr>
          <a:xfrm rot="7401295">
            <a:off x="1111835" y="2755929"/>
            <a:ext cx="1404671" cy="1712237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5" name="Дуга 54"/>
          <p:cNvSpPr/>
          <p:nvPr/>
        </p:nvSpPr>
        <p:spPr>
          <a:xfrm rot="7963021">
            <a:off x="2389160" y="2988447"/>
            <a:ext cx="1201689" cy="130148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7" name="Прямоугольник 56"/>
          <p:cNvSpPr/>
          <p:nvPr/>
        </p:nvSpPr>
        <p:spPr>
          <a:xfrm>
            <a:off x="282112" y="4406349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4400" b="1" dirty="0" err="1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яй</a:t>
            </a:r>
            <a:r>
              <a:rPr lang="ru-RU" sz="4400" b="1" dirty="0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rgbClr val="5C92B5">
                        <a:shade val="20000"/>
                        <a:satMod val="200000"/>
                      </a:srgbClr>
                    </a:gs>
                    <a:gs pos="78000">
                      <a:srgbClr val="5C92B5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5C92B5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це</a:t>
            </a:r>
            <a:endParaRPr lang="ru-RU" sz="4400" b="1" dirty="0">
              <a:ln w="1905"/>
              <a:gradFill>
                <a:gsLst>
                  <a:gs pos="0">
                    <a:srgbClr val="5C92B5">
                      <a:shade val="20000"/>
                      <a:satMod val="200000"/>
                    </a:srgbClr>
                  </a:gs>
                  <a:gs pos="78000">
                    <a:srgbClr val="5C92B5">
                      <a:tint val="90000"/>
                      <a:shade val="89000"/>
                      <a:satMod val="220000"/>
                    </a:srgbClr>
                  </a:gs>
                  <a:gs pos="100000">
                    <a:srgbClr val="5C92B5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8" name="Дуга 57"/>
          <p:cNvSpPr/>
          <p:nvPr/>
        </p:nvSpPr>
        <p:spPr>
          <a:xfrm rot="7963021">
            <a:off x="2391907" y="4157476"/>
            <a:ext cx="1055426" cy="106554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9" name="Дуга 58"/>
          <p:cNvSpPr/>
          <p:nvPr/>
        </p:nvSpPr>
        <p:spPr>
          <a:xfrm rot="7963021">
            <a:off x="1504934" y="3975930"/>
            <a:ext cx="1198728" cy="1298276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0" name="Равно 59"/>
          <p:cNvSpPr/>
          <p:nvPr/>
        </p:nvSpPr>
        <p:spPr>
          <a:xfrm>
            <a:off x="1188254" y="4368078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1" name="Равно 60"/>
          <p:cNvSpPr/>
          <p:nvPr/>
        </p:nvSpPr>
        <p:spPr>
          <a:xfrm>
            <a:off x="1540719" y="5307921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484" y="5304457"/>
            <a:ext cx="2254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44" y="4406349"/>
            <a:ext cx="2254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425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118" y="-2767"/>
            <a:ext cx="7632848" cy="1143000"/>
          </a:xfrm>
        </p:spPr>
        <p:txBody>
          <a:bodyPr>
            <a:normAutofit fontScale="90000"/>
          </a:bodyPr>
          <a:lstStyle/>
          <a:p>
            <a:r>
              <a:rPr lang="uk-UA" dirty="0"/>
              <a:t/>
            </a:r>
            <a:br>
              <a:rPr lang="uk-UA" dirty="0"/>
            </a:b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Буква Ї</a:t>
            </a:r>
            <a:endParaRPr lang="ru-RU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2749550" y="5029200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054350" y="4870035"/>
            <a:ext cx="139653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  <a:cs typeface="Times New Roman"/>
              </a:rPr>
              <a:t>       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31" name="Прямоугольник 230"/>
          <p:cNvSpPr/>
          <p:nvPr/>
        </p:nvSpPr>
        <p:spPr>
          <a:xfrm>
            <a:off x="1043608" y="1916832"/>
            <a:ext cx="7488832" cy="156966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k-U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Буква </a:t>
            </a:r>
            <a:r>
              <a:rPr lang="uk-UA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ї завжди </a:t>
            </a:r>
            <a:endParaRPr lang="uk-UA" sz="4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/>
            </a:endParaRPr>
          </a:p>
          <a:p>
            <a:pPr algn="ctr"/>
            <a:r>
              <a:rPr lang="uk-U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позначає </a:t>
            </a:r>
            <a:r>
              <a:rPr lang="uk-UA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два </a:t>
            </a:r>
            <a:r>
              <a:rPr lang="uk-U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звуки.</a:t>
            </a:r>
            <a:endParaRPr lang="uk-UA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499328"/>
            <a:ext cx="2808770" cy="208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2" name="Прямоугольник 231"/>
          <p:cNvSpPr/>
          <p:nvPr/>
        </p:nvSpPr>
        <p:spPr>
          <a:xfrm>
            <a:off x="2253068" y="4036452"/>
            <a:ext cx="38985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ea typeface="+mj-ea"/>
                <a:cs typeface="+mj-cs"/>
              </a:rPr>
              <a:t>Ї</a:t>
            </a:r>
            <a:endParaRPr lang="uk-UA" dirty="0"/>
          </a:p>
        </p:txBody>
      </p:sp>
      <p:sp>
        <p:nvSpPr>
          <p:cNvPr id="233" name="Прямоугольник 232"/>
          <p:cNvSpPr/>
          <p:nvPr/>
        </p:nvSpPr>
        <p:spPr>
          <a:xfrm>
            <a:off x="4450886" y="3828871"/>
            <a:ext cx="163217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72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</a:t>
            </a:r>
            <a:r>
              <a:rPr lang="ru-RU" sz="7200" b="1" cap="all" dirty="0" err="1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йІ</a:t>
            </a:r>
            <a:r>
              <a:rPr lang="ru-RU" sz="72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]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832328"/>
            <a:ext cx="2254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Равно 10"/>
          <p:cNvSpPr/>
          <p:nvPr/>
        </p:nvSpPr>
        <p:spPr>
          <a:xfrm>
            <a:off x="4788024" y="4832328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2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982" y="1523553"/>
            <a:ext cx="2444750" cy="211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908" y="1648048"/>
            <a:ext cx="2444750" cy="211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5999" y="-571500"/>
            <a:ext cx="7632848" cy="1143000"/>
          </a:xfrm>
        </p:spPr>
        <p:txBody>
          <a:bodyPr>
            <a:norm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0277" y="42274"/>
            <a:ext cx="698477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Після</a:t>
            </a:r>
            <a:r>
              <a:rPr lang="ru-RU" sz="48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sz="48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приголосних</a:t>
            </a:r>
            <a:r>
              <a:rPr lang="ru-RU" sz="48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  </a:t>
            </a:r>
            <a:endParaRPr lang="ru-RU" sz="48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</a:endParaRPr>
          </a:p>
        </p:txBody>
      </p:sp>
      <p:grpSp>
        <p:nvGrpSpPr>
          <p:cNvPr id="106" name="Group 10"/>
          <p:cNvGrpSpPr>
            <a:grpSpLocks/>
          </p:cNvGrpSpPr>
          <p:nvPr/>
        </p:nvGrpSpPr>
        <p:grpSpPr bwMode="auto">
          <a:xfrm>
            <a:off x="316414" y="1649617"/>
            <a:ext cx="2448272" cy="2114568"/>
            <a:chOff x="140" y="1419"/>
            <a:chExt cx="1684" cy="1683"/>
          </a:xfrm>
        </p:grpSpPr>
        <p:sp>
          <p:nvSpPr>
            <p:cNvPr id="107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8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9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0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065" cy="1018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1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2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738" cy="63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3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4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7743530" y="1432125"/>
            <a:ext cx="8595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[у]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939326" y="1649617"/>
            <a:ext cx="19125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[е]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842029" y="1586542"/>
            <a:ext cx="8915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[а]</a:t>
            </a:r>
            <a:endParaRPr lang="ru-RU" sz="44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54661" y="2106482"/>
            <a:ext cx="92525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80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я</a:t>
            </a:r>
            <a:endParaRPr lang="uk-UA" sz="80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849651" y="1860261"/>
            <a:ext cx="84831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96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є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6876256" y="1044278"/>
            <a:ext cx="2594081" cy="2322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15000"/>
              </a:lnSpc>
              <a:spcBef>
                <a:spcPts val="200"/>
              </a:spcBef>
            </a:pPr>
            <a:r>
              <a:rPr lang="uk-UA" sz="54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       </a:t>
            </a:r>
            <a:r>
              <a:rPr lang="uk-UA" sz="72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ю</a:t>
            </a:r>
            <a:endParaRPr lang="ru-RU" sz="72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11918" y="3749919"/>
            <a:ext cx="8635376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dirty="0" smtClean="0">
                <a:solidFill>
                  <a:srgbClr val="002060"/>
                </a:solidFill>
              </a:rPr>
              <a:t>Пом’якшують  попередній  </a:t>
            </a:r>
          </a:p>
          <a:p>
            <a:pPr algn="ctr"/>
            <a:r>
              <a:rPr lang="uk-UA" sz="4000" dirty="0" smtClean="0">
                <a:solidFill>
                  <a:srgbClr val="002060"/>
                </a:solidFill>
              </a:rPr>
              <a:t>приголосний та позначають один звук</a:t>
            </a:r>
            <a:r>
              <a:rPr lang="uk-UA" sz="4000" dirty="0" smtClean="0"/>
              <a:t>.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5" name="Блок-схема: узел 64"/>
          <p:cNvSpPr/>
          <p:nvPr/>
        </p:nvSpPr>
        <p:spPr>
          <a:xfrm>
            <a:off x="2660738" y="1742662"/>
            <a:ext cx="457200" cy="4572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065" y="1801805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132" y="1631661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118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50277" y="42274"/>
            <a:ext cx="698477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all" dirty="0" err="1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Букви</a:t>
            </a:r>
            <a:r>
              <a:rPr lang="ru-RU" sz="48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 я, ю, є</a:t>
            </a:r>
            <a:r>
              <a:rPr lang="ru-RU" sz="4800" b="1" cap="all" dirty="0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</a:rPr>
              <a:t>  </a:t>
            </a:r>
            <a:endParaRPr lang="ru-RU" sz="48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6876256" y="1044278"/>
            <a:ext cx="2594081" cy="987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15000"/>
              </a:lnSpc>
              <a:spcBef>
                <a:spcPts val="200"/>
              </a:spcBef>
            </a:pPr>
            <a:r>
              <a:rPr lang="uk-UA" sz="5400" b="1" cap="all" smtClean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C4652D">
                        <a:shade val="20000"/>
                        <a:satMod val="245000"/>
                      </a:srgbClr>
                    </a:gs>
                    <a:gs pos="43000">
                      <a:srgbClr val="C4652D">
                        <a:satMod val="255000"/>
                      </a:srgbClr>
                    </a:gs>
                    <a:gs pos="48000">
                      <a:srgbClr val="C4652D">
                        <a:shade val="85000"/>
                        <a:satMod val="255000"/>
                      </a:srgbClr>
                    </a:gs>
                    <a:gs pos="100000">
                      <a:srgbClr val="C4652D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       </a:t>
            </a:r>
            <a:endParaRPr lang="ru-RU" sz="7200" b="1" cap="all" dirty="0">
              <a:ln w="9000" cmpd="sng">
                <a:solidFill>
                  <a:srgbClr val="C4652D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C4652D">
                      <a:shade val="20000"/>
                      <a:satMod val="245000"/>
                    </a:srgbClr>
                  </a:gs>
                  <a:gs pos="43000">
                    <a:srgbClr val="C4652D">
                      <a:satMod val="255000"/>
                    </a:srgbClr>
                  </a:gs>
                  <a:gs pos="48000">
                    <a:srgbClr val="C4652D">
                      <a:shade val="85000"/>
                      <a:satMod val="255000"/>
                    </a:srgbClr>
                  </a:gs>
                  <a:gs pos="100000">
                    <a:srgbClr val="C4652D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638309" y="629816"/>
            <a:ext cx="6408712" cy="1143000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1208173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 [а]</a:t>
            </a:r>
            <a:r>
              <a:rPr lang="ru-RU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</a:t>
            </a:r>
            <a:r>
              <a:rPr lang="ru-RU" sz="6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диня</a:t>
            </a:r>
            <a:endParaRPr lang="ru-RU" sz="6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ю </a:t>
            </a:r>
            <a:r>
              <a:rPr lang="ru-RU" sz="9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[у]</a:t>
            </a:r>
            <a:r>
              <a:rPr lang="ru-RU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</a:t>
            </a:r>
            <a:r>
              <a:rPr lang="ru-RU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люди</a:t>
            </a:r>
          </a:p>
          <a:p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є </a:t>
            </a:r>
            <a:r>
              <a:rPr lang="ru-RU" sz="9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[е]</a:t>
            </a:r>
            <a:r>
              <a:rPr lang="ru-RU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</a:t>
            </a:r>
            <a:r>
              <a:rPr lang="ru-RU" sz="6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синє</a:t>
            </a:r>
            <a:r>
              <a:rPr lang="ru-RU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uk-UA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7" name="Равно 26"/>
          <p:cNvSpPr/>
          <p:nvPr/>
        </p:nvSpPr>
        <p:spPr>
          <a:xfrm>
            <a:off x="6444208" y="2408960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30" name="Равно 29"/>
          <p:cNvSpPr/>
          <p:nvPr/>
        </p:nvSpPr>
        <p:spPr>
          <a:xfrm>
            <a:off x="5606603" y="4020423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31" name="Равно 30"/>
          <p:cNvSpPr/>
          <p:nvPr/>
        </p:nvSpPr>
        <p:spPr>
          <a:xfrm>
            <a:off x="6561517" y="5402488"/>
            <a:ext cx="629477" cy="330000"/>
          </a:xfrm>
          <a:prstGeom prst="mathEqual">
            <a:avLst>
              <a:gd name="adj1" fmla="val 29581"/>
              <a:gd name="adj2" fmla="val 1176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281" y="2452534"/>
            <a:ext cx="2254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092" y="4020423"/>
            <a:ext cx="2254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994" y="5421338"/>
            <a:ext cx="2254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260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69ab727124179eb2662dac3b584415c39ca80"/>
</p:tagLst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322</Words>
  <Application>Microsoft Office PowerPoint</Application>
  <PresentationFormat>Экран (4:3)</PresentationFormat>
  <Paragraphs>133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Що ми знаємо про…</vt:lpstr>
      <vt:lpstr>  Звук - найменша одиниця мови.</vt:lpstr>
      <vt:lpstr>  </vt:lpstr>
      <vt:lpstr>  </vt:lpstr>
      <vt:lpstr>  </vt:lpstr>
      <vt:lpstr>  </vt:lpstr>
      <vt:lpstr>  </vt:lpstr>
      <vt:lpstr>  </vt:lpstr>
      <vt:lpstr>  </vt:lpstr>
      <vt:lpstr>  </vt:lpstr>
      <vt:lpstr>   Буква Ї</vt:lpstr>
      <vt:lpstr>  </vt:lpstr>
      <vt:lpstr>Презентация PowerPoint</vt:lpstr>
    </vt:vector>
  </TitlesOfParts>
  <Company>http://presentation-creation.ru</Company>
  <LinksUpToDate>false</LinksUpToDate>
  <SharedDoc>false</SharedDoc>
  <HyperlinkBase>http://presentation-creation.ru/powerpoint-lessons.html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Школьные принадлежности</dc:title>
  <dc:creator>obstinate</dc:creator>
  <dc:description>Шаблон презентации с сайта http://presentation-creation.ru/</dc:description>
  <cp:lastModifiedBy>User</cp:lastModifiedBy>
  <cp:revision>56</cp:revision>
  <dcterms:created xsi:type="dcterms:W3CDTF">2018-02-10T05:26:20Z</dcterms:created>
  <dcterms:modified xsi:type="dcterms:W3CDTF">2020-05-25T16:14:36Z</dcterms:modified>
</cp:coreProperties>
</file>