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67551115-C2E1-4E3B-AA47-22062250ACC1}" type="datetimeFigureOut">
              <a:rPr lang="ru-RU" smtClean="0"/>
              <a:t>12.05.2021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9FFA1D09-F9EB-4197-B40B-A850740260DE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3845024"/>
          </a:xfrm>
        </p:spPr>
        <p:txBody>
          <a:bodyPr>
            <a:noAutofit/>
          </a:bodyPr>
          <a:lstStyle/>
          <a:p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66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66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6600" b="1" dirty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6600" b="1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  <a:t/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Творення </a:t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активних </a:t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і</a:t>
            </a:r>
            <a:b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</a:br>
            <a:r>
              <a:rPr lang="uk-UA" sz="6600" b="1" dirty="0" smtClean="0">
                <a:solidFill>
                  <a:schemeClr val="accent2">
                    <a:lumMod val="50000"/>
                  </a:schemeClr>
                </a:solidFill>
                <a:latin typeface="Batang" panose="02030600000101010101" pitchFamily="18" charset="-127"/>
                <a:ea typeface="Batang" panose="02030600000101010101" pitchFamily="18" charset="-127"/>
              </a:rPr>
              <a:t> пасивних дієприкметників</a:t>
            </a:r>
            <a:endParaRPr lang="ru-RU" sz="6600" b="1" dirty="0">
              <a:solidFill>
                <a:schemeClr val="accent2">
                  <a:lumMod val="50000"/>
                </a:schemeClr>
              </a:solidFill>
              <a:latin typeface="Batang" panose="02030600000101010101" pitchFamily="18" charset="-127"/>
              <a:ea typeface="Batang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49559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camera.wav"/>
          </p:stSnd>
        </p:sndAc>
      </p:transition>
    </mc:Choice>
    <mc:Fallback xmlns="">
      <p:transition spd="slow">
        <p:split orient="vert"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Розрізняємо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uk-UA" dirty="0" smtClean="0"/>
              <a:t>АКТИВНІ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ru-RU" dirty="0" err="1"/>
              <a:t>Виражають</a:t>
            </a:r>
            <a:r>
              <a:rPr lang="ru-RU" dirty="0"/>
              <a:t> </a:t>
            </a:r>
            <a:r>
              <a:rPr lang="ru-RU" dirty="0" err="1"/>
              <a:t>ознаку</a:t>
            </a:r>
            <a:r>
              <a:rPr lang="ru-RU" dirty="0"/>
              <a:t> предмета за </a:t>
            </a:r>
            <a:r>
              <a:rPr lang="ru-RU" dirty="0" err="1"/>
              <a:t>його</a:t>
            </a:r>
            <a:r>
              <a:rPr lang="ru-RU" dirty="0"/>
              <a:t> ж </a:t>
            </a:r>
            <a:r>
              <a:rPr lang="ru-RU" dirty="0" err="1"/>
              <a:t>дією</a:t>
            </a:r>
            <a:r>
              <a:rPr lang="ru-RU" dirty="0"/>
              <a:t>. </a:t>
            </a:r>
            <a:r>
              <a:rPr lang="ru-RU" dirty="0" err="1"/>
              <a:t>Утворюються</a:t>
            </a:r>
            <a:r>
              <a:rPr lang="ru-RU" dirty="0"/>
              <a:t> </a:t>
            </a:r>
            <a:r>
              <a:rPr lang="ru-RU" dirty="0" err="1"/>
              <a:t>лише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</a:t>
            </a:r>
            <a:r>
              <a:rPr lang="ru-RU" dirty="0" err="1" smtClean="0"/>
              <a:t>неперехідних</a:t>
            </a:r>
            <a:r>
              <a:rPr lang="ru-RU" dirty="0" smtClean="0"/>
              <a:t> </a:t>
            </a:r>
            <a:r>
              <a:rPr lang="ru-RU" dirty="0" err="1"/>
              <a:t>дієслів</a:t>
            </a:r>
            <a:r>
              <a:rPr lang="ru-RU" dirty="0" smtClean="0"/>
              <a:t>.</a:t>
            </a:r>
          </a:p>
          <a:p>
            <a:pPr algn="ctr"/>
            <a:r>
              <a:rPr lang="ru-RU" i="1" dirty="0" err="1" smtClean="0">
                <a:solidFill>
                  <a:schemeClr val="accent4">
                    <a:lumMod val="50000"/>
                  </a:schemeClr>
                </a:solidFill>
              </a:rPr>
              <a:t>згасаюче</a:t>
            </a:r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4">
                    <a:lumMod val="50000"/>
                  </a:schemeClr>
                </a:solidFill>
              </a:rPr>
              <a:t>світло</a:t>
            </a:r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,</a:t>
            </a:r>
          </a:p>
          <a:p>
            <a:pPr algn="ctr"/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i="1" dirty="0" err="1">
                <a:solidFill>
                  <a:schemeClr val="accent4">
                    <a:lumMod val="50000"/>
                  </a:schemeClr>
                </a:solidFill>
              </a:rPr>
              <a:t>в’януча</a:t>
            </a:r>
            <a:r>
              <a:rPr lang="ru-RU" i="1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i="1" dirty="0" smtClean="0">
                <a:solidFill>
                  <a:schemeClr val="accent4">
                    <a:lumMod val="50000"/>
                  </a:schemeClr>
                </a:solidFill>
              </a:rPr>
              <a:t>трава</a:t>
            </a: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uk-UA" dirty="0" smtClean="0"/>
              <a:t>ПАСИВНІ</a:t>
            </a:r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ru-RU" dirty="0" err="1"/>
              <a:t>Виражають</a:t>
            </a:r>
            <a:r>
              <a:rPr lang="ru-RU" dirty="0"/>
              <a:t> </a:t>
            </a:r>
            <a:r>
              <a:rPr lang="ru-RU" dirty="0" err="1"/>
              <a:t>ознаку</a:t>
            </a:r>
            <a:r>
              <a:rPr lang="ru-RU" dirty="0"/>
              <a:t> предмета за </a:t>
            </a:r>
            <a:r>
              <a:rPr lang="ru-RU" dirty="0" err="1"/>
              <a:t>дією</a:t>
            </a:r>
            <a:r>
              <a:rPr lang="ru-RU" dirty="0"/>
              <a:t> над </a:t>
            </a:r>
            <a:r>
              <a:rPr lang="ru-RU" dirty="0" smtClean="0"/>
              <a:t>ним, </a:t>
            </a:r>
            <a:r>
              <a:rPr lang="ru-RU" dirty="0" err="1" smtClean="0"/>
              <a:t>тобто</a:t>
            </a:r>
            <a:r>
              <a:rPr lang="ru-RU" dirty="0" smtClean="0"/>
              <a:t>  </a:t>
            </a:r>
            <a:r>
              <a:rPr lang="ru-RU" dirty="0" err="1"/>
              <a:t>пов’язаний</a:t>
            </a:r>
            <a:r>
              <a:rPr lang="ru-RU" dirty="0"/>
              <a:t> </a:t>
            </a:r>
            <a:r>
              <a:rPr lang="ru-RU" dirty="0" err="1"/>
              <a:t>із</a:t>
            </a:r>
            <a:r>
              <a:rPr lang="ru-RU" dirty="0"/>
              <a:t> </a:t>
            </a:r>
            <a:r>
              <a:rPr lang="ru-RU" dirty="0" err="1"/>
              <a:t>дієприкметником</a:t>
            </a:r>
            <a:r>
              <a:rPr lang="ru-RU" dirty="0"/>
              <a:t> предмет </a:t>
            </a:r>
            <a:r>
              <a:rPr lang="ru-RU" dirty="0" err="1"/>
              <a:t>підлягає</a:t>
            </a:r>
            <a:r>
              <a:rPr lang="ru-RU" dirty="0"/>
              <a:t> </a:t>
            </a:r>
            <a:r>
              <a:rPr lang="ru-RU" dirty="0" err="1"/>
              <a:t>дії</a:t>
            </a:r>
            <a:r>
              <a:rPr lang="ru-RU" dirty="0"/>
              <a:t> </a:t>
            </a:r>
            <a:r>
              <a:rPr lang="ru-RU" dirty="0" err="1"/>
              <a:t>іншого</a:t>
            </a:r>
            <a:r>
              <a:rPr lang="ru-RU" dirty="0"/>
              <a:t> предмета</a:t>
            </a:r>
          </a:p>
          <a:p>
            <a:pPr algn="ctr"/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виконана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вправа</a:t>
            </a:r>
            <a:r>
              <a:rPr lang="ru-RU" dirty="0">
                <a:solidFill>
                  <a:schemeClr val="accent4">
                    <a:lumMod val="50000"/>
                  </a:schemeClr>
                </a:solidFill>
              </a:rPr>
              <a:t>, </a:t>
            </a:r>
            <a:endParaRPr lang="ru-RU" dirty="0" smtClean="0">
              <a:solidFill>
                <a:schemeClr val="accent4">
                  <a:lumMod val="50000"/>
                </a:schemeClr>
              </a:solidFill>
            </a:endParaRPr>
          </a:p>
          <a:p>
            <a:pPr algn="ctr"/>
            <a:r>
              <a:rPr lang="ru-RU" dirty="0" err="1" smtClean="0">
                <a:solidFill>
                  <a:schemeClr val="accent4">
                    <a:lumMod val="50000"/>
                  </a:schemeClr>
                </a:solidFill>
              </a:rPr>
              <a:t>посаджені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4">
                    <a:lumMod val="50000"/>
                  </a:schemeClr>
                </a:solidFill>
              </a:rPr>
              <a:t>квіти</a:t>
            </a:r>
            <a: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4">
                    <a:lumMod val="50000"/>
                  </a:schemeClr>
                </a:solidFill>
              </a:rPr>
            </a:br>
            <a:endParaRPr lang="ru-RU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075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  <p:sndAc>
          <p:stSnd>
            <p:snd r:embed="rId2" name="camera.wav"/>
          </p:stSnd>
        </p:sndAc>
      </p:transition>
    </mc:Choice>
    <mc:Fallback xmlns="">
      <p:transition spd="slow">
        <p:fade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Творення 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906115"/>
          </a:xfrm>
        </p:spPr>
        <p:txBody>
          <a:bodyPr/>
          <a:lstStyle/>
          <a:p>
            <a:pPr algn="ctr"/>
            <a:r>
              <a:rPr lang="uk-UA" sz="4000" b="1" i="1" dirty="0" smtClean="0"/>
              <a:t>Активні</a:t>
            </a: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395536" y="2060848"/>
            <a:ext cx="4392488" cy="4065315"/>
          </a:xfrm>
        </p:spPr>
        <p:txBody>
          <a:bodyPr>
            <a:noAutofit/>
          </a:bodyPr>
          <a:lstStyle/>
          <a:p>
            <a:r>
              <a:rPr lang="ru-RU" sz="2400" dirty="0" err="1" smtClean="0"/>
              <a:t>теперішнього</a:t>
            </a:r>
            <a:r>
              <a:rPr lang="ru-RU" sz="2400" dirty="0" smtClean="0"/>
              <a:t> часу (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основи</a:t>
            </a:r>
            <a:r>
              <a:rPr lang="ru-RU" sz="2400" dirty="0" smtClean="0"/>
              <a:t> </a:t>
            </a:r>
            <a:r>
              <a:rPr lang="ru-RU" sz="2400" dirty="0" err="1" smtClean="0"/>
              <a:t>теперішнього</a:t>
            </a:r>
            <a:r>
              <a:rPr lang="ru-RU" sz="2400" dirty="0" smtClean="0"/>
              <a:t> часу (</a:t>
            </a:r>
            <a:r>
              <a:rPr lang="ru-RU" sz="2400" dirty="0" err="1" smtClean="0"/>
              <a:t>форми</a:t>
            </a:r>
            <a:r>
              <a:rPr lang="ru-RU" sz="2400" dirty="0" smtClean="0"/>
              <a:t> 3-ї особи </a:t>
            </a:r>
            <a:r>
              <a:rPr lang="ru-RU" sz="2400" dirty="0" err="1" smtClean="0"/>
              <a:t>множини</a:t>
            </a:r>
            <a:r>
              <a:rPr lang="ru-RU" sz="2400" dirty="0" smtClean="0"/>
              <a:t>) за </a:t>
            </a:r>
            <a:r>
              <a:rPr lang="ru-RU" sz="2400" dirty="0" err="1" smtClean="0"/>
              <a:t>допомоги</a:t>
            </a:r>
            <a:r>
              <a:rPr lang="ru-RU" sz="2400" dirty="0" smtClean="0"/>
              <a:t> </a:t>
            </a:r>
            <a:r>
              <a:rPr lang="ru-RU" sz="2400" dirty="0" err="1" smtClean="0"/>
              <a:t>суфіксів</a:t>
            </a:r>
            <a:r>
              <a:rPr lang="ru-RU" sz="2400" dirty="0" smtClean="0"/>
              <a:t> -</a:t>
            </a:r>
            <a:r>
              <a:rPr lang="ru-RU" sz="2400" dirty="0" err="1" smtClean="0"/>
              <a:t>уч</a:t>
            </a:r>
            <a:r>
              <a:rPr lang="ru-RU" sz="2400" dirty="0" smtClean="0"/>
              <a:t>- 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 (-</a:t>
            </a:r>
            <a:r>
              <a:rPr lang="ru-RU" sz="2400" dirty="0" err="1" smtClean="0"/>
              <a:t>юч</a:t>
            </a:r>
            <a:r>
              <a:rPr lang="ru-RU" sz="2400" dirty="0" smtClean="0"/>
              <a:t>-), -</a:t>
            </a:r>
            <a:r>
              <a:rPr lang="ru-RU" sz="2400" dirty="0" err="1" smtClean="0"/>
              <a:t>ач</a:t>
            </a:r>
            <a:r>
              <a:rPr lang="ru-RU" sz="2400" dirty="0" smtClean="0"/>
              <a:t>-(</a:t>
            </a:r>
            <a:r>
              <a:rPr lang="ru-RU" sz="2400" dirty="0" err="1" smtClean="0"/>
              <a:t>яч</a:t>
            </a:r>
            <a:r>
              <a:rPr lang="ru-RU" sz="2400" dirty="0" smtClean="0"/>
              <a:t>-)):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ревучий,  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дрижачий</a:t>
            </a:r>
            <a:endParaRPr lang="ru-RU" sz="2400" b="1" dirty="0" smtClean="0">
              <a:solidFill>
                <a:schemeClr val="accent4">
                  <a:lumMod val="50000"/>
                </a:schemeClr>
              </a:solidFill>
            </a:endParaRPr>
          </a:p>
          <a:p>
            <a:r>
              <a:rPr lang="ru-RU" sz="2400" dirty="0" err="1" smtClean="0"/>
              <a:t>минулого</a:t>
            </a:r>
            <a:r>
              <a:rPr lang="ru-RU" sz="2400" dirty="0" smtClean="0"/>
              <a:t> часу (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основи</a:t>
            </a:r>
            <a:r>
              <a:rPr lang="ru-RU" sz="2400" dirty="0" smtClean="0"/>
              <a:t> </a:t>
            </a:r>
            <a:r>
              <a:rPr lang="ru-RU" sz="2400" dirty="0" err="1" smtClean="0"/>
              <a:t>інфінітива</a:t>
            </a:r>
            <a:r>
              <a:rPr lang="ru-RU" sz="2400" dirty="0" smtClean="0"/>
              <a:t> </a:t>
            </a:r>
            <a:r>
              <a:rPr lang="ru-RU" sz="2400" dirty="0" err="1" smtClean="0"/>
              <a:t>дієслів</a:t>
            </a:r>
            <a:r>
              <a:rPr lang="ru-RU" sz="2400" dirty="0" smtClean="0"/>
              <a:t> </a:t>
            </a:r>
            <a:r>
              <a:rPr lang="ru-RU" sz="2400" dirty="0" err="1" smtClean="0"/>
              <a:t>доконаного</a:t>
            </a:r>
            <a:r>
              <a:rPr lang="ru-RU" sz="2400" dirty="0" smtClean="0"/>
              <a:t> виду за </a:t>
            </a:r>
            <a:r>
              <a:rPr lang="ru-RU" sz="2400" dirty="0" err="1" smtClean="0"/>
              <a:t>допомоги</a:t>
            </a:r>
            <a:r>
              <a:rPr lang="ru-RU" sz="2400" dirty="0" smtClean="0"/>
              <a:t> </a:t>
            </a:r>
            <a:r>
              <a:rPr lang="ru-RU" sz="2400" dirty="0" err="1" smtClean="0"/>
              <a:t>суфікса</a:t>
            </a:r>
            <a:r>
              <a:rPr lang="ru-RU" sz="2400" dirty="0" smtClean="0"/>
              <a:t>-л-):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посивілий</a:t>
            </a: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,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опалий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340768"/>
            <a:ext cx="4041775" cy="834107"/>
          </a:xfrm>
        </p:spPr>
        <p:txBody>
          <a:bodyPr/>
          <a:lstStyle/>
          <a:p>
            <a:pPr algn="ctr"/>
            <a:r>
              <a:rPr lang="uk-UA" sz="4000" b="1" i="1" dirty="0" smtClean="0"/>
              <a:t>Пасивні</a:t>
            </a: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860031" y="2132856"/>
            <a:ext cx="4104457" cy="3993307"/>
          </a:xfrm>
        </p:spPr>
        <p:txBody>
          <a:bodyPr>
            <a:normAutofit/>
          </a:bodyPr>
          <a:lstStyle/>
          <a:p>
            <a:r>
              <a:rPr lang="ru-RU" sz="2400" dirty="0" err="1" smtClean="0"/>
              <a:t>мають</a:t>
            </a:r>
            <a:r>
              <a:rPr lang="ru-RU" sz="2400" dirty="0" smtClean="0"/>
              <a:t> </a:t>
            </a:r>
            <a:r>
              <a:rPr lang="ru-RU" sz="2400" dirty="0" err="1" smtClean="0"/>
              <a:t>ознаку</a:t>
            </a:r>
            <a:r>
              <a:rPr lang="ru-RU" sz="2400" dirty="0" smtClean="0"/>
              <a:t> </a:t>
            </a:r>
            <a:r>
              <a:rPr lang="ru-RU" sz="2400" dirty="0" err="1" smtClean="0"/>
              <a:t>минулого</a:t>
            </a:r>
            <a:r>
              <a:rPr lang="ru-RU" sz="2400" dirty="0" smtClean="0"/>
              <a:t> часу (</a:t>
            </a:r>
            <a:r>
              <a:rPr lang="ru-RU" sz="2400" dirty="0" err="1" smtClean="0"/>
              <a:t>від</a:t>
            </a:r>
            <a:r>
              <a:rPr lang="ru-RU" sz="2400" dirty="0" smtClean="0"/>
              <a:t> </a:t>
            </a:r>
            <a:r>
              <a:rPr lang="ru-RU" sz="2400" dirty="0" err="1" smtClean="0"/>
              <a:t>основи</a:t>
            </a:r>
            <a:r>
              <a:rPr lang="ru-RU" sz="2400" dirty="0" smtClean="0"/>
              <a:t> </a:t>
            </a:r>
            <a:r>
              <a:rPr lang="ru-RU" sz="2400" dirty="0" err="1" smtClean="0"/>
              <a:t>інфінітива</a:t>
            </a:r>
            <a:r>
              <a:rPr lang="ru-RU" sz="2400" dirty="0" smtClean="0"/>
              <a:t> </a:t>
            </a:r>
            <a:r>
              <a:rPr lang="ru-RU" sz="2400" dirty="0" err="1" smtClean="0"/>
              <a:t>або</a:t>
            </a:r>
            <a:r>
              <a:rPr lang="ru-RU" sz="2400" dirty="0" smtClean="0"/>
              <a:t> 1-ї особи </a:t>
            </a:r>
            <a:r>
              <a:rPr lang="ru-RU" sz="2400" dirty="0" err="1" smtClean="0"/>
              <a:t>однини</a:t>
            </a:r>
            <a:r>
              <a:rPr lang="ru-RU" sz="2400" dirty="0" smtClean="0"/>
              <a:t> </a:t>
            </a:r>
            <a:r>
              <a:rPr lang="ru-RU" sz="2400" dirty="0" err="1" smtClean="0"/>
              <a:t>теперішнього</a:t>
            </a:r>
            <a:r>
              <a:rPr lang="ru-RU" sz="2400" dirty="0" smtClean="0"/>
              <a:t> </a:t>
            </a:r>
            <a:r>
              <a:rPr lang="ru-RU" sz="2400" dirty="0" err="1" smtClean="0"/>
              <a:t>чи</a:t>
            </a:r>
            <a:r>
              <a:rPr lang="ru-RU" sz="2400" dirty="0" smtClean="0"/>
              <a:t> </a:t>
            </a:r>
            <a:r>
              <a:rPr lang="ru-RU" sz="2400" dirty="0" err="1" smtClean="0"/>
              <a:t>майбутнього</a:t>
            </a:r>
            <a:r>
              <a:rPr lang="ru-RU" sz="2400" dirty="0" smtClean="0"/>
              <a:t> часу </a:t>
            </a:r>
            <a:r>
              <a:rPr lang="ru-RU" sz="2400" dirty="0" err="1" smtClean="0"/>
              <a:t>дієслів</a:t>
            </a:r>
            <a:r>
              <a:rPr lang="ru-RU" sz="2400" dirty="0" smtClean="0"/>
              <a:t> </a:t>
            </a:r>
            <a:r>
              <a:rPr lang="ru-RU" sz="2400" dirty="0" err="1" smtClean="0"/>
              <a:t>доконаного</a:t>
            </a:r>
            <a:r>
              <a:rPr lang="ru-RU" sz="2400" dirty="0" smtClean="0"/>
              <a:t> виду за </a:t>
            </a:r>
            <a:r>
              <a:rPr lang="ru-RU" sz="2400" dirty="0" err="1" smtClean="0"/>
              <a:t>допомоги</a:t>
            </a:r>
            <a:r>
              <a:rPr lang="ru-RU" sz="2400" dirty="0" smtClean="0"/>
              <a:t> </a:t>
            </a:r>
            <a:r>
              <a:rPr lang="ru-RU" sz="2400" dirty="0" err="1" smtClean="0"/>
              <a:t>суфіксів</a:t>
            </a:r>
            <a:r>
              <a:rPr lang="ru-RU" sz="2400" dirty="0" smtClean="0"/>
              <a:t> -н-,</a:t>
            </a:r>
          </a:p>
          <a:p>
            <a:pPr marL="0" indent="0">
              <a:buNone/>
            </a:pPr>
            <a:r>
              <a:rPr lang="ru-RU" sz="2400" dirty="0"/>
              <a:t> </a:t>
            </a:r>
            <a:r>
              <a:rPr lang="ru-RU" sz="2400" dirty="0" smtClean="0"/>
              <a:t>   -</a:t>
            </a:r>
            <a:r>
              <a:rPr lang="ru-RU" sz="2400" dirty="0" err="1" smtClean="0"/>
              <a:t>ен</a:t>
            </a:r>
            <a:r>
              <a:rPr lang="ru-RU" sz="2400" dirty="0" smtClean="0"/>
              <a:t>-, -є-, -т-): </a:t>
            </a:r>
          </a:p>
          <a:p>
            <a:pPr marL="0" indent="0" algn="ctr">
              <a:buNone/>
            </a:pPr>
            <a:r>
              <a:rPr lang="ru-RU" sz="2400" b="1" dirty="0" smtClean="0">
                <a:solidFill>
                  <a:schemeClr val="accent4">
                    <a:lumMod val="50000"/>
                  </a:schemeClr>
                </a:solidFill>
              </a:rPr>
              <a:t>написаний, ношений, </a:t>
            </a:r>
            <a:r>
              <a:rPr lang="ru-RU" sz="2400" b="1" dirty="0" err="1" smtClean="0">
                <a:solidFill>
                  <a:schemeClr val="accent4">
                    <a:lumMod val="50000"/>
                  </a:schemeClr>
                </a:solidFill>
              </a:rPr>
              <a:t>скошений</a:t>
            </a:r>
            <a:endParaRPr lang="ru-RU" sz="2400" b="1" dirty="0">
              <a:solidFill>
                <a:schemeClr val="accent4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4471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  <p:sndAc>
          <p:stSnd>
            <p:snd r:embed="rId2" name="camera.wav"/>
          </p:stSnd>
        </p:sndAc>
      </p:transition>
    </mc:Choice>
    <mc:Fallback xmlns="">
      <p:transition>
        <p:cut/>
        <p:sndAc>
          <p:stSnd>
            <p:snd r:embed="rId3" name="camer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2010552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Активні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дієприкметники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теперішнього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часу в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сучасній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українській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мові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маловживані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їх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використання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потрібно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уникати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послуговуючись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натомість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конструкціями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типу той,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той,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який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що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;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які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тощо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або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добираючи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відповідні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іменники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ru-RU" sz="2000" b="1" i="1" dirty="0" err="1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прикметники</a:t>
            </a:r>
            <a:r>
              <a:rPr lang="ru-RU" sz="2000" b="1" i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неправильно</a:t>
            </a:r>
          </a:p>
          <a:p>
            <a:endParaRPr lang="ru-RU" dirty="0"/>
          </a:p>
          <a:p>
            <a:r>
              <a:rPr lang="ru-RU" dirty="0" err="1" smtClean="0"/>
              <a:t>відпочиваючі</a:t>
            </a:r>
            <a:r>
              <a:rPr lang="ru-RU" dirty="0" smtClean="0"/>
              <a:t> </a:t>
            </a:r>
            <a:r>
              <a:rPr lang="ru-RU" dirty="0" err="1" smtClean="0"/>
              <a:t>санаторію</a:t>
            </a:r>
            <a:endParaRPr lang="ru-RU" dirty="0" smtClean="0"/>
          </a:p>
          <a:p>
            <a:endParaRPr lang="ru-RU" dirty="0"/>
          </a:p>
          <a:p>
            <a:pPr marL="0" indent="0">
              <a:buNone/>
            </a:pPr>
            <a:r>
              <a:rPr lang="ru-RU" dirty="0"/>
              <a:t>	</a:t>
            </a:r>
          </a:p>
          <a:p>
            <a:r>
              <a:rPr lang="ru-RU" dirty="0" err="1"/>
              <a:t>від’їжджаючі</a:t>
            </a:r>
            <a:r>
              <a:rPr lang="ru-RU" dirty="0"/>
              <a:t> </a:t>
            </a:r>
            <a:r>
              <a:rPr lang="ru-RU" dirty="0" err="1"/>
              <a:t>туристи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4103312" cy="3447288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F0000"/>
                </a:solidFill>
              </a:rPr>
              <a:t>правильно</a:t>
            </a:r>
          </a:p>
          <a:p>
            <a:endParaRPr lang="ru-RU" dirty="0"/>
          </a:p>
          <a:p>
            <a:r>
              <a:rPr lang="ru-RU" dirty="0" err="1" smtClean="0"/>
              <a:t>ті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відпочивають</a:t>
            </a:r>
            <a:r>
              <a:rPr lang="ru-RU" dirty="0"/>
              <a:t> у </a:t>
            </a:r>
            <a:r>
              <a:rPr lang="ru-RU" dirty="0" err="1" smtClean="0"/>
              <a:t>санаторії;відпочивальники</a:t>
            </a:r>
            <a:endParaRPr lang="ru-RU" dirty="0" smtClean="0"/>
          </a:p>
          <a:p>
            <a:endParaRPr lang="ru-RU" dirty="0"/>
          </a:p>
          <a:p>
            <a:r>
              <a:rPr lang="ru-RU" dirty="0" err="1" smtClean="0"/>
              <a:t>туристи</a:t>
            </a:r>
            <a:r>
              <a:rPr lang="ru-RU" dirty="0"/>
              <a:t>, </a:t>
            </a:r>
            <a:r>
              <a:rPr lang="ru-RU" dirty="0" err="1"/>
              <a:t>які</a:t>
            </a:r>
            <a:r>
              <a:rPr lang="ru-RU" dirty="0"/>
              <a:t> </a:t>
            </a:r>
            <a:r>
              <a:rPr lang="ru-RU" dirty="0" err="1"/>
              <a:t>від’їжджають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5013070"/>
      </p:ext>
    </p:extLst>
  </p:cSld>
  <p:clrMapOvr>
    <a:masterClrMapping/>
  </p:clrMapOvr>
  <p:transition spd="slow">
    <p:wipe/>
    <p:sndAc>
      <p:stSnd>
        <p:snd r:embed="rId2" name="camera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872067" y="1556792"/>
            <a:ext cx="7876397" cy="4569371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ru-RU" sz="3300" b="1" dirty="0" err="1"/>
              <a:t>Дієприкметники</a:t>
            </a:r>
            <a:r>
              <a:rPr lang="ru-RU" sz="3300" b="1" dirty="0"/>
              <a:t> </a:t>
            </a:r>
            <a:r>
              <a:rPr lang="ru-RU" sz="3300" b="1" dirty="0" err="1"/>
              <a:t>запишіть</a:t>
            </a:r>
            <a:r>
              <a:rPr lang="ru-RU" sz="3300" b="1" dirty="0"/>
              <a:t> у </a:t>
            </a:r>
            <a:r>
              <a:rPr lang="ru-RU" sz="3300" b="1" dirty="0" err="1"/>
              <a:t>дві</a:t>
            </a:r>
            <a:r>
              <a:rPr lang="ru-RU" sz="3300" b="1" dirty="0"/>
              <a:t> колонки:</a:t>
            </a:r>
            <a:endParaRPr lang="ru-RU" sz="3300" dirty="0"/>
          </a:p>
          <a:p>
            <a:r>
              <a:rPr lang="ru-RU" sz="3300" b="1" dirty="0"/>
              <a:t>1) </a:t>
            </a:r>
            <a:r>
              <a:rPr lang="ru-RU" sz="3300" b="1" dirty="0" err="1"/>
              <a:t>пасивні</a:t>
            </a:r>
            <a:r>
              <a:rPr lang="ru-RU" sz="3300" b="1" dirty="0"/>
              <a:t>; 2) </a:t>
            </a:r>
            <a:r>
              <a:rPr lang="ru-RU" sz="3300" b="1" dirty="0" err="1"/>
              <a:t>активні</a:t>
            </a:r>
            <a:r>
              <a:rPr lang="ru-RU" sz="3300" b="1" dirty="0"/>
              <a:t>.</a:t>
            </a:r>
            <a:endParaRPr lang="ru-RU" sz="3300" dirty="0"/>
          </a:p>
          <a:p>
            <a:r>
              <a:rPr lang="ru-RU" sz="3300" dirty="0" err="1"/>
              <a:t>Знемагаючий</a:t>
            </a:r>
            <a:r>
              <a:rPr lang="ru-RU" sz="3300" dirty="0"/>
              <a:t>, </a:t>
            </a:r>
            <a:r>
              <a:rPr lang="ru-RU" sz="3300" dirty="0" err="1"/>
              <a:t>заціпенілий</a:t>
            </a:r>
            <a:r>
              <a:rPr lang="ru-RU" sz="3300" dirty="0"/>
              <a:t>, </a:t>
            </a:r>
            <a:r>
              <a:rPr lang="ru-RU" sz="3300" dirty="0" err="1"/>
              <a:t>зсунутий</a:t>
            </a:r>
            <a:r>
              <a:rPr lang="ru-RU" sz="3300" dirty="0"/>
              <a:t>, </a:t>
            </a:r>
            <a:r>
              <a:rPr lang="ru-RU" sz="3300" dirty="0" err="1"/>
              <a:t>зчорнілий</a:t>
            </a:r>
            <a:r>
              <a:rPr lang="ru-RU" sz="3300" dirty="0"/>
              <a:t>, </a:t>
            </a:r>
            <a:r>
              <a:rPr lang="ru-RU" sz="3300" dirty="0" err="1"/>
              <a:t>побілений</a:t>
            </a:r>
            <a:r>
              <a:rPr lang="ru-RU" sz="3300" dirty="0"/>
              <a:t>, </a:t>
            </a:r>
            <a:r>
              <a:rPr lang="ru-RU" sz="3300" dirty="0" err="1"/>
              <a:t>гуркочучий</a:t>
            </a:r>
            <a:r>
              <a:rPr lang="ru-RU" sz="3300" dirty="0"/>
              <a:t>, </a:t>
            </a:r>
            <a:r>
              <a:rPr lang="ru-RU" sz="3300" dirty="0" err="1"/>
              <a:t>оживаючий</a:t>
            </a:r>
            <a:r>
              <a:rPr lang="ru-RU" sz="3300" dirty="0"/>
              <a:t>, </a:t>
            </a:r>
            <a:r>
              <a:rPr lang="ru-RU" sz="3300" dirty="0" err="1"/>
              <a:t>знайдений</a:t>
            </a:r>
            <a:r>
              <a:rPr lang="ru-RU" sz="3300" dirty="0"/>
              <a:t>, </a:t>
            </a:r>
            <a:r>
              <a:rPr lang="ru-RU" sz="3300" dirty="0" err="1"/>
              <a:t>киплячий</a:t>
            </a:r>
            <a:r>
              <a:rPr lang="ru-RU" sz="3300" dirty="0"/>
              <a:t>,  </a:t>
            </a:r>
            <a:r>
              <a:rPr lang="ru-RU" sz="3300" dirty="0" err="1"/>
              <a:t>знепритомнілий</a:t>
            </a:r>
            <a:r>
              <a:rPr lang="ru-RU" sz="3300" dirty="0"/>
              <a:t>, </a:t>
            </a:r>
            <a:r>
              <a:rPr lang="ru-RU" sz="3300" dirty="0" err="1"/>
              <a:t>оцінений</a:t>
            </a:r>
            <a:r>
              <a:rPr lang="ru-RU" sz="3300" dirty="0"/>
              <a:t>,  </a:t>
            </a:r>
            <a:r>
              <a:rPr lang="ru-RU" sz="3300" dirty="0" err="1"/>
              <a:t>переписаний</a:t>
            </a:r>
            <a:r>
              <a:rPr lang="ru-RU" sz="3300" dirty="0"/>
              <a:t>,</a:t>
            </a:r>
            <a:endParaRPr lang="ru-RU" sz="3300" dirty="0"/>
          </a:p>
          <a:p>
            <a:pPr marL="0" indent="0">
              <a:buNone/>
            </a:pPr>
            <a:r>
              <a:rPr lang="ru-RU" sz="3300" dirty="0" smtClean="0"/>
              <a:t>    </a:t>
            </a:r>
            <a:r>
              <a:rPr lang="ru-RU" sz="3300" dirty="0" err="1" smtClean="0"/>
              <a:t>діючий</a:t>
            </a:r>
            <a:r>
              <a:rPr lang="ru-RU" sz="3300" dirty="0"/>
              <a:t>.</a:t>
            </a:r>
            <a:endParaRPr lang="ru-RU" sz="3300" dirty="0"/>
          </a:p>
          <a:p>
            <a:r>
              <a:rPr lang="ru-RU" sz="3300" b="1" dirty="0"/>
              <a:t>Ключ. </a:t>
            </a:r>
            <a:r>
              <a:rPr lang="ru-RU" sz="3300" dirty="0"/>
              <a:t>З других букв кожного слова </a:t>
            </a:r>
            <a:r>
              <a:rPr lang="ru-RU" sz="3300" dirty="0" err="1"/>
              <a:t>прочитаєте</a:t>
            </a:r>
            <a:r>
              <a:rPr lang="ru-RU" sz="3300" dirty="0"/>
              <a:t> </a:t>
            </a:r>
            <a:r>
              <a:rPr lang="ru-RU" sz="3300" dirty="0" err="1"/>
              <a:t>закінчення</a:t>
            </a:r>
            <a:r>
              <a:rPr lang="ru-RU" sz="3300" dirty="0"/>
              <a:t> </a:t>
            </a:r>
            <a:r>
              <a:rPr lang="ru-RU" sz="3300" dirty="0" err="1" smtClean="0"/>
              <a:t>вислову</a:t>
            </a:r>
            <a:r>
              <a:rPr lang="ru-RU" sz="3300" dirty="0" smtClean="0"/>
              <a:t> Т</a:t>
            </a:r>
            <a:r>
              <a:rPr lang="ru-RU" sz="3300" dirty="0"/>
              <a:t>. </a:t>
            </a:r>
            <a:r>
              <a:rPr lang="ru-RU" sz="3300" dirty="0" err="1"/>
              <a:t>Шевченка</a:t>
            </a:r>
            <a:r>
              <a:rPr lang="ru-RU" sz="3300" dirty="0"/>
              <a:t>: </a:t>
            </a:r>
            <a:r>
              <a:rPr lang="ru-RU" sz="3300" i="1" dirty="0"/>
              <a:t>„Не </a:t>
            </a:r>
            <a:r>
              <a:rPr lang="ru-RU" sz="3300" i="1" dirty="0" err="1"/>
              <a:t>гріє</a:t>
            </a:r>
            <a:r>
              <a:rPr lang="ru-RU" sz="3300" i="1" dirty="0"/>
              <a:t>...“.</a:t>
            </a:r>
            <a:endParaRPr lang="ru-RU" sz="3300" dirty="0"/>
          </a:p>
          <a:p>
            <a:pPr marL="0" indent="0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ВПРАВА З КЛЮЧЕМ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42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225</Words>
  <Application>Microsoft Office PowerPoint</Application>
  <PresentationFormat>Экран (4:3)</PresentationFormat>
  <Paragraphs>39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Волна</vt:lpstr>
      <vt:lpstr>     Творення  активних  і  пасивних дієприкметників</vt:lpstr>
      <vt:lpstr>Розрізняємо</vt:lpstr>
      <vt:lpstr>Творення </vt:lpstr>
      <vt:lpstr>Активні дієприкметники теперішнього часу в сучасній українській мові маловживані; їх використання потрібно уникати, послуговуючись натомість конструкціями типу той, що; той, який: ті, що; ті, які тощо або добираючи відповідні іменники, прикметники.</vt:lpstr>
      <vt:lpstr>ВПРАВА З КЛЮЧЕМ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Творення активних і пасивних дієприкметників</dc:title>
  <dc:creator>Владимир</dc:creator>
  <cp:lastModifiedBy>Владимир</cp:lastModifiedBy>
  <cp:revision>8</cp:revision>
  <dcterms:created xsi:type="dcterms:W3CDTF">2021-05-06T15:03:02Z</dcterms:created>
  <dcterms:modified xsi:type="dcterms:W3CDTF">2021-05-12T17:00:14Z</dcterms:modified>
</cp:coreProperties>
</file>