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0"/>
  </p:notesMasterIdLst>
  <p:sldIdLst>
    <p:sldId id="262" r:id="rId2"/>
    <p:sldId id="270" r:id="rId3"/>
    <p:sldId id="263" r:id="rId4"/>
    <p:sldId id="264" r:id="rId5"/>
    <p:sldId id="265" r:id="rId6"/>
    <p:sldId id="266" r:id="rId7"/>
    <p:sldId id="267" r:id="rId8"/>
    <p:sldId id="269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ий слайд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та вміст" type="obj">
  <p:cSld name="OBJEC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6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56" name="Google Shape;56;p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розділу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7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7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b" anchorCtr="0">
            <a:normAutofit/>
          </a:bodyPr>
          <a:lstStyle>
            <a:lvl1pPr marL="457200" lvl="0" indent="-228600" algn="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орівняння" type="twoTxTwoObj">
  <p:cSld name="TWO_OBJECTS_WITH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8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8"/>
          <p:cNvSpPr txBox="1"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2200" b="0" cap="none">
                <a:solidFill>
                  <a:schemeClr val="accent6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 b="1"/>
            </a:lvl9pPr>
          </a:lstStyle>
          <a:p>
            <a:endParaRPr/>
          </a:p>
        </p:txBody>
      </p:sp>
      <p:sp>
        <p:nvSpPr>
          <p:cNvPr id="72" name="Google Shape;72;p8"/>
          <p:cNvSpPr txBox="1">
            <a:spLocks noGrp="1"/>
          </p:cNvSpPr>
          <p:nvPr>
            <p:ph type="body" idx="2"/>
          </p:nvPr>
        </p:nvSpPr>
        <p:spPr>
          <a:xfrm>
            <a:off x="2609285" y="2851331"/>
            <a:ext cx="3893623" cy="3071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73" name="Google Shape;73;p8"/>
          <p:cNvSpPr txBox="1">
            <a:spLocks noGrp="1"/>
          </p:cNvSpPr>
          <p:nvPr>
            <p:ph type="body" idx="3"/>
          </p:nvPr>
        </p:nvSpPr>
        <p:spPr>
          <a:xfrm>
            <a:off x="6666634" y="2052115"/>
            <a:ext cx="3899798" cy="713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2200" b="0" cap="none">
                <a:solidFill>
                  <a:schemeClr val="accent6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 b="1"/>
            </a:lvl9pPr>
          </a:lstStyle>
          <a:p>
            <a:endParaRPr/>
          </a:p>
        </p:txBody>
      </p:sp>
      <p:sp>
        <p:nvSpPr>
          <p:cNvPr id="74" name="Google Shape;74;p8"/>
          <p:cNvSpPr txBox="1">
            <a:spLocks noGrp="1"/>
          </p:cNvSpPr>
          <p:nvPr>
            <p:ph type="body" idx="4"/>
          </p:nvPr>
        </p:nvSpPr>
        <p:spPr>
          <a:xfrm>
            <a:off x="6666635" y="2851331"/>
            <a:ext cx="3899798" cy="3071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8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міст і підпис" type="objTx">
  <p:cSld name="OBJECT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9"/>
          <p:cNvSpPr txBox="1"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9"/>
          <p:cNvSpPr txBox="1">
            <a:spLocks noGrp="1"/>
          </p:cNvSpPr>
          <p:nvPr>
            <p:ph type="body" idx="1"/>
          </p:nvPr>
        </p:nvSpPr>
        <p:spPr>
          <a:xfrm>
            <a:off x="5120154" y="805818"/>
            <a:ext cx="5446278" cy="5244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body" idx="2"/>
          </p:nvPr>
        </p:nvSpPr>
        <p:spPr>
          <a:xfrm>
            <a:off x="1970322" y="3186154"/>
            <a:ext cx="2664361" cy="23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26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08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900"/>
              <a:buNone/>
              <a:defRPr sz="1000"/>
            </a:lvl9pPr>
          </a:lstStyle>
          <a:p>
            <a:endParaRPr/>
          </a:p>
        </p:txBody>
      </p:sp>
      <p:sp>
        <p:nvSpPr>
          <p:cNvPr id="85" name="Google Shape;85;p9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9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9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і підпис" type="picTx">
  <p:cSld name="PICTURE_WITH_CAPTION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0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0"/>
          <p:cNvSpPr>
            <a:spLocks noGrp="1"/>
          </p:cNvSpPr>
          <p:nvPr>
            <p:ph type="pic" idx="2"/>
          </p:nvPr>
        </p:nvSpPr>
        <p:spPr>
          <a:xfrm>
            <a:off x="6747062" y="3229"/>
            <a:ext cx="4629734" cy="6858000"/>
          </a:xfrm>
          <a:prstGeom prst="rect">
            <a:avLst/>
          </a:prstGeom>
          <a:solidFill>
            <a:schemeClr val="lt1">
              <a:alpha val="9803"/>
            </a:schemeClr>
          </a:solidFill>
          <a:ln>
            <a:noFill/>
          </a:ln>
        </p:spPr>
      </p:sp>
      <p:sp>
        <p:nvSpPr>
          <p:cNvPr id="92" name="Google Shape;92;p10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0"/>
          <p:cNvSpPr txBox="1"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0"/>
          <p:cNvSpPr txBox="1">
            <a:spLocks noGrp="1"/>
          </p:cNvSpPr>
          <p:nvPr>
            <p:ph type="body" idx="1"/>
          </p:nvPr>
        </p:nvSpPr>
        <p:spPr>
          <a:xfrm>
            <a:off x="1970322" y="3182928"/>
            <a:ext cx="3971874" cy="2386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2000"/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26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08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900"/>
              <a:buNone/>
              <a:defRPr sz="1000"/>
            </a:lvl9pPr>
          </a:lstStyle>
          <a:p>
            <a:endParaRPr/>
          </a:p>
        </p:txBody>
      </p:sp>
      <p:sp>
        <p:nvSpPr>
          <p:cNvPr id="95" name="Google Shape;95;p10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0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0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і вертикальний текст" type="vertTx">
  <p:cSld name="VERTICAL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1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1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1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1"/>
          <p:cNvSpPr txBox="1">
            <a:spLocks noGrp="1"/>
          </p:cNvSpPr>
          <p:nvPr>
            <p:ph type="body" idx="1"/>
          </p:nvPr>
        </p:nvSpPr>
        <p:spPr>
          <a:xfrm rot="5400000">
            <a:off x="4672955" y="152760"/>
            <a:ext cx="3997828" cy="7796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104" name="Google Shape;104;p11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1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1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ий заголовок і текст" type="vertTitleAndTx">
  <p:cSld name="VERTICAL_TITLE_AND_VERTICAL_TEXT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2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2"/>
          <p:cNvSpPr txBox="1">
            <a:spLocks noGrp="1"/>
          </p:cNvSpPr>
          <p:nvPr>
            <p:ph type="title"/>
          </p:nvPr>
        </p:nvSpPr>
        <p:spPr>
          <a:xfrm rot="5400000">
            <a:off x="7280577" y="2764621"/>
            <a:ext cx="5244126" cy="1326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2"/>
          <p:cNvSpPr txBox="1">
            <a:spLocks noGrp="1"/>
          </p:cNvSpPr>
          <p:nvPr>
            <p:ph type="body" idx="1"/>
          </p:nvPr>
        </p:nvSpPr>
        <p:spPr>
          <a:xfrm rot="5400000">
            <a:off x="3302436" y="276725"/>
            <a:ext cx="5079534" cy="6466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113" name="Google Shape;113;p12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2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2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0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7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Arial"/>
              <a:buNone/>
              <a:defRPr sz="3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Noto Sans Symbols"/>
              <a:buChar char="▪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146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62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003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440"/>
              <a:buFont typeface="Noto Sans Symbols"/>
              <a:buChar char="▪"/>
              <a:def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861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260"/>
              <a:buFont typeface="Noto Sans Symbols"/>
              <a:buChar char="▪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7179" algn="l" rt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14" name="Google Shape;14;p1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slovnyk-antonimiv.com/" TargetMode="External"/><Relationship Id="rId3" Type="http://schemas.openxmlformats.org/officeDocument/2006/relationships/image" Target="../media/image1.jp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art.com/16adphgus00h/word-art%202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21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21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21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21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21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21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1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1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uk-UA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7" name="Google Shape;257;p21"/>
          <p:cNvPicPr preferRelativeResize="0"/>
          <p:nvPr/>
        </p:nvPicPr>
        <p:blipFill rotWithShape="1">
          <a:blip r:embed="rId6">
            <a:alphaModFix/>
          </a:blip>
          <a:srcRect l="22175" r="-4" b="-4"/>
          <a:stretch/>
        </p:blipFill>
        <p:spPr>
          <a:xfrm>
            <a:off x="1679445" y="648309"/>
            <a:ext cx="2217523" cy="2122746"/>
          </a:xfrm>
          <a:prstGeom prst="rect">
            <a:avLst/>
          </a:prstGeom>
          <a:noFill/>
          <a:ln w="9525" cap="flat" cmpd="sng">
            <a:solidFill>
              <a:srgbClr val="CB6008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58" name="Google Shape;258;p21"/>
          <p:cNvPicPr preferRelativeResize="0"/>
          <p:nvPr/>
        </p:nvPicPr>
        <p:blipFill rotWithShape="1">
          <a:blip r:embed="rId7">
            <a:alphaModFix/>
          </a:blip>
          <a:srcRect l="19082" r="12277" b="-4"/>
          <a:stretch/>
        </p:blipFill>
        <p:spPr>
          <a:xfrm>
            <a:off x="4037688" y="648309"/>
            <a:ext cx="2217523" cy="2122746"/>
          </a:xfrm>
          <a:prstGeom prst="rect">
            <a:avLst/>
          </a:prstGeom>
          <a:noFill/>
          <a:ln w="9525" cap="flat" cmpd="sng">
            <a:solidFill>
              <a:srgbClr val="CB6008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59" name="Google Shape;259;p21"/>
          <p:cNvPicPr preferRelativeResize="0"/>
          <p:nvPr/>
        </p:nvPicPr>
        <p:blipFill rotWithShape="1">
          <a:blip r:embed="rId8">
            <a:alphaModFix/>
          </a:blip>
          <a:srcRect l="14054" r="19345"/>
          <a:stretch/>
        </p:blipFill>
        <p:spPr>
          <a:xfrm>
            <a:off x="1659296" y="2929985"/>
            <a:ext cx="4600978" cy="3281488"/>
          </a:xfrm>
          <a:prstGeom prst="rect">
            <a:avLst/>
          </a:prstGeom>
          <a:noFill/>
          <a:ln w="9525" cap="flat" cmpd="sng">
            <a:solidFill>
              <a:srgbClr val="CB6008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60" name="Google Shape;260;p21"/>
          <p:cNvSpPr txBox="1"/>
          <p:nvPr/>
        </p:nvSpPr>
        <p:spPr>
          <a:xfrm>
            <a:off x="6416079" y="825891"/>
            <a:ext cx="5226024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5400"/>
              <a:buFont typeface="Noto Sans Symbols"/>
              <a:buChar char="▪"/>
            </a:pPr>
            <a:r>
              <a:rPr lang="ru-RU" sz="6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АНТОНІМИ</a:t>
            </a:r>
            <a:endParaRPr dirty="0"/>
          </a:p>
        </p:txBody>
      </p:sp>
      <p:sp>
        <p:nvSpPr>
          <p:cNvPr id="261" name="Google Shape;261;p21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45A73B-5EF8-084A-C200-31286B64A730}"/>
              </a:ext>
            </a:extLst>
          </p:cNvPr>
          <p:cNvSpPr txBox="1"/>
          <p:nvPr/>
        </p:nvSpPr>
        <p:spPr>
          <a:xfrm>
            <a:off x="6323490" y="5901175"/>
            <a:ext cx="5043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dirty="0">
                <a:solidFill>
                  <a:schemeClr val="bg1"/>
                </a:solidFill>
              </a:rPr>
              <a:t>СЕЗЬКО ТЕТЯНА АНАТОЛІЇВНА, УЧИТЕЛЬ УКРАЇНСЬКОЇ МОВИ ТА ЛІТЕРАТУРИ ВИЩОЇ КВАЛІФІКАЦІЙНОЇ КАТЕГОРІЇ, З ПЕДАГОГІЧНИМ ЗВАННЯМ </a:t>
            </a:r>
          </a:p>
          <a:p>
            <a:pPr algn="r"/>
            <a:r>
              <a:rPr lang="uk-UA" dirty="0">
                <a:solidFill>
                  <a:schemeClr val="bg1"/>
                </a:solidFill>
              </a:rPr>
              <a:t>«УЧИТЕЛЬ-МЕТОДИСТ»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D2A290-208B-19AC-D55D-422CC4E37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8563" y="195314"/>
            <a:ext cx="7958331" cy="1077229"/>
          </a:xfrm>
        </p:spPr>
        <p:txBody>
          <a:bodyPr>
            <a:normAutofit/>
          </a:bodyPr>
          <a:lstStyle/>
          <a:p>
            <a:r>
              <a:rPr lang="uk-UA" sz="4000" dirty="0"/>
              <a:t>ПОМІРКУЄМО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F03655B-AB96-3FBC-1030-93DAB2DFD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96906" y="1272543"/>
            <a:ext cx="7796540" cy="3997828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3300" dirty="0"/>
              <a:t>1. Прочитайте пари </a:t>
            </a:r>
            <a:r>
              <a:rPr lang="ru-RU" sz="3300" dirty="0" err="1"/>
              <a:t>слів</a:t>
            </a:r>
            <a:r>
              <a:rPr lang="ru-RU" sz="3300" dirty="0"/>
              <a:t> і </a:t>
            </a:r>
            <a:r>
              <a:rPr lang="ru-RU" sz="3300" dirty="0" err="1"/>
              <a:t>виконайте</a:t>
            </a:r>
            <a:r>
              <a:rPr lang="ru-RU" sz="3300" dirty="0"/>
              <a:t> </a:t>
            </a:r>
            <a:r>
              <a:rPr lang="ru-RU" sz="3300" dirty="0" err="1"/>
              <a:t>завдання</a:t>
            </a:r>
            <a:r>
              <a:rPr lang="ru-RU" sz="3300" dirty="0"/>
              <a:t>. </a:t>
            </a:r>
          </a:p>
          <a:p>
            <a:pPr algn="just"/>
            <a:endParaRPr lang="ru-RU" sz="2800" dirty="0"/>
          </a:p>
          <a:p>
            <a:pPr algn="just"/>
            <a:endParaRPr lang="ru-RU" sz="2800" dirty="0"/>
          </a:p>
          <a:p>
            <a:pPr algn="just"/>
            <a:endParaRPr lang="ru-RU" sz="2800" dirty="0"/>
          </a:p>
          <a:p>
            <a:pPr algn="just"/>
            <a:r>
              <a:rPr lang="ru-RU" sz="3600" dirty="0"/>
              <a:t>А. Слова </a:t>
            </a:r>
            <a:r>
              <a:rPr lang="ru-RU" sz="3600" dirty="0" err="1"/>
              <a:t>якої</a:t>
            </a:r>
            <a:r>
              <a:rPr lang="ru-RU" sz="3600" dirty="0"/>
              <a:t> пари не </a:t>
            </a:r>
            <a:r>
              <a:rPr lang="ru-RU" sz="3600" dirty="0" err="1"/>
              <a:t>можна</a:t>
            </a:r>
            <a:r>
              <a:rPr lang="ru-RU" sz="3600" dirty="0"/>
              <a:t> </a:t>
            </a:r>
            <a:r>
              <a:rPr lang="ru-RU" sz="3600" dirty="0" err="1"/>
              <a:t>вважати</a:t>
            </a:r>
            <a:r>
              <a:rPr lang="ru-RU" sz="3600" dirty="0"/>
              <a:t> </a:t>
            </a:r>
            <a:r>
              <a:rPr lang="ru-RU" sz="3600" dirty="0" err="1"/>
              <a:t>протилежними</a:t>
            </a:r>
            <a:r>
              <a:rPr lang="ru-RU" sz="3600" dirty="0"/>
              <a:t> за </a:t>
            </a:r>
            <a:r>
              <a:rPr lang="ru-RU" sz="3600" dirty="0" err="1"/>
              <a:t>значенням</a:t>
            </a:r>
            <a:r>
              <a:rPr lang="ru-RU" sz="3600" dirty="0"/>
              <a:t>? </a:t>
            </a:r>
          </a:p>
          <a:p>
            <a:pPr algn="just"/>
            <a:endParaRPr lang="ru-RU" sz="3600" dirty="0"/>
          </a:p>
          <a:p>
            <a:pPr algn="just"/>
            <a:r>
              <a:rPr lang="ru-RU" sz="3600" dirty="0"/>
              <a:t>Б. </a:t>
            </a:r>
            <a:r>
              <a:rPr lang="ru-RU" sz="3600" dirty="0" err="1"/>
              <a:t>Обґрунтуйте</a:t>
            </a:r>
            <a:r>
              <a:rPr lang="ru-RU" sz="3600" dirty="0"/>
              <a:t> свою думку.</a:t>
            </a:r>
            <a:endParaRPr lang="uk-UA" sz="3600" dirty="0"/>
          </a:p>
        </p:txBody>
      </p:sp>
      <p:graphicFrame>
        <p:nvGraphicFramePr>
          <p:cNvPr id="4" name="Таблиця 4">
            <a:extLst>
              <a:ext uri="{FF2B5EF4-FFF2-40B4-BE49-F238E27FC236}">
                <a16:creationId xmlns:a16="http://schemas.microsoft.com/office/drawing/2014/main" id="{50684683-C0D8-50D0-3BBC-B322210974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013139"/>
              </p:ext>
            </p:extLst>
          </p:nvPr>
        </p:nvGraphicFramePr>
        <p:xfrm>
          <a:off x="952107" y="2052117"/>
          <a:ext cx="1050460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3736">
                  <a:extLst>
                    <a:ext uri="{9D8B030D-6E8A-4147-A177-3AD203B41FA5}">
                      <a16:colId xmlns:a16="http://schemas.microsoft.com/office/drawing/2014/main" val="3601034655"/>
                    </a:ext>
                  </a:extLst>
                </a:gridCol>
                <a:gridCol w="3445091">
                  <a:extLst>
                    <a:ext uri="{9D8B030D-6E8A-4147-A177-3AD203B41FA5}">
                      <a16:colId xmlns:a16="http://schemas.microsoft.com/office/drawing/2014/main" val="2515087187"/>
                    </a:ext>
                  </a:extLst>
                </a:gridCol>
                <a:gridCol w="4505775">
                  <a:extLst>
                    <a:ext uri="{9D8B030D-6E8A-4147-A177-3AD203B41FA5}">
                      <a16:colId xmlns:a16="http://schemas.microsoft.com/office/drawing/2014/main" val="2257786894"/>
                    </a:ext>
                  </a:extLst>
                </a:gridCol>
              </a:tblGrid>
              <a:tr h="405600">
                <a:tc>
                  <a:txBody>
                    <a:bodyPr/>
                    <a:lstStyle/>
                    <a:p>
                      <a:endParaRPr lang="uk-U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28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5740065"/>
                  </a:ext>
                </a:extLst>
              </a:tr>
              <a:tr h="294584">
                <a:tc>
                  <a:txBody>
                    <a:bodyPr/>
                    <a:lstStyle/>
                    <a:p>
                      <a:r>
                        <a:rPr lang="uk-UA" sz="2800" b="1" dirty="0"/>
                        <a:t>день — ніч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b="1" dirty="0"/>
                        <a:t>Високий-низький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b="1" dirty="0"/>
                        <a:t>Солодкий-кислий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87921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2137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2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22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2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2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22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22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4" name="Google Shape;274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2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22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22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22"/>
          <p:cNvSpPr txBox="1"/>
          <p:nvPr/>
        </p:nvSpPr>
        <p:spPr>
          <a:xfrm>
            <a:off x="376121" y="1010557"/>
            <a:ext cx="5175996" cy="3544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-18288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880"/>
              <a:buFont typeface="Noto Sans Symbols"/>
              <a:buChar char="▪"/>
            </a:pP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Антоніми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це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слова з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протилежним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лексичним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значенням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 dirty="0"/>
          </a:p>
          <a:p>
            <a:pPr marL="0" marR="0" lvl="0" indent="-18288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880"/>
              <a:buFont typeface="Noto Sans Symbols"/>
              <a:buChar char="▪"/>
            </a:pP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початок —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кінець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гарячий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холодний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заходити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ru-RU" sz="32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виходити</a:t>
            </a:r>
            <a:r>
              <a:rPr lang="ru-RU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pic>
        <p:nvPicPr>
          <p:cNvPr id="280" name="Google Shape;280;p22"/>
          <p:cNvPicPr preferRelativeResize="0"/>
          <p:nvPr/>
        </p:nvPicPr>
        <p:blipFill rotWithShape="1">
          <a:blip r:embed="rId6">
            <a:alphaModFix/>
          </a:blip>
          <a:srcRect l="9066" r="9065" b="-1"/>
          <a:stretch/>
        </p:blipFill>
        <p:spPr>
          <a:xfrm>
            <a:off x="5436752" y="-1"/>
            <a:ext cx="5948167" cy="4265113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1" name="Google Shape;281;p22"/>
          <p:cNvPicPr preferRelativeResize="0"/>
          <p:nvPr/>
        </p:nvPicPr>
        <p:blipFill rotWithShape="1">
          <a:blip r:embed="rId7">
            <a:alphaModFix/>
          </a:blip>
          <a:srcRect l="21225" r="21476" b="1"/>
          <a:stretch/>
        </p:blipFill>
        <p:spPr>
          <a:xfrm>
            <a:off x="5437271" y="4267831"/>
            <a:ext cx="2968534" cy="2590396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2" name="Google Shape;282;p22"/>
          <p:cNvPicPr preferRelativeResize="0"/>
          <p:nvPr/>
        </p:nvPicPr>
        <p:blipFill rotWithShape="1">
          <a:blip r:embed="rId8">
            <a:alphaModFix/>
          </a:blip>
          <a:srcRect r="4" b="13050"/>
          <a:stretch/>
        </p:blipFill>
        <p:spPr>
          <a:xfrm>
            <a:off x="8405805" y="4267831"/>
            <a:ext cx="2979115" cy="2590396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83" name="Google Shape;283;p22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23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23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2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23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3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23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23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23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23"/>
          <p:cNvSpPr txBox="1"/>
          <p:nvPr/>
        </p:nvSpPr>
        <p:spPr>
          <a:xfrm>
            <a:off x="1048066" y="1538094"/>
            <a:ext cx="4756895" cy="3544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-16002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Багатозначні слова вступають в антонімічні відношення окремими своїми значеннями: </a:t>
            </a:r>
            <a:endParaRPr/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тихий — гучний (голос);</a:t>
            </a:r>
            <a:endParaRPr/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тиха — вітряна (погода); </a:t>
            </a:r>
            <a:endParaRPr/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тихе — розбурхане (море); </a:t>
            </a:r>
            <a:endParaRPr/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тихе — неспокійне (життя).</a:t>
            </a:r>
            <a:endParaRPr/>
          </a:p>
        </p:txBody>
      </p:sp>
      <p:pic>
        <p:nvPicPr>
          <p:cNvPr id="302" name="Google Shape;302;p23"/>
          <p:cNvPicPr preferRelativeResize="0"/>
          <p:nvPr/>
        </p:nvPicPr>
        <p:blipFill rotWithShape="1">
          <a:blip r:embed="rId6">
            <a:alphaModFix/>
          </a:blip>
          <a:srcRect t="7667" r="-3" b="-3"/>
          <a:stretch/>
        </p:blipFill>
        <p:spPr>
          <a:xfrm>
            <a:off x="5436752" y="10"/>
            <a:ext cx="5948167" cy="3432582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3" name="Google Shape;303;p23"/>
          <p:cNvPicPr preferRelativeResize="0"/>
          <p:nvPr/>
        </p:nvPicPr>
        <p:blipFill rotWithShape="1">
          <a:blip r:embed="rId7">
            <a:alphaModFix/>
          </a:blip>
          <a:srcRect r="-1" b="11364"/>
          <a:stretch/>
        </p:blipFill>
        <p:spPr>
          <a:xfrm>
            <a:off x="5436753" y="3425635"/>
            <a:ext cx="5948167" cy="3432592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04" name="Google Shape;304;p23"/>
          <p:cNvSpPr/>
          <p:nvPr/>
        </p:nvSpPr>
        <p:spPr>
          <a:xfrm>
            <a:off x="11387666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24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24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24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24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7" name="Google Shape;317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24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24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24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24"/>
          <p:cNvSpPr txBox="1"/>
          <p:nvPr/>
        </p:nvSpPr>
        <p:spPr>
          <a:xfrm>
            <a:off x="1140619" y="1312397"/>
            <a:ext cx="4416802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-16002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Антоніми є словами тієї самої частини мови.</a:t>
            </a: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Вони можуть розрізнятися </a:t>
            </a:r>
            <a:endParaRPr/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лише префіксом: надія — безнадія, схід — захід, відкрити — закрити. </a:t>
            </a:r>
            <a:endParaRPr/>
          </a:p>
        </p:txBody>
      </p:sp>
      <p:pic>
        <p:nvPicPr>
          <p:cNvPr id="323" name="Google Shape;323;p24"/>
          <p:cNvPicPr preferRelativeResize="0"/>
          <p:nvPr/>
        </p:nvPicPr>
        <p:blipFill rotWithShape="1">
          <a:blip r:embed="rId6">
            <a:alphaModFix/>
          </a:blip>
          <a:srcRect t="9409" r="-3" b="4134"/>
          <a:stretch/>
        </p:blipFill>
        <p:spPr>
          <a:xfrm>
            <a:off x="5436752" y="10"/>
            <a:ext cx="5948167" cy="3432582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24" name="Google Shape;324;p24"/>
          <p:cNvPicPr preferRelativeResize="0"/>
          <p:nvPr/>
        </p:nvPicPr>
        <p:blipFill rotWithShape="1">
          <a:blip r:embed="rId7">
            <a:alphaModFix/>
          </a:blip>
          <a:srcRect t="13120" r="-3" b="98"/>
          <a:stretch/>
        </p:blipFill>
        <p:spPr>
          <a:xfrm>
            <a:off x="5436753" y="3425635"/>
            <a:ext cx="5948167" cy="3432592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25" name="Google Shape;325;p24"/>
          <p:cNvSpPr/>
          <p:nvPr/>
        </p:nvSpPr>
        <p:spPr>
          <a:xfrm>
            <a:off x="11387666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Google Shape;330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25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25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25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25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8" name="Google Shape;338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25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1" name="Google Shape;341;p25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2" name="Google Shape;342;p25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25"/>
          <p:cNvSpPr txBox="1"/>
          <p:nvPr/>
        </p:nvSpPr>
        <p:spPr>
          <a:xfrm>
            <a:off x="1103310" y="1010557"/>
            <a:ext cx="5374629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-18288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880"/>
              <a:buFont typeface="Noto Sans Symbols"/>
              <a:buChar char="▪"/>
            </a:pPr>
            <a:r>
              <a:rPr lang="ru-RU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Антоніми використовують у фольклорі та в художній літературі. </a:t>
            </a:r>
            <a:endParaRPr/>
          </a:p>
          <a:p>
            <a:pPr marL="0" marR="0" lvl="0" indent="-18288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880"/>
              <a:buFont typeface="Noto Sans Symbols"/>
              <a:buChar char="▪"/>
            </a:pPr>
            <a:r>
              <a:rPr lang="ru-RU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За допомогою антонімів увиразнюють, розрізняють поняття; висловлюють протилежні думки.</a:t>
            </a:r>
            <a:endParaRPr/>
          </a:p>
        </p:txBody>
      </p:sp>
      <p:pic>
        <p:nvPicPr>
          <p:cNvPr id="344" name="Google Shape;344;p25"/>
          <p:cNvPicPr preferRelativeResize="0"/>
          <p:nvPr/>
        </p:nvPicPr>
        <p:blipFill rotWithShape="1">
          <a:blip r:embed="rId6">
            <a:alphaModFix/>
          </a:blip>
          <a:srcRect t="18742" r="-2" b="26077"/>
          <a:stretch/>
        </p:blipFill>
        <p:spPr>
          <a:xfrm>
            <a:off x="6747481" y="2"/>
            <a:ext cx="4636987" cy="3422917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45" name="Google Shape;345;p25"/>
          <p:cNvPicPr preferRelativeResize="0"/>
          <p:nvPr/>
        </p:nvPicPr>
        <p:blipFill rotWithShape="1">
          <a:blip r:embed="rId7">
            <a:alphaModFix/>
          </a:blip>
          <a:srcRect r="-4" b="1294"/>
          <a:stretch/>
        </p:blipFill>
        <p:spPr>
          <a:xfrm>
            <a:off x="6747933" y="3425633"/>
            <a:ext cx="4636987" cy="3432592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46" name="Google Shape;346;p25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25"/>
          <p:cNvSpPr txBox="1"/>
          <p:nvPr/>
        </p:nvSpPr>
        <p:spPr>
          <a:xfrm>
            <a:off x="71021" y="5695776"/>
            <a:ext cx="656061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https://slovnyk-antonimiv.com</a:t>
            </a:r>
            <a:r>
              <a:rPr lang="ru-RU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       СЛОВНИК АНТОНІМІВ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4F6707-5ADF-0755-53A5-7F77446B3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27819" y="88268"/>
            <a:ext cx="4645296" cy="1077229"/>
          </a:xfrm>
        </p:spPr>
        <p:txBody>
          <a:bodyPr/>
          <a:lstStyle/>
          <a:p>
            <a:r>
              <a:rPr lang="uk-UA" dirty="0"/>
              <a:t>РЕФЛЕКСІЯ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7F7950A-1AA8-8682-0F9E-A77BDFD8B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3907" y="496970"/>
            <a:ext cx="3862871" cy="5309941"/>
          </a:xfrm>
        </p:spPr>
        <p:txBody>
          <a:bodyPr>
            <a:noAutofit/>
          </a:bodyPr>
          <a:lstStyle/>
          <a:p>
            <a:pPr algn="just"/>
            <a:r>
              <a:rPr lang="uk-UA" sz="2400" dirty="0"/>
              <a:t>РОЗДИВІТЬСЯ «ХМАРУ СЛІВ».</a:t>
            </a:r>
          </a:p>
          <a:p>
            <a:pPr algn="just"/>
            <a:r>
              <a:rPr lang="uk-UA" sz="2400" dirty="0"/>
              <a:t>ДО ЯКОЇ ТЕМИ МОЖНА ВІДНЕСТИ ЦІ СЛОВА? ВИПИШІТЬ ЇХ ТА УТВОРІТЬ ПАРИ. СКЛАДІТЬ РЕЧЕННЯ ІЗ БУДЬ-ЯКОЮ ПАРОЮ НА ВИБІР.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CABEE2-DAB4-FA2F-496E-323926D2A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5447" y="1"/>
            <a:ext cx="6196553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EDEA02-542D-2E5F-82FA-009D871FD031}"/>
              </a:ext>
            </a:extLst>
          </p:cNvPr>
          <p:cNvSpPr txBox="1"/>
          <p:nvPr/>
        </p:nvSpPr>
        <p:spPr>
          <a:xfrm>
            <a:off x="1187778" y="6015418"/>
            <a:ext cx="625939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https://wordart.com/rsz30nuz706z/word-art%2015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614748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F2B53D5-CF0A-57CC-5A91-B83817236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032" y="283702"/>
            <a:ext cx="6120914" cy="55891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9B0233-DE81-EA18-ED75-2638D1EC11D8}"/>
              </a:ext>
            </a:extLst>
          </p:cNvPr>
          <p:cNvSpPr txBox="1"/>
          <p:nvPr/>
        </p:nvSpPr>
        <p:spPr>
          <a:xfrm>
            <a:off x="1414131" y="5978366"/>
            <a:ext cx="9994604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https://wordart.com/16adphgus00h/word-art%202</a:t>
            </a:r>
            <a:endParaRPr lang="uk-UA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54735"/>
      </p:ext>
    </p:extLst>
  </p:cSld>
  <p:clrMapOvr>
    <a:masterClrMapping/>
  </p:clrMapOvr>
</p:sld>
</file>

<file path=ppt/theme/theme1.xml><?xml version="1.0" encoding="utf-8"?>
<a:theme xmlns:a="http://schemas.openxmlformats.org/drawingml/2006/main" name="Медісон">
  <a:themeElements>
    <a:clrScheme name="Office 2007-2010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221</Words>
  <Application>Microsoft Office PowerPoint</Application>
  <PresentationFormat>Широкий екран</PresentationFormat>
  <Paragraphs>36</Paragraphs>
  <Slides>8</Slides>
  <Notes>5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Arial</vt:lpstr>
      <vt:lpstr>Calibri</vt:lpstr>
      <vt:lpstr>Noto Sans Symbols</vt:lpstr>
      <vt:lpstr>Медісон</vt:lpstr>
      <vt:lpstr>Презентація PowerPoint</vt:lpstr>
      <vt:lpstr>ПОМІРКУЄМО</vt:lpstr>
      <vt:lpstr>Презентація PowerPoint</vt:lpstr>
      <vt:lpstr>Презентація PowerPoint</vt:lpstr>
      <vt:lpstr>Презентація PowerPoint</vt:lpstr>
      <vt:lpstr>Презентація PowerPoint</vt:lpstr>
      <vt:lpstr>РЕФЛЕКСІЯ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Тетяна Сезько</cp:lastModifiedBy>
  <cp:revision>5</cp:revision>
  <dcterms:modified xsi:type="dcterms:W3CDTF">2022-11-13T16:13:05Z</dcterms:modified>
</cp:coreProperties>
</file>