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5"/>
  </p:notesMasterIdLst>
  <p:handoutMasterIdLst>
    <p:handoutMasterId r:id="rId16"/>
  </p:handoutMasterIdLst>
  <p:sldIdLst>
    <p:sldId id="257" r:id="rId2"/>
    <p:sldId id="277" r:id="rId3"/>
    <p:sldId id="287" r:id="rId4"/>
    <p:sldId id="285" r:id="rId5"/>
    <p:sldId id="286" r:id="rId6"/>
    <p:sldId id="288" r:id="rId7"/>
    <p:sldId id="289" r:id="rId8"/>
    <p:sldId id="279" r:id="rId9"/>
    <p:sldId id="280" r:id="rId10"/>
    <p:sldId id="281" r:id="rId11"/>
    <p:sldId id="282" r:id="rId12"/>
    <p:sldId id="283" r:id="rId13"/>
    <p:sldId id="278" r:id="rId14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28.12.2022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28.12.2022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28.12.2022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28.12.2022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28.12.2022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28.12.2022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28.12.2022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28.12.2022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28.12.2022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28.12.2022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28.12.2022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28.12.2022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672581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uk-UA" sz="4400" dirty="0">
                <a:solidFill>
                  <a:schemeClr val="tx1"/>
                </a:solidFill>
              </a:rPr>
              <a:t>Н</a:t>
            </a:r>
            <a:r>
              <a:rPr lang="uk" sz="4400" dirty="0">
                <a:solidFill>
                  <a:schemeClr val="tx1"/>
                </a:solidFill>
              </a:rPr>
              <a:t>аголос.</a:t>
            </a:r>
            <a:br>
              <a:rPr lang="uk" sz="4400" dirty="0">
                <a:solidFill>
                  <a:schemeClr val="tx1"/>
                </a:solidFill>
              </a:rPr>
            </a:br>
            <a:r>
              <a:rPr lang="uk" sz="4400" dirty="0">
                <a:solidFill>
                  <a:schemeClr val="tx1"/>
                </a:solidFill>
              </a:rPr>
              <a:t>орфоепічна помилка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F0356-DB92-0D2E-2FAD-AF132426C53F}"/>
              </a:ext>
            </a:extLst>
          </p:cNvPr>
          <p:cNvSpPr txBox="1"/>
          <p:nvPr/>
        </p:nvSpPr>
        <p:spPr>
          <a:xfrm>
            <a:off x="5695066" y="5557421"/>
            <a:ext cx="5452527" cy="107721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1600" dirty="0"/>
              <a:t>СЕЗЬКО ТЕТЯНА АНАТОЛІЇВНА, </a:t>
            </a:r>
          </a:p>
          <a:p>
            <a:pPr algn="r"/>
            <a:r>
              <a:rPr lang="uk-UA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E67D07-8C99-C975-D102-92105B99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6D3EEB-F2F0-5951-7F0D-F2893ED685AC}"/>
              </a:ext>
            </a:extLst>
          </p:cNvPr>
          <p:cNvSpPr txBox="1"/>
          <p:nvPr/>
        </p:nvSpPr>
        <p:spPr>
          <a:xfrm>
            <a:off x="5512144" y="459185"/>
            <a:ext cx="628858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ГРА «ЧИМ ВІДРІЗНЯЮТЬСЯ СЛОВА»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04E1E3-B226-6BF0-A948-0C7E2006362F}"/>
              </a:ext>
            </a:extLst>
          </p:cNvPr>
          <p:cNvSpPr txBox="1"/>
          <p:nvPr/>
        </p:nvSpPr>
        <p:spPr>
          <a:xfrm>
            <a:off x="672278" y="1405293"/>
            <a:ext cx="554209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— </a:t>
            </a:r>
            <a:r>
              <a:rPr lang="ru-RU" dirty="0" err="1"/>
              <a:t>Скільки</a:t>
            </a:r>
            <a:r>
              <a:rPr lang="ru-RU" dirty="0"/>
              <a:t>   </a:t>
            </a:r>
            <a:r>
              <a:rPr lang="ru-RU" dirty="0" err="1"/>
              <a:t>коштує</a:t>
            </a:r>
            <a:r>
              <a:rPr lang="ru-RU" dirty="0"/>
              <a:t>   </a:t>
            </a:r>
            <a:r>
              <a:rPr lang="ru-RU" dirty="0" err="1"/>
              <a:t>відремонтувати</a:t>
            </a:r>
            <a:r>
              <a:rPr lang="ru-RU" dirty="0"/>
              <a:t> </a:t>
            </a:r>
          </a:p>
          <a:p>
            <a:r>
              <a:rPr lang="ru-RU" dirty="0"/>
              <a:t>замок? </a:t>
            </a:r>
          </a:p>
          <a:p>
            <a:r>
              <a:rPr lang="ru-RU" dirty="0"/>
              <a:t>— Три з половиною </a:t>
            </a:r>
            <a:r>
              <a:rPr lang="ru-RU" dirty="0" err="1"/>
              <a:t>мільйони</a:t>
            </a:r>
            <a:r>
              <a:rPr lang="ru-RU" dirty="0"/>
              <a:t> гривень.</a:t>
            </a:r>
          </a:p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8B6948-D21F-4CBD-882D-97B9018E6517}"/>
              </a:ext>
            </a:extLst>
          </p:cNvPr>
          <p:cNvSpPr txBox="1"/>
          <p:nvPr/>
        </p:nvSpPr>
        <p:spPr>
          <a:xfrm>
            <a:off x="672280" y="2801796"/>
            <a:ext cx="5542090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— </a:t>
            </a:r>
            <a:r>
              <a:rPr lang="ru-RU" dirty="0" err="1"/>
              <a:t>Скільки</a:t>
            </a:r>
            <a:r>
              <a:rPr lang="ru-RU" dirty="0"/>
              <a:t>   </a:t>
            </a:r>
            <a:r>
              <a:rPr lang="ru-RU" dirty="0" err="1"/>
              <a:t>коштує</a:t>
            </a:r>
            <a:r>
              <a:rPr lang="ru-RU" dirty="0"/>
              <a:t>   </a:t>
            </a:r>
            <a:r>
              <a:rPr lang="ru-RU" dirty="0" err="1"/>
              <a:t>відремонтувати</a:t>
            </a:r>
            <a:r>
              <a:rPr lang="ru-RU" dirty="0"/>
              <a:t>    замок? </a:t>
            </a:r>
          </a:p>
          <a:p>
            <a:r>
              <a:rPr lang="ru-RU" dirty="0"/>
              <a:t>— Триста </a:t>
            </a:r>
            <a:r>
              <a:rPr lang="ru-RU" dirty="0" err="1"/>
              <a:t>п’ятдесят</a:t>
            </a:r>
            <a:r>
              <a:rPr lang="ru-RU" dirty="0"/>
              <a:t> гривень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EEC837A-877F-9824-6D38-93439B412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8971" y="984486"/>
            <a:ext cx="4752752" cy="558300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7BCAEC5-17D2-2048-D74B-3C4F15B8A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278" y="4074850"/>
            <a:ext cx="5613112" cy="218390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9AE42F-C5A4-DDCD-B988-BB010B6EC0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4628" y="623619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01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FFD80A-2CCA-ADED-0F66-9B1D0EA3A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362" y="371761"/>
            <a:ext cx="9971103" cy="1061919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ЯКА РОЛЬ НАГОЛОСУ  В СЛОВІ ?</a:t>
            </a:r>
            <a:br>
              <a:rPr lang="uk-UA" dirty="0"/>
            </a:br>
            <a:endParaRPr lang="uk-UA" dirty="0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1E7FD2-2549-E78A-DD18-F70E9DC35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BE8211-A984-27F3-9BA0-8F30227AC202}"/>
              </a:ext>
            </a:extLst>
          </p:cNvPr>
          <p:cNvSpPr txBox="1"/>
          <p:nvPr/>
        </p:nvSpPr>
        <p:spPr>
          <a:xfrm>
            <a:off x="882804" y="1534927"/>
            <a:ext cx="1029566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1.Служить для </a:t>
            </a:r>
            <a:r>
              <a:rPr lang="ru-RU" sz="2800" b="1" dirty="0" err="1">
                <a:solidFill>
                  <a:srgbClr val="002060"/>
                </a:solidFill>
              </a:rPr>
              <a:t>розрізнення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лексич­ного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значення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слів</a:t>
            </a:r>
            <a:r>
              <a:rPr lang="ru-RU" sz="2800" b="1" dirty="0">
                <a:solidFill>
                  <a:srgbClr val="002060"/>
                </a:solidFill>
              </a:rPr>
              <a:t>:</a:t>
            </a:r>
            <a:endParaRPr lang="uk-UA" sz="28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9B2658-1956-4F9C-7191-FBC1609599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241" y="3367581"/>
            <a:ext cx="3128950" cy="31124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98B446-162A-8275-A035-BAA501D81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191" y="3406412"/>
            <a:ext cx="3350894" cy="307365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8C9B56-5976-A871-3241-2872954E78F4}"/>
              </a:ext>
            </a:extLst>
          </p:cNvPr>
          <p:cNvSpPr txBox="1"/>
          <p:nvPr/>
        </p:nvSpPr>
        <p:spPr>
          <a:xfrm>
            <a:off x="7386220" y="3723428"/>
            <a:ext cx="39138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Атлас</a:t>
            </a:r>
            <a:r>
              <a:rPr lang="ru-RU" dirty="0"/>
              <a:t> (альбом </a:t>
            </a:r>
            <a:r>
              <a:rPr lang="ru-RU" dirty="0" err="1"/>
              <a:t>із</a:t>
            </a:r>
            <a:r>
              <a:rPr lang="ru-RU" dirty="0"/>
              <a:t> картами) — </a:t>
            </a:r>
            <a:r>
              <a:rPr lang="ru-RU" b="1" dirty="0"/>
              <a:t>атлас</a:t>
            </a:r>
            <a:r>
              <a:rPr lang="ru-RU" dirty="0"/>
              <a:t> (тканина)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56BE9A-E582-0120-7549-5CA00F94C9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2656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082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F229F0E-1EC1-7864-F9BD-C87CD1C33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8647E-D3A0-F8C6-D141-FB086EDA72F8}"/>
              </a:ext>
            </a:extLst>
          </p:cNvPr>
          <p:cNvSpPr txBox="1"/>
          <p:nvPr/>
        </p:nvSpPr>
        <p:spPr>
          <a:xfrm>
            <a:off x="4869182" y="2305615"/>
            <a:ext cx="304542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орган</a:t>
            </a:r>
            <a:r>
              <a:rPr lang="uk-UA" sz="2800" dirty="0"/>
              <a:t> (частина організму) — </a:t>
            </a:r>
          </a:p>
          <a:p>
            <a:pPr algn="ctr"/>
            <a:endParaRPr lang="uk-UA" sz="2800" dirty="0"/>
          </a:p>
          <a:p>
            <a:pPr algn="ctr"/>
            <a:r>
              <a:rPr lang="uk-UA" sz="2800" b="1" dirty="0"/>
              <a:t>орган</a:t>
            </a:r>
          </a:p>
          <a:p>
            <a:pPr algn="ctr"/>
            <a:r>
              <a:rPr lang="uk-UA" sz="2800" dirty="0"/>
              <a:t>(музичний інструмент)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4DD9A1-A71C-1E31-B6A2-5FB75BC06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984" y="333375"/>
            <a:ext cx="3698413" cy="30956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8F227A-B80E-ABDB-FBC0-5CBE2B638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8984" y="3429000"/>
            <a:ext cx="3652105" cy="30956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AAFE815-03BB-1814-6211-C9BD4E8E0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912" y="342900"/>
            <a:ext cx="4243896" cy="2817550"/>
          </a:xfrm>
          <a:prstGeom prst="rect">
            <a:avLst/>
          </a:prstGeom>
        </p:spPr>
      </p:pic>
      <p:sp>
        <p:nvSpPr>
          <p:cNvPr id="11" name="AutoShape 2" descr="Рисуем человека. Руки» — новый блок мини-курсов Дарьи Остапенко. Блог школы  рисования">
            <a:extLst>
              <a:ext uri="{FF2B5EF4-FFF2-40B4-BE49-F238E27FC236}">
                <a16:creationId xmlns:a16="http://schemas.microsoft.com/office/drawing/2014/main" id="{CA513471-B83F-8CDA-B0F1-6069DB2FB48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DA50924-CE42-021A-9F83-C2F1425206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439" y="3190782"/>
            <a:ext cx="4160368" cy="332431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77673C-F322-F07A-3534-48AEF03358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7824" y="6528787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13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257B0A1-24E3-1F85-9C25-33F011C40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C8143E-317C-2A1C-094A-FB6BF5324CA3}"/>
              </a:ext>
            </a:extLst>
          </p:cNvPr>
          <p:cNvSpPr txBox="1"/>
          <p:nvPr/>
        </p:nvSpPr>
        <p:spPr>
          <a:xfrm>
            <a:off x="759781" y="4219158"/>
            <a:ext cx="343565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паша</a:t>
            </a:r>
            <a:r>
              <a:rPr lang="uk-UA" sz="2800" dirty="0"/>
              <a:t> (трава на пасовищі) — </a:t>
            </a:r>
            <a:r>
              <a:rPr lang="uk-UA" sz="2800" b="1" dirty="0"/>
              <a:t>паша</a:t>
            </a:r>
          </a:p>
          <a:p>
            <a:r>
              <a:rPr lang="uk-UA" sz="2800" dirty="0"/>
              <a:t>(почесний титул)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9D4460-4EB2-3FE6-7881-15A90AEFC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32" y="373554"/>
            <a:ext cx="4792693" cy="31893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D0BC0A-855A-CE50-DE58-5756D1FA4D9D}"/>
              </a:ext>
            </a:extLst>
          </p:cNvPr>
          <p:cNvSpPr txBox="1"/>
          <p:nvPr/>
        </p:nvSpPr>
        <p:spPr>
          <a:xfrm>
            <a:off x="5426475" y="534368"/>
            <a:ext cx="6094520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Паша́ (тур. </a:t>
            </a:r>
            <a:r>
              <a:rPr lang="en-US" dirty="0" err="1"/>
              <a:t>paşa</a:t>
            </a:r>
            <a:r>
              <a:rPr lang="en-US" dirty="0"/>
              <a:t>, </a:t>
            </a:r>
            <a:r>
              <a:rPr lang="uk-UA" dirty="0"/>
              <a:t>осман. </a:t>
            </a:r>
            <a:r>
              <a:rPr lang="ar-AE" dirty="0"/>
              <a:t>پاشا‎ -</a:t>
            </a:r>
            <a:r>
              <a:rPr lang="en-US" dirty="0" err="1"/>
              <a:t>paşa</a:t>
            </a:r>
            <a:r>
              <a:rPr lang="en-US" dirty="0"/>
              <a:t>, </a:t>
            </a:r>
            <a:r>
              <a:rPr lang="uk-UA" dirty="0"/>
              <a:t>від перс. «</a:t>
            </a:r>
            <a:r>
              <a:rPr lang="ar-AE" dirty="0"/>
              <a:t>پادشاه»‎, </a:t>
            </a:r>
            <a:r>
              <a:rPr lang="uk-UA" dirty="0"/>
              <a:t>що йде ще від </a:t>
            </a:r>
            <a:r>
              <a:rPr lang="uk-UA" dirty="0" err="1"/>
              <a:t>давньоперс</a:t>
            </a:r>
            <a:r>
              <a:rPr lang="uk-UA" dirty="0"/>
              <a:t>. </a:t>
            </a:r>
            <a:r>
              <a:rPr lang="en-US" dirty="0" err="1"/>
              <a:t>pāti-xšāya</a:t>
            </a:r>
            <a:r>
              <a:rPr lang="en-US" dirty="0"/>
              <a:t>- — «</a:t>
            </a:r>
            <a:r>
              <a:rPr lang="uk-UA" dirty="0"/>
              <a:t>правитель») — високий титул у політичній системі Османської імперії.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0B978CE-1064-C741-3AE8-7388D760E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366" y="1851310"/>
            <a:ext cx="4230738" cy="418373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C4FD992-A395-E25E-5399-A4D1704E8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8219" y="620632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16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92C94D-710B-1CDD-434C-53B95958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542E7C-4A1C-D7EE-E577-76E7956CCB52}"/>
              </a:ext>
            </a:extLst>
          </p:cNvPr>
          <p:cNvSpPr txBox="1"/>
          <p:nvPr/>
        </p:nvSpPr>
        <p:spPr>
          <a:xfrm>
            <a:off x="499367" y="4831140"/>
            <a:ext cx="759706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*озера (Р. в. </a:t>
            </a:r>
            <a:r>
              <a:rPr lang="uk-UA" sz="2400" dirty="0" err="1"/>
              <a:t>одн</a:t>
            </a:r>
            <a:r>
              <a:rPr lang="uk-UA" sz="2400" dirty="0"/>
              <a:t>.) — озера (Н. в. множ.)</a:t>
            </a:r>
          </a:p>
          <a:p>
            <a:pPr algn="just"/>
            <a:r>
              <a:rPr lang="uk-UA" sz="2400" dirty="0"/>
              <a:t>пісні (Р. в. </a:t>
            </a:r>
            <a:r>
              <a:rPr lang="uk-UA" sz="2400" dirty="0" err="1"/>
              <a:t>одн</a:t>
            </a:r>
            <a:r>
              <a:rPr lang="uk-UA" sz="2400" dirty="0"/>
              <a:t>.) — пісні (Н. </a:t>
            </a:r>
            <a:r>
              <a:rPr lang="uk-UA" sz="2400" dirty="0" err="1"/>
              <a:t>в.множ</a:t>
            </a:r>
            <a:r>
              <a:rPr lang="uk-UA" sz="2400" dirty="0"/>
              <a:t>.)</a:t>
            </a:r>
          </a:p>
          <a:p>
            <a:pPr algn="just"/>
            <a:r>
              <a:rPr lang="uk-UA" sz="2400" dirty="0"/>
              <a:t>насипати (док. вид дієслова) —</a:t>
            </a:r>
          </a:p>
          <a:p>
            <a:pPr algn="just"/>
            <a:r>
              <a:rPr lang="uk-UA" sz="2400" dirty="0"/>
              <a:t>насипати (</a:t>
            </a:r>
            <a:r>
              <a:rPr lang="uk-UA" sz="2400" dirty="0" err="1"/>
              <a:t>недок</a:t>
            </a:r>
            <a:r>
              <a:rPr lang="uk-UA" sz="2400" dirty="0"/>
              <a:t>. вид дієслова).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31D4C0-8AD8-615E-6FF7-828B89F2B8CA}"/>
              </a:ext>
            </a:extLst>
          </p:cNvPr>
          <p:cNvSpPr txBox="1"/>
          <p:nvPr/>
        </p:nvSpPr>
        <p:spPr>
          <a:xfrm>
            <a:off x="499367" y="457200"/>
            <a:ext cx="4960398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/>
              <a:t>2. Служить для </a:t>
            </a:r>
            <a:r>
              <a:rPr lang="ru-RU" sz="2800" b="1" dirty="0" err="1"/>
              <a:t>розрізнення</a:t>
            </a:r>
            <a:r>
              <a:rPr lang="ru-RU" sz="2800" b="1" dirty="0"/>
              <a:t> </a:t>
            </a:r>
            <a:r>
              <a:rPr lang="ru-RU" sz="2800" b="1" dirty="0" err="1"/>
              <a:t>грама­тичних</a:t>
            </a:r>
            <a:r>
              <a:rPr lang="ru-RU" sz="2800" b="1" dirty="0"/>
              <a:t> форм того самого слова: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7B9CF1-0984-FF22-3BB3-5D5E4BB0E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66" y="1842195"/>
            <a:ext cx="4960397" cy="298894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2F9A599-9F86-F5F6-123C-0C3D1C85E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01" y="457200"/>
            <a:ext cx="4169391" cy="59436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B4F9AC-98D1-4883-7254-EF09B04D7B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8946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857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C5AB100-B874-C23C-2F8F-BABBF29EC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2A2E44-1746-C1CB-9E58-52F8F1E1DDAD}"/>
              </a:ext>
            </a:extLst>
          </p:cNvPr>
          <p:cNvSpPr txBox="1"/>
          <p:nvPr/>
        </p:nvSpPr>
        <p:spPr>
          <a:xfrm>
            <a:off x="387240" y="517803"/>
            <a:ext cx="5490099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3.Служить для розрізнення різних гра­матичних форм різних частин мови: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46B721-4360-6BA4-6A5B-B9526B1A115F}"/>
              </a:ext>
            </a:extLst>
          </p:cNvPr>
          <p:cNvSpPr txBox="1"/>
          <p:nvPr/>
        </p:nvSpPr>
        <p:spPr>
          <a:xfrm>
            <a:off x="387240" y="1918973"/>
            <a:ext cx="478792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*дорога (що? імен.) — дорога (</a:t>
            </a:r>
            <a:r>
              <a:rPr lang="uk-UA" sz="2400" dirty="0" err="1"/>
              <a:t>яка?прикм</a:t>
            </a:r>
            <a:r>
              <a:rPr lang="uk-UA" sz="2400" dirty="0"/>
              <a:t>.)</a:t>
            </a:r>
          </a:p>
          <a:p>
            <a:pPr algn="just"/>
            <a:r>
              <a:rPr lang="uk-UA" sz="2400" dirty="0"/>
              <a:t>батьків (кого? імен.) — батьків(чий? </a:t>
            </a:r>
            <a:r>
              <a:rPr lang="uk-UA" sz="2400" dirty="0" err="1"/>
              <a:t>прикм</a:t>
            </a:r>
            <a:r>
              <a:rPr lang="uk-UA" sz="2400" dirty="0"/>
              <a:t>.)</a:t>
            </a:r>
          </a:p>
          <a:p>
            <a:pPr algn="just"/>
            <a:r>
              <a:rPr lang="uk-UA" sz="2400" dirty="0"/>
              <a:t>дзвони (що? імен.) — дзвони (</a:t>
            </a:r>
            <a:r>
              <a:rPr lang="uk-UA" sz="2400" dirty="0" err="1"/>
              <a:t>нак.спосіб</a:t>
            </a:r>
            <a:r>
              <a:rPr lang="uk-UA" sz="2400" dirty="0"/>
              <a:t> д </a:t>
            </a:r>
            <a:r>
              <a:rPr lang="uk-UA" sz="2400" dirty="0" err="1"/>
              <a:t>ієсл</a:t>
            </a:r>
            <a:r>
              <a:rPr lang="uk-UA" sz="2400" dirty="0"/>
              <a:t> .)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5C53511-2044-6691-EAE0-B6607D234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554" y="367461"/>
            <a:ext cx="4935206" cy="306153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3ACF2B-7AAF-85A2-BA87-B67AF9472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9554" y="3429001"/>
            <a:ext cx="4935206" cy="30615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4A2F1E3-7095-E724-4237-9FA193A825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124" y="4243472"/>
            <a:ext cx="3308074" cy="21943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98BD7F0-B402-9DCB-EC27-985CB34537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6198" y="4243472"/>
            <a:ext cx="3150816" cy="219435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43F27ED-EAFC-9945-C5C4-3791D80F6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8125" y="616132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376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9996D0-0675-12D7-EC4B-B86BDED2C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0F66E3-58C1-A4E3-306D-55967578461C}"/>
              </a:ext>
            </a:extLst>
          </p:cNvPr>
          <p:cNvSpPr txBox="1"/>
          <p:nvPr/>
        </p:nvSpPr>
        <p:spPr>
          <a:xfrm>
            <a:off x="710214" y="1030562"/>
            <a:ext cx="1074198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Наголос — це посилена вимова одного зі складів: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dirty="0"/>
              <a:t>*випадок, котрий, черговий.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dirty="0"/>
              <a:t>Отже, </a:t>
            </a:r>
            <a:r>
              <a:rPr lang="uk-UA" sz="2000" b="1" dirty="0"/>
              <a:t>склад може бути наголошеним і ненаголошеним</a:t>
            </a:r>
            <a:r>
              <a:rPr lang="uk-UA" sz="2000" dirty="0"/>
              <a:t>. У слові пі-</a:t>
            </a:r>
            <a:r>
              <a:rPr lang="uk-UA" sz="2000" dirty="0" err="1"/>
              <a:t>сня</a:t>
            </a:r>
            <a:endParaRPr lang="uk-UA" sz="2000" dirty="0"/>
          </a:p>
          <a:p>
            <a:pPr algn="just"/>
            <a:r>
              <a:rPr lang="uk-UA" sz="2000" dirty="0"/>
              <a:t>перший склад наголошений, а другий ненаголошений.</a:t>
            </a:r>
          </a:p>
          <a:p>
            <a:pPr algn="just"/>
            <a:r>
              <a:rPr lang="uk-UA" sz="2000" dirty="0"/>
              <a:t>Оскільки склад утворюють </a:t>
            </a:r>
            <a:r>
              <a:rPr lang="uk-UA" sz="2000" b="1" dirty="0"/>
              <a:t>голосні звуки</a:t>
            </a:r>
            <a:r>
              <a:rPr lang="uk-UA" sz="2000" dirty="0"/>
              <a:t>, вони так само </a:t>
            </a:r>
            <a:r>
              <a:rPr lang="uk-UA" sz="2000" b="1" dirty="0"/>
              <a:t>бувають наголошеними й ненаголошеними</a:t>
            </a:r>
            <a:r>
              <a:rPr lang="uk-UA" sz="2000" dirty="0"/>
              <a:t>: у слові [</a:t>
            </a:r>
            <a:r>
              <a:rPr lang="uk-UA" sz="2000" dirty="0" err="1"/>
              <a:t>п’іс′н′а</a:t>
            </a:r>
            <a:r>
              <a:rPr lang="uk-UA" sz="2000" dirty="0"/>
              <a:t>] звук [і] наголошений,  а звук [а] ненаголошений.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E50950-D78F-9B96-D916-99B2E3F4A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6075" y="614963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503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552593-AA82-0E5B-01DB-3C7873934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4C8DC4-9180-CF26-BAF3-50B70A8C3D3F}"/>
              </a:ext>
            </a:extLst>
          </p:cNvPr>
          <p:cNvSpPr txBox="1"/>
          <p:nvPr/>
        </p:nvSpPr>
        <p:spPr>
          <a:xfrm>
            <a:off x="626166" y="1353792"/>
            <a:ext cx="71645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В українській мові наголос рухомий: пісня — пісні, ходиш — ходжу. </a:t>
            </a:r>
          </a:p>
          <a:p>
            <a:pPr algn="just"/>
            <a:r>
              <a:rPr lang="uk-UA" dirty="0"/>
              <a:t>На який склад падає наголос, можна з’ясувати за орфоепічним словником або за словником наголосів.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F7E811-95B8-0CEE-2A37-BB2BF4EF46ED}"/>
              </a:ext>
            </a:extLst>
          </p:cNvPr>
          <p:cNvSpPr txBox="1"/>
          <p:nvPr/>
        </p:nvSpPr>
        <p:spPr>
          <a:xfrm>
            <a:off x="626165" y="2982897"/>
            <a:ext cx="704414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Бувають слова з </a:t>
            </a:r>
            <a:r>
              <a:rPr lang="uk-UA" b="1" dirty="0"/>
              <a:t>подвійним наголосом </a:t>
            </a:r>
            <a:r>
              <a:rPr lang="uk-UA" dirty="0"/>
              <a:t>(таких слів небагато): </a:t>
            </a:r>
          </a:p>
          <a:p>
            <a:endParaRPr lang="uk-UA" dirty="0"/>
          </a:p>
          <a:p>
            <a:r>
              <a:rPr lang="uk-UA" dirty="0"/>
              <a:t>*алфавіт і алфавіт, весняний і весняний, завжди і завжди,</a:t>
            </a:r>
          </a:p>
          <a:p>
            <a:endParaRPr lang="uk-UA" dirty="0"/>
          </a:p>
          <a:p>
            <a:r>
              <a:rPr lang="uk-UA" dirty="0"/>
              <a:t> мабуть і мабуть, також і також та ін. </a:t>
            </a:r>
          </a:p>
          <a:p>
            <a:endParaRPr lang="uk-UA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2E2D45-41D2-5790-9B32-4E5DE30E8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6874" y="403322"/>
            <a:ext cx="3934126" cy="611756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221A50-441D-49E5-904F-5CE4A6B45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1034" y="6191675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70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ADE2D0-7839-0EB0-D9B1-7326083E1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062290-D12F-FC51-0964-6DBFE717C0E9}"/>
              </a:ext>
            </a:extLst>
          </p:cNvPr>
          <p:cNvSpPr txBox="1"/>
          <p:nvPr/>
        </p:nvSpPr>
        <p:spPr>
          <a:xfrm>
            <a:off x="460899" y="1182181"/>
            <a:ext cx="1081300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Логічним наголосом виділяють найважливіше </a:t>
            </a:r>
            <a:r>
              <a:rPr lang="uk-UA" dirty="0"/>
              <a:t>слово в реченні, щоб привернути до нього  особливу увагу. Прочитайте речення, щоразу виділяючи інтонаційно виділене слово: </a:t>
            </a:r>
          </a:p>
          <a:p>
            <a:pPr algn="just"/>
            <a:r>
              <a:rPr lang="uk-UA" dirty="0"/>
              <a:t>*1. </a:t>
            </a:r>
            <a:r>
              <a:rPr lang="uk-UA" b="1" dirty="0"/>
              <a:t>Завтра</a:t>
            </a:r>
            <a:r>
              <a:rPr lang="uk-UA" dirty="0"/>
              <a:t> поїдемо до Одеси. 2. Завтра </a:t>
            </a:r>
            <a:r>
              <a:rPr lang="uk-UA" b="1" dirty="0"/>
              <a:t>поїдемо</a:t>
            </a:r>
            <a:r>
              <a:rPr lang="uk-UA" dirty="0"/>
              <a:t> до Одеси. 3. Завтра поїдемо до </a:t>
            </a:r>
            <a:r>
              <a:rPr lang="uk-UA" b="1" dirty="0"/>
              <a:t>Одеси.</a:t>
            </a:r>
          </a:p>
          <a:p>
            <a:pPr algn="just"/>
            <a:endParaRPr lang="uk-UA" b="1" dirty="0"/>
          </a:p>
          <a:p>
            <a:pPr algn="just"/>
            <a:r>
              <a:rPr lang="uk-UA" dirty="0"/>
              <a:t>Перше речення є відповіддю на запитання «Коли поїдемо до Одеси?», </a:t>
            </a:r>
          </a:p>
          <a:p>
            <a:pPr algn="just"/>
            <a:r>
              <a:rPr lang="uk-UA" dirty="0"/>
              <a:t>друге — «У який спосіб завтра дістанемося до Одеси (поїдемо, полетимо чи попливемо)?», третє — «Куди поїдемо завтра?». </a:t>
            </a:r>
          </a:p>
          <a:p>
            <a:pPr algn="just"/>
            <a:r>
              <a:rPr lang="uk-UA" dirty="0"/>
              <a:t>У великих за обсягом реченнях може бути кілька слів, на які падає </a:t>
            </a:r>
          </a:p>
          <a:p>
            <a:pPr algn="just"/>
            <a:r>
              <a:rPr lang="uk-UA" dirty="0"/>
              <a:t>логічний наголос.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0AA586-2753-7DFA-1F7F-A644B0AC6BD4}"/>
              </a:ext>
            </a:extLst>
          </p:cNvPr>
          <p:cNvSpPr txBox="1"/>
          <p:nvPr/>
        </p:nvSpPr>
        <p:spPr>
          <a:xfrm>
            <a:off x="7741328" y="539762"/>
            <a:ext cx="403934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ЛОГІЧНИЙ НАГОЛОС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824826-C6DC-30C0-8AB8-10669F48B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6794" y="3886702"/>
            <a:ext cx="4523874" cy="257931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B38E82-D811-89D7-CCAC-74B8F20FA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0693" y="3880694"/>
            <a:ext cx="3596101" cy="258532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97590E-6079-3305-DC09-474E68870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332" y="3880694"/>
            <a:ext cx="3249361" cy="257931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2A45C6A-847E-9A82-CCF1-2773CE0D9B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4563" y="619350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289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8BFB003-E6CC-C7E7-3EF2-CAE239A03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28.12.2022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0F21E5-868A-473B-1DC6-7FCC8FD63141}"/>
              </a:ext>
            </a:extLst>
          </p:cNvPr>
          <p:cNvSpPr txBox="1"/>
          <p:nvPr/>
        </p:nvSpPr>
        <p:spPr>
          <a:xfrm>
            <a:off x="2732473" y="426801"/>
            <a:ext cx="6727054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Складні </a:t>
            </a:r>
            <a:r>
              <a:rPr lang="uk-UA" sz="2800" b="1" dirty="0" err="1"/>
              <a:t>вИпадки</a:t>
            </a:r>
            <a:r>
              <a:rPr lang="uk-UA" sz="2800" dirty="0"/>
              <a:t> наголошення слів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D62CB-0F7C-530B-EB60-744F00B0C953}"/>
              </a:ext>
            </a:extLst>
          </p:cNvPr>
          <p:cNvSpPr txBox="1"/>
          <p:nvPr/>
        </p:nvSpPr>
        <p:spPr>
          <a:xfrm>
            <a:off x="534879" y="1941612"/>
            <a:ext cx="5235606" cy="40934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/>
              <a:t>Наголос на 1-му складі:</a:t>
            </a:r>
          </a:p>
          <a:p>
            <a:endParaRPr lang="uk-UA" dirty="0"/>
          </a:p>
          <a:p>
            <a:r>
              <a:rPr lang="uk-UA" sz="2800" dirty="0" err="1"/>
              <a:t>кИдати</a:t>
            </a:r>
            <a:r>
              <a:rPr lang="uk-UA" sz="2800" dirty="0"/>
              <a:t>, </a:t>
            </a:r>
            <a:r>
              <a:rPr lang="uk-UA" sz="2800" dirty="0" err="1"/>
              <a:t>вИпадок</a:t>
            </a:r>
            <a:r>
              <a:rPr lang="uk-UA" sz="2800" dirty="0"/>
              <a:t>, </a:t>
            </a:r>
            <a:r>
              <a:rPr lang="uk-UA" sz="2800" dirty="0" err="1"/>
              <a:t>рАзом</a:t>
            </a:r>
            <a:r>
              <a:rPr lang="uk-UA" sz="2800" dirty="0"/>
              <a:t>, </a:t>
            </a:r>
            <a:r>
              <a:rPr lang="uk-UA" sz="2800" dirty="0" err="1"/>
              <a:t>рОзвідка</a:t>
            </a:r>
            <a:r>
              <a:rPr lang="uk-UA" sz="2800" dirty="0"/>
              <a:t>, </a:t>
            </a:r>
            <a:r>
              <a:rPr lang="uk-UA" sz="2800" dirty="0" err="1"/>
              <a:t>вІрші</a:t>
            </a:r>
            <a:r>
              <a:rPr lang="uk-UA" sz="2800" dirty="0"/>
              <a:t>, </a:t>
            </a:r>
            <a:r>
              <a:rPr lang="uk-UA" sz="2800" dirty="0" err="1"/>
              <a:t>вІршів</a:t>
            </a:r>
            <a:r>
              <a:rPr lang="uk-UA" sz="2800" dirty="0"/>
              <a:t>, </a:t>
            </a:r>
            <a:r>
              <a:rPr lang="uk-UA" sz="2800" dirty="0" err="1"/>
              <a:t>прИповідка</a:t>
            </a:r>
            <a:r>
              <a:rPr lang="uk-UA" sz="2800" dirty="0"/>
              <a:t>, Олень, </a:t>
            </a:r>
            <a:r>
              <a:rPr lang="uk-UA" sz="2800" dirty="0" err="1"/>
              <a:t>спИна</a:t>
            </a:r>
            <a:r>
              <a:rPr lang="uk-UA" sz="2800" dirty="0"/>
              <a:t>, </a:t>
            </a:r>
            <a:r>
              <a:rPr lang="uk-UA" sz="2800" dirty="0" err="1"/>
              <a:t>цАрина</a:t>
            </a:r>
            <a:r>
              <a:rPr lang="uk-UA" sz="2800" dirty="0"/>
              <a:t>, немає </a:t>
            </a:r>
            <a:r>
              <a:rPr lang="uk-UA" sz="2800" dirty="0" err="1"/>
              <a:t>чАсу</a:t>
            </a:r>
            <a:r>
              <a:rPr lang="uk-UA" sz="2800" dirty="0"/>
              <a:t>, </a:t>
            </a:r>
            <a:r>
              <a:rPr lang="uk-UA" sz="2800" dirty="0" err="1"/>
              <a:t>щИпці</a:t>
            </a:r>
            <a:r>
              <a:rPr lang="uk-UA" sz="2800" dirty="0"/>
              <a:t>, </a:t>
            </a:r>
            <a:r>
              <a:rPr lang="uk-UA" sz="2800" dirty="0" err="1"/>
              <a:t>грОшей</a:t>
            </a:r>
            <a:r>
              <a:rPr lang="uk-UA" sz="2800" dirty="0"/>
              <a:t>, </a:t>
            </a:r>
            <a:r>
              <a:rPr lang="uk-UA" sz="2800" dirty="0" err="1"/>
              <a:t>дрОва</a:t>
            </a:r>
            <a:r>
              <a:rPr lang="uk-UA" sz="2800" dirty="0"/>
              <a:t>, </a:t>
            </a:r>
            <a:r>
              <a:rPr lang="uk-UA" sz="2800" dirty="0" err="1"/>
              <a:t>зОзла</a:t>
            </a:r>
            <a:r>
              <a:rPr lang="uk-UA" sz="2800" dirty="0"/>
              <a:t>, </a:t>
            </a:r>
            <a:r>
              <a:rPr lang="uk-UA" sz="2800" dirty="0" err="1"/>
              <a:t>фОльга</a:t>
            </a:r>
            <a:r>
              <a:rPr lang="uk-UA" sz="2800" dirty="0"/>
              <a:t>, </a:t>
            </a:r>
            <a:r>
              <a:rPr lang="uk-UA" sz="2800" dirty="0" err="1"/>
              <a:t>кУрятина</a:t>
            </a:r>
            <a:r>
              <a:rPr lang="uk-UA" sz="2800" dirty="0"/>
              <a:t>, </a:t>
            </a:r>
            <a:r>
              <a:rPr lang="uk-UA" sz="2800" dirty="0" err="1"/>
              <a:t>бУдемо</a:t>
            </a:r>
            <a:r>
              <a:rPr lang="uk-UA" sz="2800" dirty="0"/>
              <a:t>, </a:t>
            </a:r>
            <a:r>
              <a:rPr lang="uk-UA" sz="2800" dirty="0" err="1"/>
              <a:t>пІдлітковий</a:t>
            </a:r>
            <a:r>
              <a:rPr lang="uk-UA" sz="2800" dirty="0"/>
              <a:t>, </a:t>
            </a:r>
            <a:r>
              <a:rPr lang="uk-UA" sz="2800" dirty="0" err="1"/>
              <a:t>дОнька</a:t>
            </a:r>
            <a:r>
              <a:rPr lang="uk-UA" sz="2800" dirty="0"/>
              <a:t>, </a:t>
            </a:r>
            <a:r>
              <a:rPr lang="uk-UA" sz="2800" dirty="0" err="1"/>
              <a:t>рЕшето</a:t>
            </a:r>
            <a:r>
              <a:rPr lang="uk-UA" sz="2800" dirty="0"/>
              <a:t>, </a:t>
            </a:r>
            <a:r>
              <a:rPr lang="uk-UA" sz="2800" dirty="0" err="1"/>
              <a:t>зАгадка</a:t>
            </a:r>
            <a:r>
              <a:rPr lang="uk-UA" sz="2800" dirty="0"/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BE0396-BE48-11B9-DF93-E2FF8E308E4E}"/>
              </a:ext>
            </a:extLst>
          </p:cNvPr>
          <p:cNvSpPr txBox="1"/>
          <p:nvPr/>
        </p:nvSpPr>
        <p:spPr>
          <a:xfrm>
            <a:off x="6123378" y="1209945"/>
            <a:ext cx="5533003" cy="526297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Наголос на 2-му складі: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 err="1"/>
              <a:t>фенОмен</a:t>
            </a:r>
            <a:r>
              <a:rPr lang="uk-UA" sz="2400" dirty="0"/>
              <a:t>, </a:t>
            </a:r>
            <a:r>
              <a:rPr lang="uk-UA" sz="2400" dirty="0" err="1"/>
              <a:t>везлА</a:t>
            </a:r>
            <a:r>
              <a:rPr lang="uk-UA" sz="2400" dirty="0"/>
              <a:t>, </a:t>
            </a:r>
            <a:r>
              <a:rPr lang="uk-UA" sz="2400" dirty="0" err="1"/>
              <a:t>генЕзис</a:t>
            </a:r>
            <a:r>
              <a:rPr lang="uk-UA" sz="2400" dirty="0"/>
              <a:t>, </a:t>
            </a:r>
            <a:r>
              <a:rPr lang="uk-UA" sz="2400" dirty="0" err="1"/>
              <a:t>завдАння</a:t>
            </a:r>
            <a:r>
              <a:rPr lang="uk-UA" sz="2400" dirty="0"/>
              <a:t>, </a:t>
            </a:r>
            <a:r>
              <a:rPr lang="uk-UA" sz="2400" dirty="0" err="1"/>
              <a:t>абИ</a:t>
            </a:r>
            <a:r>
              <a:rPr lang="uk-UA" sz="2400" dirty="0"/>
              <a:t> де, </a:t>
            </a:r>
            <a:r>
              <a:rPr lang="uk-UA" sz="2400" dirty="0" err="1"/>
              <a:t>аджЕ</a:t>
            </a:r>
            <a:r>
              <a:rPr lang="uk-UA" sz="2400" dirty="0"/>
              <a:t>, </a:t>
            </a:r>
            <a:r>
              <a:rPr lang="uk-UA" sz="2400" dirty="0" err="1"/>
              <a:t>абИяк</a:t>
            </a:r>
            <a:r>
              <a:rPr lang="uk-UA" sz="2400" dirty="0"/>
              <a:t>, </a:t>
            </a:r>
            <a:r>
              <a:rPr lang="uk-UA" sz="2400" dirty="0" err="1"/>
              <a:t>абИколи</a:t>
            </a:r>
            <a:r>
              <a:rPr lang="uk-UA" sz="2400" dirty="0"/>
              <a:t>, </a:t>
            </a:r>
            <a:r>
              <a:rPr lang="uk-UA" sz="2400" dirty="0" err="1"/>
              <a:t>анІж</a:t>
            </a:r>
            <a:r>
              <a:rPr lang="uk-UA" sz="2400" dirty="0"/>
              <a:t>, </a:t>
            </a:r>
            <a:r>
              <a:rPr lang="uk-UA" sz="2400" dirty="0" err="1"/>
              <a:t>рондО</a:t>
            </a:r>
            <a:r>
              <a:rPr lang="uk-UA" sz="2400" dirty="0"/>
              <a:t> (шрифт), </a:t>
            </a:r>
            <a:r>
              <a:rPr lang="uk-UA" sz="2400" dirty="0" err="1"/>
              <a:t>рубЕль</a:t>
            </a:r>
            <a:r>
              <a:rPr lang="uk-UA" sz="2400" dirty="0"/>
              <a:t>, </a:t>
            </a:r>
            <a:r>
              <a:rPr lang="uk-UA" sz="2400" dirty="0" err="1"/>
              <a:t>рукОпис</a:t>
            </a:r>
            <a:r>
              <a:rPr lang="uk-UA" sz="2400" dirty="0"/>
              <a:t>, </a:t>
            </a:r>
            <a:r>
              <a:rPr lang="uk-UA" sz="2400" dirty="0" err="1"/>
              <a:t>правОпис</a:t>
            </a:r>
            <a:r>
              <a:rPr lang="uk-UA" sz="2400" dirty="0"/>
              <a:t>, </a:t>
            </a:r>
            <a:r>
              <a:rPr lang="uk-UA" sz="2400" dirty="0" err="1"/>
              <a:t>перЕбіг</a:t>
            </a:r>
            <a:r>
              <a:rPr lang="uk-UA" sz="2400" dirty="0"/>
              <a:t> подій, </a:t>
            </a:r>
            <a:r>
              <a:rPr lang="uk-UA" sz="2400" dirty="0" err="1"/>
              <a:t>пізнАння</a:t>
            </a:r>
            <a:r>
              <a:rPr lang="uk-UA" sz="2400" dirty="0"/>
              <a:t>, </a:t>
            </a:r>
            <a:r>
              <a:rPr lang="uk-UA" sz="2400" dirty="0" err="1"/>
              <a:t>новИй</a:t>
            </a:r>
            <a:r>
              <a:rPr lang="uk-UA" sz="2400" dirty="0"/>
              <a:t>, </a:t>
            </a:r>
            <a:r>
              <a:rPr lang="uk-UA" sz="2400" dirty="0" err="1"/>
              <a:t>щавЕль</a:t>
            </a:r>
            <a:r>
              <a:rPr lang="uk-UA" sz="2400" dirty="0"/>
              <a:t>, </a:t>
            </a:r>
            <a:r>
              <a:rPr lang="uk-UA" sz="2400" dirty="0" err="1"/>
              <a:t>борОдавка</a:t>
            </a:r>
            <a:r>
              <a:rPr lang="uk-UA" sz="2400" dirty="0"/>
              <a:t>, </a:t>
            </a:r>
            <a:r>
              <a:rPr lang="uk-UA" sz="2400" dirty="0" err="1"/>
              <a:t>вимОга</a:t>
            </a:r>
            <a:r>
              <a:rPr lang="uk-UA" sz="2400" dirty="0"/>
              <a:t>, </a:t>
            </a:r>
            <a:r>
              <a:rPr lang="uk-UA" sz="2400" dirty="0" err="1"/>
              <a:t>вітчИм</a:t>
            </a:r>
            <a:r>
              <a:rPr lang="uk-UA" sz="2400" dirty="0"/>
              <a:t>, </a:t>
            </a:r>
            <a:r>
              <a:rPr lang="uk-UA" sz="2400" dirty="0" err="1"/>
              <a:t>граблІ</a:t>
            </a:r>
            <a:r>
              <a:rPr lang="uk-UA" sz="2400" dirty="0"/>
              <a:t>, </a:t>
            </a:r>
            <a:r>
              <a:rPr lang="uk-UA" sz="2400" dirty="0" err="1"/>
              <a:t>дочкА</a:t>
            </a:r>
            <a:r>
              <a:rPr lang="uk-UA" sz="2400" dirty="0"/>
              <a:t>, </a:t>
            </a:r>
            <a:r>
              <a:rPr lang="uk-UA" sz="2400" dirty="0" err="1"/>
              <a:t>зубОжіти</a:t>
            </a:r>
            <a:r>
              <a:rPr lang="uk-UA" sz="2400" dirty="0"/>
              <a:t>, </a:t>
            </a:r>
            <a:r>
              <a:rPr lang="uk-UA" sz="2400" dirty="0" err="1"/>
              <a:t>зубОжілий</a:t>
            </a:r>
            <a:r>
              <a:rPr lang="uk-UA" sz="2400" dirty="0"/>
              <a:t>, </a:t>
            </a:r>
            <a:r>
              <a:rPr lang="uk-UA" sz="2400" dirty="0" err="1"/>
              <a:t>фартУх</a:t>
            </a:r>
            <a:r>
              <a:rPr lang="uk-UA" sz="2400" dirty="0"/>
              <a:t>, </a:t>
            </a:r>
            <a:r>
              <a:rPr lang="uk-UA" sz="2400" dirty="0" err="1"/>
              <a:t>подУшка</a:t>
            </a:r>
            <a:r>
              <a:rPr lang="uk-UA" sz="2400" dirty="0"/>
              <a:t>, </a:t>
            </a:r>
            <a:r>
              <a:rPr lang="uk-UA" sz="2400" dirty="0" err="1"/>
              <a:t>позАторік</a:t>
            </a:r>
            <a:r>
              <a:rPr lang="uk-UA" sz="2400" dirty="0"/>
              <a:t>, </a:t>
            </a:r>
            <a:r>
              <a:rPr lang="uk-UA" sz="2400" dirty="0" err="1"/>
              <a:t>трісктОнява</a:t>
            </a:r>
            <a:r>
              <a:rPr lang="uk-UA" sz="2400" dirty="0"/>
              <a:t>, </a:t>
            </a:r>
            <a:r>
              <a:rPr lang="uk-UA" sz="2400" dirty="0" err="1"/>
              <a:t>ненАвидіти</a:t>
            </a:r>
            <a:r>
              <a:rPr lang="uk-UA" sz="2400" dirty="0"/>
              <a:t>, </a:t>
            </a:r>
            <a:r>
              <a:rPr lang="uk-UA" sz="2400" dirty="0" err="1"/>
              <a:t>добУток</a:t>
            </a:r>
            <a:r>
              <a:rPr lang="uk-UA" sz="2400" dirty="0"/>
              <a:t>, </a:t>
            </a:r>
            <a:r>
              <a:rPr lang="uk-UA" sz="2400" dirty="0" err="1"/>
              <a:t>квартАл</a:t>
            </a:r>
            <a:r>
              <a:rPr lang="uk-UA" sz="2400" dirty="0"/>
              <a:t>, </a:t>
            </a:r>
            <a:r>
              <a:rPr lang="uk-UA" sz="2400" dirty="0" err="1"/>
              <a:t>налИгач</a:t>
            </a:r>
            <a:r>
              <a:rPr lang="uk-UA" sz="2400" dirty="0"/>
              <a:t>, </a:t>
            </a:r>
            <a:r>
              <a:rPr lang="uk-UA" sz="2400" dirty="0" err="1"/>
              <a:t>дичАвіти</a:t>
            </a:r>
            <a:r>
              <a:rPr lang="uk-UA" sz="2400" dirty="0"/>
              <a:t>, </a:t>
            </a:r>
            <a:r>
              <a:rPr lang="uk-UA" sz="2400" dirty="0" err="1"/>
              <a:t>чорнОзем</a:t>
            </a:r>
            <a:r>
              <a:rPr lang="uk-UA" sz="2400" dirty="0"/>
              <a:t>, </a:t>
            </a:r>
            <a:r>
              <a:rPr lang="uk-UA" sz="2400" dirty="0" err="1"/>
              <a:t>чорнОслив</a:t>
            </a:r>
            <a:r>
              <a:rPr lang="uk-UA" sz="2400" dirty="0"/>
              <a:t>, </a:t>
            </a:r>
            <a:r>
              <a:rPr lang="uk-UA" sz="2400" dirty="0" err="1"/>
              <a:t>оптОвий</a:t>
            </a:r>
            <a:r>
              <a:rPr lang="uk-UA" sz="2400" dirty="0"/>
              <a:t>, </a:t>
            </a:r>
            <a:r>
              <a:rPr lang="uk-UA" sz="2400" dirty="0" err="1"/>
              <a:t>отАман</a:t>
            </a:r>
            <a:r>
              <a:rPr lang="uk-UA" sz="2400" dirty="0"/>
              <a:t>, </a:t>
            </a:r>
            <a:r>
              <a:rPr lang="uk-UA" sz="2400" dirty="0" err="1"/>
              <a:t>індУстрія</a:t>
            </a:r>
            <a:r>
              <a:rPr lang="uk-UA" sz="2400" dirty="0"/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40E038-9D3B-DD93-C95E-190AB9828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9340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90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3629524-3F07-DA10-FE97-93FAB67B3800}"/>
              </a:ext>
            </a:extLst>
          </p:cNvPr>
          <p:cNvSpPr txBox="1"/>
          <p:nvPr/>
        </p:nvSpPr>
        <p:spPr>
          <a:xfrm>
            <a:off x="8428382" y="1798982"/>
            <a:ext cx="3241477" cy="6829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b="1" dirty="0">
                <a:latin typeface="+mj-lt"/>
              </a:rPr>
              <a:t>Подвійний наголос: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uk-UA" dirty="0">
              <a:latin typeface="+mj-l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dirty="0" err="1">
                <a:latin typeface="+mj-lt"/>
              </a:rPr>
              <a:t>пОмИлка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зАвждИ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назАвждИ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правОпИсний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прОстИй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слІзьмИ</a:t>
            </a:r>
            <a:r>
              <a:rPr lang="uk-UA" dirty="0">
                <a:latin typeface="+mj-lt"/>
              </a:rPr>
              <a:t>, </a:t>
            </a:r>
            <a:r>
              <a:rPr lang="uk-UA" dirty="0" err="1">
                <a:latin typeface="+mj-lt"/>
              </a:rPr>
              <a:t>рОзбІр</a:t>
            </a:r>
            <a:r>
              <a:rPr lang="uk-UA" dirty="0">
                <a:latin typeface="+mj-lt"/>
              </a:rPr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ru-RU" dirty="0">
              <a:latin typeface="+mj-lt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EC752D-93FB-C726-9E1B-19033FD137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953" y="488674"/>
            <a:ext cx="5163947" cy="5880652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B77F44-6E1F-560F-D288-78CF5700C990}"/>
              </a:ext>
            </a:extLst>
          </p:cNvPr>
          <p:cNvSpPr txBox="1"/>
          <p:nvPr/>
        </p:nvSpPr>
        <p:spPr>
          <a:xfrm>
            <a:off x="8458200" y="2336800"/>
            <a:ext cx="3161963" cy="3606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r>
              <a:rPr lang="uk-UA" sz="1600" b="1" kern="1200" dirty="0">
                <a:latin typeface="+mn-lt"/>
                <a:ea typeface="+mn-ea"/>
                <a:cs typeface="+mn-cs"/>
              </a:rPr>
              <a:t>На 3-му і ... складі:</a:t>
            </a:r>
          </a:p>
          <a:p>
            <a:pPr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sz="1600" kern="1200" dirty="0">
              <a:latin typeface="+mn-lt"/>
              <a:ea typeface="+mn-ea"/>
              <a:cs typeface="+mn-cs"/>
            </a:endParaRPr>
          </a:p>
          <a:p>
            <a:pPr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r>
              <a:rPr lang="uk-UA" sz="1600" kern="1200" dirty="0" err="1">
                <a:latin typeface="+mn-lt"/>
                <a:ea typeface="+mn-ea"/>
                <a:cs typeface="+mn-cs"/>
              </a:rPr>
              <a:t>розв’язАння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сільськогосподАрський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сторінкИ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 (множина),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одинАдцять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кіломЕтр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ідемО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беремО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ідетЕ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асиметрІя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бюлетЕнь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навчАння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псевдонІм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кропивА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болотИстий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валовИй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ветеринАрія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інженЕрія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мозолИстий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наздогАд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некролОг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осокА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каталОг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бюлетЕнь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рукопИсний</a:t>
            </a:r>
            <a:r>
              <a:rPr lang="uk-UA" sz="1600" kern="1200" dirty="0">
                <a:latin typeface="+mn-lt"/>
                <a:ea typeface="+mn-ea"/>
                <a:cs typeface="+mn-cs"/>
              </a:rPr>
              <a:t>, </a:t>
            </a:r>
            <a:r>
              <a:rPr lang="uk-UA" sz="1600" kern="1200" dirty="0" err="1">
                <a:latin typeface="+mn-lt"/>
                <a:ea typeface="+mn-ea"/>
                <a:cs typeface="+mn-cs"/>
              </a:rPr>
              <a:t>кулінарІя</a:t>
            </a:r>
            <a:r>
              <a:rPr lang="uk-UA" sz="1400" kern="1200" dirty="0"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D1BA26A-B345-6021-9029-D50D97800D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EC408064-2FEA-490B-97A7-9D4C20B22D0E}" type="datetime1">
              <a:rPr lang="uk-UA" smtClean="0"/>
              <a:pPr>
                <a:spcAft>
                  <a:spcPts val="600"/>
                </a:spcAft>
              </a:pPr>
              <a:t>28.12.2022</a:t>
            </a:fld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5B2E96-F994-E7BD-60BD-E1AA1A4DE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3742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220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28.12.2022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681322" y="2386583"/>
            <a:ext cx="27177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Чому важливо уміти правильно наголошувати слова?</a:t>
            </a:r>
          </a:p>
          <a:p>
            <a:pPr marL="342900" indent="-342900">
              <a:buAutoNum type="arabicPeriod"/>
            </a:pPr>
            <a:r>
              <a:rPr lang="uk-UA" dirty="0"/>
              <a:t>Яку роль грає наголос у слові?</a:t>
            </a:r>
          </a:p>
          <a:p>
            <a:pPr marL="342900" indent="-342900">
              <a:buAutoNum type="arabicPeriod"/>
            </a:pPr>
            <a:r>
              <a:rPr lang="uk-UA" dirty="0"/>
              <a:t>Чи може слово мати </a:t>
            </a:r>
            <a:r>
              <a:rPr lang="uk-UA"/>
              <a:t>декілька наголосів?</a:t>
            </a: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EB38428-C9C1-E313-4E0D-B383519BD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953" y="6140758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{F3C46541-3B9B-4DCD-B1EA-70F833BF0A01}tf78438558_win32</Template>
  <TotalTime>185</TotalTime>
  <Words>751</Words>
  <Application>Microsoft Office PowerPoint</Application>
  <PresentationFormat>Широкий екран</PresentationFormat>
  <Paragraphs>85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Calibri</vt:lpstr>
      <vt:lpstr>Century Gothic</vt:lpstr>
      <vt:lpstr>Garamond</vt:lpstr>
      <vt:lpstr>SavonVTI</vt:lpstr>
      <vt:lpstr>Наголос. орфоепічна помилка</vt:lpstr>
      <vt:lpstr>Презентація PowerPoint</vt:lpstr>
      <vt:lpstr>ЯКА РОЛЬ НАГОЛОСУ  В СЛОВІ ?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ФОНЕТИКА. ГРАФІКА.</dc:title>
  <dc:creator>Тетяна Сезько</dc:creator>
  <cp:lastModifiedBy>Тетяна Сезько</cp:lastModifiedBy>
  <cp:revision>44</cp:revision>
  <dcterms:created xsi:type="dcterms:W3CDTF">2022-12-02T12:33:31Z</dcterms:created>
  <dcterms:modified xsi:type="dcterms:W3CDTF">2022-12-28T05:20:39Z</dcterms:modified>
</cp:coreProperties>
</file>