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0"/>
  </p:notesMasterIdLst>
  <p:handoutMasterIdLst>
    <p:handoutMasterId r:id="rId11"/>
  </p:handoutMasterIdLst>
  <p:sldIdLst>
    <p:sldId id="257" r:id="rId2"/>
    <p:sldId id="292" r:id="rId3"/>
    <p:sldId id="293" r:id="rId4"/>
    <p:sldId id="294" r:id="rId5"/>
    <p:sldId id="295" r:id="rId6"/>
    <p:sldId id="296" r:id="rId7"/>
    <p:sldId id="283" r:id="rId8"/>
    <p:sldId id="278" r:id="rId9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475212C-D326-47A9-A42F-37B2E18EAA9B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03.69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0 471 24575,'1'-11'0,"0"0"0,0 1 0,1-1 0,0 0 0,1 1 0,0-1 0,9-18 0,5-3 0,20-31 0,-2 6 0,-29 47 0,1 1 0,1 0 0,15-16 0,-8 10 0,-1 0 0,1 1 0,1 1 0,0 1 0,0 0 0,1 1 0,1 1 0,0 0 0,0 1 0,1 1 0,0 1 0,0 1 0,1 1 0,0 0 0,0 2 0,0 0 0,0 1 0,0 1 0,1 1 0,-1 0 0,0 2 0,31 6 0,-26-3 0,-6-2 0,1 1 0,30 11 0,-43-12 0,0 0 0,0 1 0,0 0 0,-1 0 0,0 1 0,0-1 0,0 1 0,0 0 0,-1 1 0,7 8 0,79 91 0,-85-98 20,0 1 1,-1 0-1,0 0 0,4 10 0,-6-10-264,1-1-1,0 0 1,0 1 0,1-1-1,11 12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07.2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0 397 24575,'1'-5'0,"-1"0"0,1 0 0,0 0 0,1 0 0,-1 0 0,1 0 0,0 0 0,0 0 0,1 0 0,-1 1 0,1-1 0,0 1 0,0 0 0,5-5 0,8-8 0,0 2 0,20-15 0,-14 11 0,21-20 0,-30 26 0,1-1 0,1 2 0,0 0 0,0 1 0,1 0 0,31-15 0,-21 16 0,-2-1 0,30-19 0,-37 22 0,1 0 0,1 1 0,-1 0 0,1 2 0,0 0 0,0 2 0,1 0 0,-1 1 0,24 0 0,-39 2 0,-1 0 0,1 0 0,0 0 0,-1 1 0,1-1 0,-1 1 0,1 0 0,-1 0 0,0 0 0,1 0 0,4 3 0,-3 0 0,0 0 0,-1 0 0,0 0 0,1 1 0,6 9 0,1 3 0,0 1 0,0 0 0,-2 1 0,15 36 0,1-8-1365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10.47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1 447 24575,'1'-17'0,"0"0"0,2 0 0,0 0 0,1 0 0,1 1 0,0-1 0,1 1 0,13-25 0,-8 22 0,0-1 0,2 1 0,0 1 0,1 0 0,0 1 0,21-18 0,-25 27 0,1 0 0,0 0 0,0 1 0,1 1 0,0-1 0,18-5 0,80-21 0,-38 14 0,-58 14 0,0 2 0,0 0 0,0 0 0,0 2 0,0-1 0,1 2 0,-1 0 0,24 3 0,-31-2 0,0 1 0,0 0 0,0 0 0,0 0 0,-1 1 0,1 0 0,-1 0 0,0 0 0,0 1 0,0 0 0,0 0 0,-1 1 0,1 0 0,-1 0 0,0 0 0,-1 0 0,1 1 0,-1 0 0,4 7 0,13 28 0,19 52 0,-33-74-1365,-1-3-5461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15.44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0 299 24575,'2'-7'0,"-1"1"0,1-1 0,0 1 0,1 0 0,-1 0 0,1 0 0,1 0 0,-1 0 0,1 0 0,0 1 0,8-9 0,6-10 0,-8 9 0,0 0 0,1 1 0,0 1 0,2 0 0,-1 0 0,2 1 0,-1 1 0,2 0 0,-1 1 0,1 1 0,1 0 0,0 1 0,0 1 0,1 0 0,-1 1 0,2 1 0,-1 0 0,0 2 0,33-3 0,-23 4 0,0 2 0,0 2 0,0 0 0,35 8 0,-49-7 0,0 1 0,0 1 0,0 0 0,-1 1 0,0 0 0,0 0 0,0 2 0,-1-1 0,0 2 0,15 13 0,-19-16-151,1 0-1,0 0 0,0-1 0,1 0 1,0-1-1,-1 0 0,2 0 1,13 4-1,-3-3-6674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17.3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1 394 24575,'1'-8'0,"0"1"0,1 0 0,0 0 0,1 0 0,-1 0 0,1 0 0,1 1 0,-1-1 0,1 1 0,6-7 0,3-8 0,2-2 0,2 2 0,0 0 0,1 1 0,1 0 0,29-22 0,24-24 0,-63 58 0,1 1 0,0 1 0,1-1 0,0 2 0,0-1 0,22-6 0,-8 2 0,-16 7 0,1-1 0,0 2 0,0-1 0,1 2 0,-1-1 0,0 1 0,0 1 0,1 0 0,-1 0 0,1 1 0,-1 1 0,0-1 0,0 2 0,0-1 0,0 1 0,0 1 0,-1 0 0,1 0 0,-1 1 0,0 0 0,0 1 0,-1 0 0,0 0 0,8 8 0,99 104-1365,-102-102-5461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19.78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1 448 24575,'-1'-63'0,"3"-71"0,-1 126 0,1 0 0,0 0 0,0 0 0,1 0 0,0 0 0,1 0 0,0 1 0,0-1 0,0 1 0,1 0 0,0 0 0,0 1 0,13-12 0,-1 2 0,1 0 0,1 2 0,35-22 0,-39 28 0,0 1 0,1 0 0,0 1 0,0 1 0,1 0 0,-1 1 0,19-1 0,-7 2 0,0 1 0,0 1 0,42 5 0,-67-4 0,0 1 0,0 0 0,0-1 0,0 1 0,1 1 0,-1-1 0,-1 0 0,1 1 0,0-1 0,0 1 0,0 0 0,-1 0 0,1 0 0,-1 0 0,3 4 0,0-1 0,-1 1 0,0 0 0,-1 0 0,1 0 0,-1 0 0,4 13 0,-2-2 0,0 1 0,-2 0 0,0 0 0,1 30 0,-4-18-22,0-19-314,0 0 1,0 0-1,4 21 0,1-16-6490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28.3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24575,'1037'0'0,"-1030"-1"0,-1 1 0,1 1 0,0-1 0,0 1 0,-1 0 0,1 1 0,-1-1 0,11 5 0,-14-4 0,-1-1 0,0 1 0,1 0 0,-1-1 0,0 1 0,0 0 0,0 0 0,-1 1 0,1-1 0,0 0 0,-1 1 0,0-1 0,1 1 0,-1-1 0,0 1 0,0-1 0,0 1 0,-1 0 0,1 0 0,-1-1 0,1 1 0,-1 0 0,0 4 0,-2 81 27,-1-51-1419,2-15-5434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30.56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0 421 24575,'1'-17'0,"0"1"0,2-1 0,0 1 0,0 0 0,2 0 0,0 0 0,11-24 0,-6 20 0,1-1 0,0 2 0,2-1 0,29-33 0,-32 45 0,1-1 0,0 2 0,1 0 0,-1 0 0,2 1 0,-1 0 0,0 1 0,25-6 0,-7 1 0,20-5 0,1 2 0,0 3 0,1 2 0,99-3 0,-142 11 0,0 1 0,1 0 0,-1 0 0,0 1 0,0 0 0,1 1 0,-2 0 0,1 1 0,0-1 0,-1 2 0,0-1 0,1 1 0,-2 0 0,10 8 0,7 9 0,0 0 0,35 45 0,20 42 0,-66-97-1365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33.7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76 24575,'53'0'0,"9"1"0,1-2 0,81-14 0,-34-9 0,-67 14 0,1 1 0,0 1 0,62-1 0,-28 9 0,122 2 0,-197-2 0,0 0 0,0 1 0,0-1 0,1 0 0,-1 1 0,0 0 0,-1-1 0,1 1 0,0 1 0,0-1 0,0 0 0,0 1 0,-1-1 0,1 1 0,-1 0 0,1 0 0,-1 0 0,0 0 0,0 0 0,3 3 0,-3 0 0,0-1 0,0 1 0,-1-1 0,1 1 0,-1 0 0,0-1 0,0 1 0,-1 0 0,1 0 0,-1 0 0,-1 9 0,-1 5 0,-1 0 0,0-1 0,-7 19 0,-5 23 0,11-41-1365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37.7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1 569 24575,'9'-27'0,"1"2"0,-7 2 0,0-39 0,-2 39 0,5-38 0,-5 53 0,1 0 0,1 1 0,-1-1 0,1 0 0,0 1 0,1 0 0,0 0 0,8-11 0,18-29 0,-26 38 0,0 1 0,1 0 0,0 0 0,1 0 0,0 0 0,0 1 0,1 0 0,0 1 0,0-1 0,0 1 0,9-5 0,16-7 0,32-13 0,4 4 0,-45 17 0,0 0 0,0 2 0,1 1 0,0 1 0,34-4 0,175 7 0,-116 5 0,-109-2 0,1 0 0,-1 1 0,1 0 0,0 0 0,-1 1 0,0 0 0,1 0 0,-1 1 0,0 0 0,0 1 0,-1 0 0,1 0 0,-1 0 0,1 1 0,-1 0 0,-1 1 0,1-1 0,-1 1 0,0 1 0,0-1 0,-1 1 0,0 0 0,0 0 0,-1 0 0,0 1 0,6 13 0,4 17 0,-5-15 0,0 1 0,-2 0 0,6 36 0,-11-45-273,1 0 0,0 1 0,1-2 0,7 19 0,-2-17-6553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5T17:27:43.80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24575,'4'0'0,"2"5"0,-1 4 0,-1 7 0,-1 3 0,4-1 0,-1 1 0,4-3 0,0 0 0,-1 1 0,-3 2 0,2-1 0,-1-1 0,-1 2 0,3-3 0,-1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C10DE40-20EE-449A-800B-125B09D73A32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"/>
              <a:t>Зразки заголовків</a:t>
            </a:r>
            <a:endParaRPr lang="en-US"/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Прямокутник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Прямокутник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Прямокутник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Група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 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20" name="Місце для дати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7402D1E9-D399-49CD-B386-F1FD11620384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Прямокутник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Прямокутник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Прямокутник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grpSp>
        <p:nvGrpSpPr>
          <p:cNvPr id="16" name="Група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Пряма сполучна лінія 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 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4EAB6B80-B1BD-4B6C-8C4E-091D121672E7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125E7A-BF40-4096-B528-5F20498A6621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17F8AF-83B7-4677-BCE2-C13096DE08D2}" type="datetime1">
              <a:rPr lang="uk-UA" smtClean="0"/>
              <a:t>25.12.2022</a:t>
            </a:fld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DE57C4-310E-4C2F-BC93-FBA33A14DB0D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Місце для дати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5A1BB29-AB33-4629-A938-7F5B67EE4F99}" type="datetime1">
              <a:rPr lang="uk-UA" smtClean="0"/>
              <a:t>25.12.2022</a:t>
            </a:fld>
            <a:endParaRPr lang="en-US"/>
          </a:p>
        </p:txBody>
      </p:sp>
      <p:sp>
        <p:nvSpPr>
          <p:cNvPr id="9" name="Місце для нижнього колонтитула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Місце для номера слайда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04D9FD46-936B-42B5-B66D-4C29255ED353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/>
              <a:t>Клацніть, щоб відредагувати стилі зразків тексту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08F8C48-C91C-42E1-AD62-2569CB65BF1D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uk-UA"/>
              <a:t>Клацніть, щоб відредагувати стилі зразків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0C7737D-8B34-4514-8F75-8EEEC204175B}" type="datetime1">
              <a:rPr lang="uk-UA" smtClean="0"/>
              <a:t>25.12.2022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Прямокутник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рямокутник 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Прямокутник 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" dirty="0"/>
              <a:t>Зразок заголовка</a:t>
            </a:r>
            <a:endParaRPr lang="en-US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"/>
              <a:t>Зразки заголовків</a:t>
            </a:r>
          </a:p>
          <a:p>
            <a:pPr lvl="1" rtl="0"/>
            <a:r>
              <a:rPr lang="uk"/>
              <a:t>Другий рівень</a:t>
            </a:r>
          </a:p>
          <a:p>
            <a:pPr lvl="2" rtl="0"/>
            <a:r>
              <a:rPr lang="uk"/>
              <a:t>Третій рівень</a:t>
            </a:r>
          </a:p>
          <a:p>
            <a:pPr lvl="3" rtl="0"/>
            <a:r>
              <a:rPr lang="uk"/>
              <a:t>Четвертий рівень</a:t>
            </a:r>
          </a:p>
          <a:p>
            <a:pPr lvl="4" rtl="0"/>
            <a:r>
              <a:rPr lang="uk"/>
              <a:t>П’ятий рівень</a:t>
            </a:r>
            <a:endParaRPr lang="en-US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E3BF96F5-5ECC-498F-8E10-41B665E6E9EF}" type="datetime1">
              <a:rPr lang="uk-UA" smtClean="0"/>
              <a:t>25.12.2022</a:t>
            </a:fld>
            <a:endParaRPr lang="en-US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10.png"/><Relationship Id="rId18" Type="http://schemas.openxmlformats.org/officeDocument/2006/relationships/customXml" Target="../ink/ink9.xml"/><Relationship Id="rId3" Type="http://schemas.openxmlformats.org/officeDocument/2006/relationships/image" Target="../media/image50.png"/><Relationship Id="rId21" Type="http://schemas.openxmlformats.org/officeDocument/2006/relationships/image" Target="../media/image14.png"/><Relationship Id="rId7" Type="http://schemas.openxmlformats.org/officeDocument/2006/relationships/image" Target="../media/image7.png"/><Relationship Id="rId12" Type="http://schemas.openxmlformats.org/officeDocument/2006/relationships/customXml" Target="../ink/ink6.xml"/><Relationship Id="rId17" Type="http://schemas.openxmlformats.org/officeDocument/2006/relationships/image" Target="../media/image12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0" Type="http://schemas.openxmlformats.org/officeDocument/2006/relationships/customXml" Target="../ink/ink10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.xml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15.png"/><Relationship Id="rId10" Type="http://schemas.openxmlformats.org/officeDocument/2006/relationships/customXml" Target="../ink/ink5.xml"/><Relationship Id="rId19" Type="http://schemas.openxmlformats.org/officeDocument/2006/relationships/image" Target="../media/image13.png"/><Relationship Id="rId4" Type="http://schemas.openxmlformats.org/officeDocument/2006/relationships/customXml" Target="../ink/ink2.xml"/><Relationship Id="rId9" Type="http://schemas.openxmlformats.org/officeDocument/2006/relationships/image" Target="../media/image8.png"/><Relationship Id="rId14" Type="http://schemas.openxmlformats.org/officeDocument/2006/relationships/customXml" Target="../ink/ink7.xml"/><Relationship Id="rId22" Type="http://schemas.openxmlformats.org/officeDocument/2006/relationships/customXml" Target="../ink/ink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Емблема зблизька&#10;&#10;Автоматично створений опис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0" y="10"/>
            <a:ext cx="12191979" cy="6857990"/>
          </a:xfrm>
          <a:prstGeom prst="rect">
            <a:avLst/>
          </a:prstGeom>
        </p:spPr>
      </p:pic>
      <p:sp>
        <p:nvSpPr>
          <p:cNvPr id="82" name="Прямокутник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Прямокутник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672581"/>
            <a:ext cx="4775075" cy="1630907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sz="4400" dirty="0">
                <a:solidFill>
                  <a:schemeClr val="tx1"/>
                </a:solidFill>
              </a:rPr>
              <a:t>ПОЗНАЧЕННЯ ЗВУКІВ МОВЛЕННЯ НА ПИСЬМІ. АЛФАВІТ</a:t>
            </a:r>
            <a:endParaRPr lang="uk" sz="4400" dirty="0">
              <a:solidFill>
                <a:schemeClr val="tx1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uk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8F0356-DB92-0D2E-2FAD-AF132426C53F}"/>
              </a:ext>
            </a:extLst>
          </p:cNvPr>
          <p:cNvSpPr txBox="1"/>
          <p:nvPr/>
        </p:nvSpPr>
        <p:spPr>
          <a:xfrm>
            <a:off x="5695066" y="5557421"/>
            <a:ext cx="5452527" cy="107721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sz="1600" dirty="0"/>
              <a:t>СЕЗЬКО ТЕТЯНА АНАТОЛІЇВНА, </a:t>
            </a:r>
          </a:p>
          <a:p>
            <a:pPr algn="r"/>
            <a:r>
              <a:rPr lang="uk-UA" sz="16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F638165-80EC-F766-2BBD-FCA01B4EB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408064-2FEA-490B-97A7-9D4C20B22D0E}" type="datetime1">
              <a:rPr lang="uk-UA" smtClean="0"/>
              <a:t>25.12.2022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1A0A76-3252-141A-9DBB-696E3DA52731}"/>
              </a:ext>
            </a:extLst>
          </p:cNvPr>
          <p:cNvSpPr txBox="1"/>
          <p:nvPr/>
        </p:nvSpPr>
        <p:spPr>
          <a:xfrm>
            <a:off x="379165" y="2615148"/>
            <a:ext cx="1144839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Голос із колонки: «Увага! Шановні учасники конкурсу “Голос країни”! </a:t>
            </a:r>
          </a:p>
          <a:p>
            <a:r>
              <a:rPr lang="uk-UA" sz="2400" dirty="0"/>
              <a:t>Комісія буде запрошувати вас на прослуховування в алфавітному порядку». </a:t>
            </a:r>
          </a:p>
          <a:p>
            <a:r>
              <a:rPr lang="uk-UA" sz="2400" dirty="0"/>
              <a:t>Одна з учасниць радісно кинула подрузі:</a:t>
            </a:r>
          </a:p>
          <a:p>
            <a:r>
              <a:rPr lang="uk-UA" sz="2400" dirty="0"/>
              <a:t>— О! Інночко, я іду після тебе! Твоє прізвище — Коваленко, а моє далі в </a:t>
            </a:r>
          </a:p>
          <a:p>
            <a:r>
              <a:rPr lang="uk-UA" sz="2400" dirty="0"/>
              <a:t>алфавіті — Коваль. </a:t>
            </a:r>
          </a:p>
          <a:p>
            <a:r>
              <a:rPr lang="uk-UA" sz="2400" dirty="0"/>
              <a:t>До дівчат звернувся Микита й запитав:</a:t>
            </a:r>
          </a:p>
          <a:p>
            <a:r>
              <a:rPr lang="uk-UA" sz="2400" dirty="0"/>
              <a:t>— А я перед вами чи після? Моє прізвище — Ковтун.</a:t>
            </a:r>
          </a:p>
          <a:p>
            <a:r>
              <a:rPr lang="uk-UA" sz="2400" dirty="0"/>
              <a:t>— А ти що, алфавіту не знаєш? </a:t>
            </a:r>
          </a:p>
          <a:p>
            <a:r>
              <a:rPr lang="uk-UA" sz="2400" dirty="0"/>
              <a:t>Хлопець зашарівся…</a:t>
            </a:r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8DB855-FEA7-7162-6D0B-0BA5E30DE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166" y="387626"/>
            <a:ext cx="1841379" cy="215794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C1D412F-381B-473B-A253-959AD4B497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0545" y="387626"/>
            <a:ext cx="3830964" cy="215794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27C3CC1-186E-8D98-77CB-3A55327BCC71}"/>
              </a:ext>
            </a:extLst>
          </p:cNvPr>
          <p:cNvSpPr txBox="1"/>
          <p:nvPr/>
        </p:nvSpPr>
        <p:spPr>
          <a:xfrm>
            <a:off x="9034124" y="5017591"/>
            <a:ext cx="2778711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err="1"/>
              <a:t>Микита</a:t>
            </a:r>
            <a:r>
              <a:rPr lang="ru-RU" dirty="0"/>
              <a:t> </a:t>
            </a:r>
            <a:r>
              <a:rPr lang="ru-RU" dirty="0" err="1"/>
              <a:t>піде</a:t>
            </a:r>
            <a:r>
              <a:rPr lang="ru-RU" dirty="0"/>
              <a:t> на </a:t>
            </a:r>
            <a:r>
              <a:rPr lang="ru-RU" dirty="0" err="1"/>
              <a:t>прослуховування</a:t>
            </a:r>
            <a:r>
              <a:rPr lang="ru-RU" dirty="0"/>
              <a:t> перед </a:t>
            </a:r>
            <a:r>
              <a:rPr lang="ru-RU" dirty="0" err="1"/>
              <a:t>дівчатами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них?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13A6A7-BA3B-4D80-3FD1-BD69CDD97009}"/>
              </a:ext>
            </a:extLst>
          </p:cNvPr>
          <p:cNvSpPr txBox="1"/>
          <p:nvPr/>
        </p:nvSpPr>
        <p:spPr>
          <a:xfrm>
            <a:off x="8780016" y="457200"/>
            <a:ext cx="2814221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ПОМІРКУЄМО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A583560-879E-7415-64D8-6B0BA28BC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6730" y="623619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13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E0871F0-91F3-2FCE-E73A-DDF9475C9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25A498-CE0B-9E30-9893-E1E65720C7A1}"/>
              </a:ext>
            </a:extLst>
          </p:cNvPr>
          <p:cNvSpPr txBox="1"/>
          <p:nvPr/>
        </p:nvSpPr>
        <p:spPr>
          <a:xfrm>
            <a:off x="464597" y="980420"/>
            <a:ext cx="1126280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Алфавіт</a:t>
            </a:r>
            <a:r>
              <a:rPr lang="uk-UA" sz="2800" dirty="0"/>
              <a:t> (азбука, абетка) — це розташовані в певному порядку букви. </a:t>
            </a:r>
          </a:p>
          <a:p>
            <a:pPr algn="just"/>
            <a:r>
              <a:rPr lang="uk-UA" sz="2800" b="1" dirty="0"/>
              <a:t>Буква</a:t>
            </a:r>
            <a:r>
              <a:rPr lang="uk-UA" sz="2800" dirty="0"/>
              <a:t> — знак, який передає звуки мовлення на письмі. Усього в українській абетці 33 букви (або літери).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652544-8EE2-2711-410E-CF05BFDE1A07}"/>
              </a:ext>
            </a:extLst>
          </p:cNvPr>
          <p:cNvSpPr txBox="1"/>
          <p:nvPr/>
        </p:nvSpPr>
        <p:spPr>
          <a:xfrm>
            <a:off x="9241654" y="457200"/>
            <a:ext cx="248574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СЛОВНИЧОК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D447AE-A40F-413F-8B6E-7F8DA63AD2DE}"/>
              </a:ext>
            </a:extLst>
          </p:cNvPr>
          <p:cNvSpPr txBox="1"/>
          <p:nvPr/>
        </p:nvSpPr>
        <p:spPr>
          <a:xfrm>
            <a:off x="1349404" y="3087940"/>
            <a:ext cx="9729927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 err="1"/>
              <a:t>Аа</a:t>
            </a:r>
            <a:r>
              <a:rPr lang="uk-UA" sz="2800" dirty="0"/>
              <a:t>  </a:t>
            </a:r>
            <a:r>
              <a:rPr lang="uk-UA" sz="2800" dirty="0" err="1"/>
              <a:t>Бб</a:t>
            </a:r>
            <a:r>
              <a:rPr lang="uk-UA" sz="2800" dirty="0"/>
              <a:t>   </a:t>
            </a:r>
            <a:r>
              <a:rPr lang="uk-UA" sz="2800" dirty="0" err="1"/>
              <a:t>Вв</a:t>
            </a:r>
            <a:r>
              <a:rPr lang="uk-UA" sz="2800" dirty="0"/>
              <a:t>     Гг     Ґґ    </a:t>
            </a:r>
            <a:r>
              <a:rPr lang="uk-UA" sz="2800" dirty="0" err="1"/>
              <a:t>Дд</a:t>
            </a:r>
            <a:r>
              <a:rPr lang="uk-UA" sz="2800" dirty="0"/>
              <a:t>    </a:t>
            </a:r>
            <a:r>
              <a:rPr lang="uk-UA" sz="2800" dirty="0" err="1"/>
              <a:t>Ее</a:t>
            </a:r>
            <a:r>
              <a:rPr lang="uk-UA" sz="2800" dirty="0"/>
              <a:t>  </a:t>
            </a:r>
            <a:r>
              <a:rPr lang="uk-UA" sz="2800" dirty="0" err="1"/>
              <a:t>Єє</a:t>
            </a:r>
            <a:r>
              <a:rPr lang="uk-UA" sz="2800" dirty="0"/>
              <a:t>    </a:t>
            </a:r>
            <a:r>
              <a:rPr lang="uk-UA" sz="2800" dirty="0" err="1"/>
              <a:t>Жж</a:t>
            </a:r>
            <a:r>
              <a:rPr lang="uk-UA" sz="2800" dirty="0"/>
              <a:t>   </a:t>
            </a:r>
            <a:r>
              <a:rPr lang="uk-UA" sz="2800" dirty="0" err="1"/>
              <a:t>Зз</a:t>
            </a:r>
            <a:r>
              <a:rPr lang="uk-UA" sz="2800" dirty="0"/>
              <a:t>   </a:t>
            </a:r>
            <a:r>
              <a:rPr lang="uk-UA" sz="2800" dirty="0" err="1"/>
              <a:t>Ии</a:t>
            </a:r>
            <a:r>
              <a:rPr lang="uk-UA" sz="2800" dirty="0"/>
              <a:t>   </a:t>
            </a:r>
            <a:r>
              <a:rPr lang="uk-UA" sz="2800" dirty="0" err="1"/>
              <a:t>Іі</a:t>
            </a:r>
            <a:r>
              <a:rPr lang="uk-UA" sz="2800" dirty="0"/>
              <a:t>    Її </a:t>
            </a:r>
          </a:p>
          <a:p>
            <a:r>
              <a:rPr lang="uk-UA" sz="2800" dirty="0"/>
              <a:t>(а) (</a:t>
            </a:r>
            <a:r>
              <a:rPr lang="uk-UA" sz="2800" dirty="0" err="1"/>
              <a:t>бе</a:t>
            </a:r>
            <a:r>
              <a:rPr lang="uk-UA" sz="2800" dirty="0"/>
              <a:t>) (</a:t>
            </a:r>
            <a:r>
              <a:rPr lang="uk-UA" sz="2800" dirty="0" err="1"/>
              <a:t>ве</a:t>
            </a:r>
            <a:r>
              <a:rPr lang="uk-UA" sz="2800" dirty="0"/>
              <a:t>) (ге) (ґе)  (де) (е)   (є)   (же) (</a:t>
            </a:r>
            <a:r>
              <a:rPr lang="uk-UA" sz="2800" dirty="0" err="1"/>
              <a:t>зе</a:t>
            </a:r>
            <a:r>
              <a:rPr lang="uk-UA" sz="2800" dirty="0"/>
              <a:t>) (и)   (і) (ї)</a:t>
            </a:r>
          </a:p>
          <a:p>
            <a:r>
              <a:rPr lang="uk-UA" sz="2800" dirty="0" err="1"/>
              <a:t>Йй</a:t>
            </a:r>
            <a:r>
              <a:rPr lang="uk-UA" sz="2800" dirty="0"/>
              <a:t>        </a:t>
            </a:r>
            <a:r>
              <a:rPr lang="uk-UA" sz="2800" dirty="0" err="1"/>
              <a:t>Кк</a:t>
            </a:r>
            <a:r>
              <a:rPr lang="uk-UA" sz="2800" dirty="0"/>
              <a:t>  </a:t>
            </a:r>
            <a:r>
              <a:rPr lang="uk-UA" sz="2800" dirty="0" err="1"/>
              <a:t>Лл</a:t>
            </a:r>
            <a:r>
              <a:rPr lang="uk-UA" sz="2800" dirty="0"/>
              <a:t>   Мм  </a:t>
            </a:r>
            <a:r>
              <a:rPr lang="uk-UA" sz="2800" dirty="0" err="1"/>
              <a:t>Нн</a:t>
            </a:r>
            <a:r>
              <a:rPr lang="uk-UA" sz="2800" dirty="0"/>
              <a:t>   Оо  </a:t>
            </a:r>
            <a:r>
              <a:rPr lang="uk-UA" sz="2800" dirty="0" err="1"/>
              <a:t>Пп</a:t>
            </a:r>
            <a:r>
              <a:rPr lang="uk-UA" sz="2800" dirty="0"/>
              <a:t>    </a:t>
            </a:r>
            <a:r>
              <a:rPr lang="uk-UA" sz="2800" dirty="0" err="1"/>
              <a:t>Рр</a:t>
            </a:r>
            <a:r>
              <a:rPr lang="uk-UA" sz="2800" dirty="0"/>
              <a:t>    </a:t>
            </a:r>
            <a:r>
              <a:rPr lang="uk-UA" sz="2800" dirty="0" err="1"/>
              <a:t>Сс</a:t>
            </a:r>
            <a:r>
              <a:rPr lang="uk-UA" sz="2800" dirty="0"/>
              <a:t>  </a:t>
            </a:r>
            <a:r>
              <a:rPr lang="uk-UA" sz="2800" dirty="0" err="1"/>
              <a:t>Тт</a:t>
            </a:r>
            <a:r>
              <a:rPr lang="uk-UA" sz="2800" dirty="0"/>
              <a:t>    </a:t>
            </a:r>
            <a:r>
              <a:rPr lang="uk-UA" sz="2800" dirty="0" err="1"/>
              <a:t>Уу</a:t>
            </a:r>
            <a:r>
              <a:rPr lang="uk-UA" sz="2800" dirty="0"/>
              <a:t> </a:t>
            </a:r>
            <a:r>
              <a:rPr lang="uk-UA" sz="2800" dirty="0" err="1"/>
              <a:t>Фф</a:t>
            </a:r>
            <a:endParaRPr lang="uk-UA" sz="2800" dirty="0"/>
          </a:p>
          <a:p>
            <a:r>
              <a:rPr lang="uk-UA" sz="2800" dirty="0"/>
              <a:t>(йот) (ка) (</a:t>
            </a:r>
            <a:r>
              <a:rPr lang="uk-UA" sz="2800" dirty="0" err="1"/>
              <a:t>ел</a:t>
            </a:r>
            <a:r>
              <a:rPr lang="uk-UA" sz="2800" dirty="0"/>
              <a:t>) (</a:t>
            </a:r>
            <a:r>
              <a:rPr lang="uk-UA" sz="2800" dirty="0" err="1"/>
              <a:t>ем</a:t>
            </a:r>
            <a:r>
              <a:rPr lang="uk-UA" sz="2800" dirty="0"/>
              <a:t>) (</a:t>
            </a:r>
            <a:r>
              <a:rPr lang="uk-UA" sz="2800" dirty="0" err="1"/>
              <a:t>ен</a:t>
            </a:r>
            <a:r>
              <a:rPr lang="uk-UA" sz="2800" dirty="0"/>
              <a:t>) (о) (</a:t>
            </a:r>
            <a:r>
              <a:rPr lang="uk-UA" sz="2800" dirty="0" err="1"/>
              <a:t>пе</a:t>
            </a:r>
            <a:r>
              <a:rPr lang="uk-UA" sz="2800" dirty="0"/>
              <a:t>) (ер) (ес) (те) (у) (еф)</a:t>
            </a:r>
          </a:p>
          <a:p>
            <a:r>
              <a:rPr lang="uk-UA" sz="2800" dirty="0" err="1"/>
              <a:t>Хх</a:t>
            </a:r>
            <a:r>
              <a:rPr lang="uk-UA" sz="2800" dirty="0"/>
              <a:t>     </a:t>
            </a:r>
            <a:r>
              <a:rPr lang="uk-UA" sz="2800" dirty="0" err="1"/>
              <a:t>Цц</a:t>
            </a:r>
            <a:r>
              <a:rPr lang="uk-UA" sz="2800" dirty="0"/>
              <a:t>    </a:t>
            </a:r>
            <a:r>
              <a:rPr lang="uk-UA" sz="2800" dirty="0" err="1"/>
              <a:t>Чч</a:t>
            </a:r>
            <a:r>
              <a:rPr lang="uk-UA" sz="2800" dirty="0"/>
              <a:t>    </a:t>
            </a:r>
            <a:r>
              <a:rPr lang="uk-UA" sz="2800" dirty="0" err="1"/>
              <a:t>Шш</a:t>
            </a:r>
            <a:r>
              <a:rPr lang="uk-UA" sz="2800" dirty="0"/>
              <a:t>  </a:t>
            </a:r>
            <a:r>
              <a:rPr lang="uk-UA" sz="2800" dirty="0" err="1"/>
              <a:t>Щщ</a:t>
            </a:r>
            <a:r>
              <a:rPr lang="uk-UA" sz="2800" dirty="0"/>
              <a:t>   </a:t>
            </a:r>
            <a:r>
              <a:rPr lang="uk-UA" sz="2800" dirty="0" err="1"/>
              <a:t>Ьь</a:t>
            </a:r>
            <a:r>
              <a:rPr lang="uk-UA" sz="2800" dirty="0"/>
              <a:t>                     </a:t>
            </a:r>
            <a:r>
              <a:rPr lang="uk-UA" sz="2800" dirty="0" err="1"/>
              <a:t>Юю</a:t>
            </a:r>
            <a:r>
              <a:rPr lang="uk-UA" sz="2800" dirty="0"/>
              <a:t>    </a:t>
            </a:r>
            <a:r>
              <a:rPr lang="uk-UA" sz="2800" dirty="0" err="1"/>
              <a:t>Яя</a:t>
            </a:r>
            <a:endParaRPr lang="uk-UA" sz="2800" dirty="0"/>
          </a:p>
          <a:p>
            <a:r>
              <a:rPr lang="uk-UA" sz="2800" dirty="0"/>
              <a:t>(</a:t>
            </a:r>
            <a:r>
              <a:rPr lang="uk-UA" sz="2800" dirty="0" err="1"/>
              <a:t>ха</a:t>
            </a:r>
            <a:r>
              <a:rPr lang="uk-UA" sz="2800" dirty="0"/>
              <a:t>) (це) (</a:t>
            </a:r>
            <a:r>
              <a:rPr lang="uk-UA" sz="2800" dirty="0" err="1"/>
              <a:t>че</a:t>
            </a:r>
            <a:r>
              <a:rPr lang="uk-UA" sz="2800" dirty="0"/>
              <a:t>) (</a:t>
            </a:r>
            <a:r>
              <a:rPr lang="uk-UA" sz="2800" dirty="0" err="1"/>
              <a:t>ша</a:t>
            </a:r>
            <a:r>
              <a:rPr lang="uk-UA" sz="2800" dirty="0"/>
              <a:t>) ( </a:t>
            </a:r>
            <a:r>
              <a:rPr lang="uk-UA" sz="2800" dirty="0" err="1"/>
              <a:t>ща</a:t>
            </a:r>
            <a:r>
              <a:rPr lang="uk-UA" sz="2800" dirty="0"/>
              <a:t>) (м’який знак) (ю)      (я)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CD15BB-E348-64B2-B63A-E78C4E33D4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1278" y="6193506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59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5A6F960-E56E-50FA-0F6B-F3B9E4D68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74E2F6-CCCB-78CC-984D-416275C15658}"/>
              </a:ext>
            </a:extLst>
          </p:cNvPr>
          <p:cNvSpPr txBox="1"/>
          <p:nvPr/>
        </p:nvSpPr>
        <p:spPr>
          <a:xfrm>
            <a:off x="449801" y="304462"/>
            <a:ext cx="1129239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Більшість букв українського алфавіту позначають один звук:</a:t>
            </a:r>
          </a:p>
          <a:p>
            <a:pPr algn="ctr"/>
            <a:r>
              <a:rPr lang="uk-UA" sz="2400" b="1" dirty="0"/>
              <a:t> </a:t>
            </a:r>
          </a:p>
          <a:p>
            <a:r>
              <a:rPr lang="uk-UA" sz="2400" dirty="0"/>
              <a:t>  </a:t>
            </a:r>
            <a:r>
              <a:rPr lang="uk-UA" sz="2400" b="1" dirty="0"/>
              <a:t>а [а], к [к], н [н]. </a:t>
            </a:r>
            <a:r>
              <a:rPr lang="uk-UA" dirty="0"/>
              <a:t>Зверніть увагу на особливі випадки співвідношення звуків і букв.</a:t>
            </a:r>
          </a:p>
        </p:txBody>
      </p:sp>
      <p:graphicFrame>
        <p:nvGraphicFramePr>
          <p:cNvPr id="8" name="Таблиця 8">
            <a:extLst>
              <a:ext uri="{FF2B5EF4-FFF2-40B4-BE49-F238E27FC236}">
                <a16:creationId xmlns:a16="http://schemas.microsoft.com/office/drawing/2014/main" id="{95EB52C3-5D44-B3AF-30A7-7F66DD1A47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977074"/>
              </p:ext>
            </p:extLst>
          </p:nvPr>
        </p:nvGraphicFramePr>
        <p:xfrm>
          <a:off x="464596" y="1615778"/>
          <a:ext cx="11292397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5883">
                  <a:extLst>
                    <a:ext uri="{9D8B030D-6E8A-4147-A177-3AD203B41FA5}">
                      <a16:colId xmlns:a16="http://schemas.microsoft.com/office/drawing/2014/main" val="4117264033"/>
                    </a:ext>
                  </a:extLst>
                </a:gridCol>
                <a:gridCol w="9756514">
                  <a:extLst>
                    <a:ext uri="{9D8B030D-6E8A-4147-A177-3AD203B41FA5}">
                      <a16:colId xmlns:a16="http://schemas.microsoft.com/office/drawing/2014/main" val="815220960"/>
                    </a:ext>
                  </a:extLst>
                </a:gridCol>
              </a:tblGrid>
              <a:tr h="448369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БУКВИ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ЗВУКОВЕ ЗНАЧЕННЯ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962364"/>
                  </a:ext>
                </a:extLst>
              </a:tr>
              <a:tr h="365017"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/>
                        <a:t>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[</a:t>
                      </a:r>
                      <a:r>
                        <a:rPr lang="ru-RU" sz="2400" dirty="0" err="1"/>
                        <a:t>шч</a:t>
                      </a:r>
                      <a:r>
                        <a:rPr lang="ru-RU" sz="2400" dirty="0"/>
                        <a:t>]: </a:t>
                      </a:r>
                      <a:r>
                        <a:rPr lang="ru-RU" sz="2400" dirty="0" err="1"/>
                        <a:t>щастя</a:t>
                      </a:r>
                      <a:r>
                        <a:rPr lang="ru-RU" sz="2400" dirty="0"/>
                        <a:t> [</a:t>
                      </a:r>
                      <a:r>
                        <a:rPr lang="ru-RU" sz="2400" dirty="0" err="1"/>
                        <a:t>шчаст′а</a:t>
                      </a:r>
                      <a:r>
                        <a:rPr lang="ru-RU" sz="2400" dirty="0"/>
                        <a:t>], </a:t>
                      </a:r>
                      <a:r>
                        <a:rPr lang="ru-RU" sz="2400" dirty="0" err="1"/>
                        <a:t>дощ</a:t>
                      </a:r>
                      <a:r>
                        <a:rPr lang="ru-RU" sz="2400" dirty="0"/>
                        <a:t> [</a:t>
                      </a:r>
                      <a:r>
                        <a:rPr lang="ru-RU" sz="2400" dirty="0" err="1"/>
                        <a:t>дошч</a:t>
                      </a:r>
                      <a:r>
                        <a:rPr lang="ru-RU" sz="2400" dirty="0"/>
                        <a:t>]</a:t>
                      </a:r>
                      <a:endParaRPr lang="uk-U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257033"/>
                  </a:ext>
                </a:extLst>
              </a:tr>
              <a:tr h="365017"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/>
                        <a:t>Ї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/>
                        <a:t>[</a:t>
                      </a:r>
                      <a:r>
                        <a:rPr lang="uk-UA" sz="2400" dirty="0" err="1"/>
                        <a:t>йі</a:t>
                      </a:r>
                      <a:r>
                        <a:rPr lang="uk-UA" sz="2400" dirty="0"/>
                        <a:t>]: їжа [</a:t>
                      </a:r>
                      <a:r>
                        <a:rPr lang="uk-UA" sz="2400" dirty="0" err="1"/>
                        <a:t>йіжа</a:t>
                      </a:r>
                      <a:r>
                        <a:rPr lang="uk-UA" sz="2400" dirty="0"/>
                        <a:t>], пір’їнка [</a:t>
                      </a:r>
                      <a:r>
                        <a:rPr lang="uk-UA" sz="2400" dirty="0" err="1"/>
                        <a:t>п’ірйінка</a:t>
                      </a:r>
                      <a:r>
                        <a:rPr lang="uk-UA" sz="2400" dirty="0"/>
                        <a:t>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289194"/>
                  </a:ext>
                </a:extLst>
              </a:tr>
              <a:tr h="365017"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/>
                        <a:t>ДЖ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/>
                        <a:t>[</a:t>
                      </a:r>
                      <a:r>
                        <a:rPr lang="uk-UA" sz="2400" dirty="0" err="1"/>
                        <a:t>дж</a:t>
                      </a:r>
                      <a:r>
                        <a:rPr lang="uk-UA" sz="2400" dirty="0"/>
                        <a:t>]: джміль [</a:t>
                      </a:r>
                      <a:r>
                        <a:rPr lang="uk-UA" sz="2400" dirty="0" err="1"/>
                        <a:t>джм’іл</a:t>
                      </a:r>
                      <a:r>
                        <a:rPr lang="uk-UA" sz="2400" dirty="0"/>
                        <a:t>′], раджу [раджу]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124716"/>
                  </a:ext>
                </a:extLst>
              </a:tr>
              <a:tr h="365017">
                <a:tc>
                  <a:txBody>
                    <a:bodyPr/>
                    <a:lstStyle/>
                    <a:p>
                      <a:pPr algn="ctr"/>
                      <a:r>
                        <a:rPr lang="uk-UA" sz="2800" b="1" dirty="0"/>
                        <a:t>ДЗ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/>
                        <a:t>[</a:t>
                      </a:r>
                      <a:r>
                        <a:rPr lang="uk-UA" sz="2400" dirty="0" err="1"/>
                        <a:t>дз</a:t>
                      </a:r>
                      <a:r>
                        <a:rPr lang="uk-UA" sz="2400" dirty="0"/>
                        <a:t>]: дзиґа [дзиґа], дзвонять [</a:t>
                      </a:r>
                      <a:r>
                        <a:rPr lang="uk-UA" sz="2400" dirty="0" err="1"/>
                        <a:t>дзвон′ат</a:t>
                      </a:r>
                      <a:r>
                        <a:rPr lang="uk-UA" sz="2400" dirty="0"/>
                        <a:t>′]</a:t>
                      </a:r>
                    </a:p>
                    <a:p>
                      <a:r>
                        <a:rPr lang="uk-UA" sz="2400" dirty="0"/>
                        <a:t>[д] і [ж], [д] і [з], коли [д] належить до </a:t>
                      </a:r>
                      <a:r>
                        <a:rPr lang="uk-UA" sz="2400" dirty="0" err="1"/>
                        <a:t>префікса</a:t>
                      </a:r>
                      <a:r>
                        <a:rPr lang="uk-UA" sz="2400" dirty="0"/>
                        <a:t>, а [ж] чи </a:t>
                      </a:r>
                    </a:p>
                    <a:p>
                      <a:r>
                        <a:rPr lang="uk-UA" sz="2400" dirty="0"/>
                        <a:t>[з] — до кореня: підживлюю [</a:t>
                      </a:r>
                      <a:r>
                        <a:rPr lang="uk-UA" sz="2400" dirty="0" err="1"/>
                        <a:t>п’ідживл′уйу</a:t>
                      </a:r>
                      <a:r>
                        <a:rPr lang="uk-UA" sz="2400" dirty="0"/>
                        <a:t>], </a:t>
                      </a:r>
                      <a:r>
                        <a:rPr lang="uk-UA" sz="2400" dirty="0" err="1"/>
                        <a:t>відзвучала</a:t>
                      </a:r>
                      <a:r>
                        <a:rPr lang="uk-UA" sz="2400" dirty="0"/>
                        <a:t> [</a:t>
                      </a:r>
                      <a:r>
                        <a:rPr lang="uk-UA" sz="2400" dirty="0" err="1"/>
                        <a:t>в’ідзвучала</a:t>
                      </a:r>
                      <a:r>
                        <a:rPr lang="uk-UA" sz="2400" dirty="0"/>
                        <a:t>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1319688"/>
                  </a:ext>
                </a:extLst>
              </a:tr>
              <a:tr h="365017">
                <a:tc>
                  <a:txBody>
                    <a:bodyPr/>
                    <a:lstStyle/>
                    <a:p>
                      <a:pPr algn="ctr"/>
                      <a:r>
                        <a:rPr lang="uk-UA" sz="4000" b="1" dirty="0"/>
                        <a:t>я, ю, 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/>
                        <a:t>[</a:t>
                      </a:r>
                      <a:r>
                        <a:rPr lang="uk-UA" b="1" dirty="0" err="1"/>
                        <a:t>йа</a:t>
                      </a:r>
                      <a:r>
                        <a:rPr lang="uk-UA" b="1" dirty="0"/>
                        <a:t>], [</a:t>
                      </a:r>
                      <a:r>
                        <a:rPr lang="uk-UA" b="1" dirty="0" err="1"/>
                        <a:t>йу</a:t>
                      </a:r>
                      <a:r>
                        <a:rPr lang="uk-UA" b="1" dirty="0"/>
                        <a:t>], [</a:t>
                      </a:r>
                      <a:r>
                        <a:rPr lang="uk-UA" b="1" dirty="0" err="1"/>
                        <a:t>йе</a:t>
                      </a:r>
                      <a:r>
                        <a:rPr lang="uk-UA" b="1" dirty="0"/>
                        <a:t>] </a:t>
                      </a:r>
                      <a:r>
                        <a:rPr lang="uk-UA" dirty="0"/>
                        <a:t>— два звуки: </a:t>
                      </a:r>
                    </a:p>
                    <a:p>
                      <a:r>
                        <a:rPr lang="uk-UA" dirty="0"/>
                        <a:t>• на початку слова: Ялта [</a:t>
                      </a:r>
                      <a:r>
                        <a:rPr lang="uk-UA" dirty="0" err="1"/>
                        <a:t>йалта</a:t>
                      </a:r>
                      <a:r>
                        <a:rPr lang="uk-UA" dirty="0"/>
                        <a:t>], юшка [</a:t>
                      </a:r>
                      <a:r>
                        <a:rPr lang="uk-UA" dirty="0" err="1"/>
                        <a:t>йушка</a:t>
                      </a:r>
                      <a:r>
                        <a:rPr lang="uk-UA" dirty="0"/>
                        <a:t>]; </a:t>
                      </a:r>
                    </a:p>
                    <a:p>
                      <a:r>
                        <a:rPr lang="uk-UA" dirty="0"/>
                        <a:t>• після літери, що позначає голосний: маяк [</a:t>
                      </a:r>
                      <a:r>
                        <a:rPr lang="uk-UA" dirty="0" err="1"/>
                        <a:t>майак</a:t>
                      </a:r>
                      <a:r>
                        <a:rPr lang="uk-UA" dirty="0"/>
                        <a:t>], твоє [</a:t>
                      </a:r>
                      <a:r>
                        <a:rPr lang="uk-UA" dirty="0" err="1"/>
                        <a:t>твойе</a:t>
                      </a:r>
                      <a:r>
                        <a:rPr lang="uk-UA" dirty="0"/>
                        <a:t>]; </a:t>
                      </a:r>
                    </a:p>
                    <a:p>
                      <a:r>
                        <a:rPr lang="uk-UA" dirty="0"/>
                        <a:t>• після апострофа чи м’якого </a:t>
                      </a:r>
                      <a:r>
                        <a:rPr lang="uk-UA" dirty="0" err="1"/>
                        <a:t>знака</a:t>
                      </a:r>
                      <a:r>
                        <a:rPr lang="uk-UA" dirty="0"/>
                        <a:t>: б’ю [</a:t>
                      </a:r>
                      <a:r>
                        <a:rPr lang="uk-UA" dirty="0" err="1"/>
                        <a:t>бйу</a:t>
                      </a:r>
                      <a:r>
                        <a:rPr lang="uk-UA" dirty="0"/>
                        <a:t>], кольє[</a:t>
                      </a:r>
                      <a:r>
                        <a:rPr lang="uk-UA" dirty="0" err="1"/>
                        <a:t>кол′йе</a:t>
                      </a:r>
                      <a:r>
                        <a:rPr lang="uk-UA" dirty="0"/>
                        <a:t>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691987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Рукописні дані 2">
                <a:extLst>
                  <a:ext uri="{FF2B5EF4-FFF2-40B4-BE49-F238E27FC236}">
                    <a16:creationId xmlns:a16="http://schemas.microsoft.com/office/drawing/2014/main" id="{FB25130B-3CB4-4344-FBFA-D173F5210284}"/>
                  </a:ext>
                </a:extLst>
              </p14:cNvPr>
              <p14:cNvContentPartPr/>
              <p14:nvPr/>
            </p14:nvContentPartPr>
            <p14:xfrm>
              <a:off x="2219005" y="3168388"/>
              <a:ext cx="344880" cy="169560"/>
            </p14:xfrm>
          </p:contentPart>
        </mc:Choice>
        <mc:Fallback xmlns="">
          <p:pic>
            <p:nvPicPr>
              <p:cNvPr id="3" name="Рукописні дані 2">
                <a:extLst>
                  <a:ext uri="{FF2B5EF4-FFF2-40B4-BE49-F238E27FC236}">
                    <a16:creationId xmlns:a16="http://schemas.microsoft.com/office/drawing/2014/main" id="{FB25130B-3CB4-4344-FBFA-D173F521028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01005" y="3150748"/>
                <a:ext cx="380520" cy="20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Рукописні дані 4">
                <a:extLst>
                  <a:ext uri="{FF2B5EF4-FFF2-40B4-BE49-F238E27FC236}">
                    <a16:creationId xmlns:a16="http://schemas.microsoft.com/office/drawing/2014/main" id="{EF2F83FD-0727-9866-DD40-FFF8BC92224E}"/>
                  </a:ext>
                </a:extLst>
              </p14:cNvPr>
              <p14:cNvContentPartPr/>
              <p14:nvPr/>
            </p14:nvContentPartPr>
            <p14:xfrm>
              <a:off x="4216645" y="3203668"/>
              <a:ext cx="286560" cy="142920"/>
            </p14:xfrm>
          </p:contentPart>
        </mc:Choice>
        <mc:Fallback xmlns="">
          <p:pic>
            <p:nvPicPr>
              <p:cNvPr id="5" name="Рукописні дані 4">
                <a:extLst>
                  <a:ext uri="{FF2B5EF4-FFF2-40B4-BE49-F238E27FC236}">
                    <a16:creationId xmlns:a16="http://schemas.microsoft.com/office/drawing/2014/main" id="{EF2F83FD-0727-9866-DD40-FFF8BC92224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98645" y="3186028"/>
                <a:ext cx="322200" cy="17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3FAA0D42-C8F2-B92C-9CAD-B9CB96808E0D}"/>
                  </a:ext>
                </a:extLst>
              </p14:cNvPr>
              <p14:cNvContentPartPr/>
              <p14:nvPr/>
            </p14:nvContentPartPr>
            <p14:xfrm>
              <a:off x="7172605" y="3203308"/>
              <a:ext cx="281880" cy="16128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3FAA0D42-C8F2-B92C-9CAD-B9CB96808E0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154965" y="3185668"/>
                <a:ext cx="317520" cy="19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Рукописні дані 6">
                <a:extLst>
                  <a:ext uri="{FF2B5EF4-FFF2-40B4-BE49-F238E27FC236}">
                    <a16:creationId xmlns:a16="http://schemas.microsoft.com/office/drawing/2014/main" id="{B520D016-1A61-A02C-060F-64B63F0A03BF}"/>
                  </a:ext>
                </a:extLst>
              </p14:cNvPr>
              <p14:cNvContentPartPr/>
              <p14:nvPr/>
            </p14:nvContentPartPr>
            <p14:xfrm>
              <a:off x="2219005" y="3754108"/>
              <a:ext cx="291600" cy="108000"/>
            </p14:xfrm>
          </p:contentPart>
        </mc:Choice>
        <mc:Fallback xmlns="">
          <p:pic>
            <p:nvPicPr>
              <p:cNvPr id="7" name="Рукописні дані 6">
                <a:extLst>
                  <a:ext uri="{FF2B5EF4-FFF2-40B4-BE49-F238E27FC236}">
                    <a16:creationId xmlns:a16="http://schemas.microsoft.com/office/drawing/2014/main" id="{B520D016-1A61-A02C-060F-64B63F0A03B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201005" y="3736108"/>
                <a:ext cx="327240" cy="143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482A4C80-08B7-D0A4-B394-E42225469A96}"/>
                  </a:ext>
                </a:extLst>
              </p14:cNvPr>
              <p14:cNvContentPartPr/>
              <p14:nvPr/>
            </p14:nvContentPartPr>
            <p14:xfrm>
              <a:off x="3826045" y="3746548"/>
              <a:ext cx="271080" cy="14184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482A4C80-08B7-D0A4-B394-E42225469A9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808405" y="3728908"/>
                <a:ext cx="306720" cy="17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0" name="Рукописні дані 9">
                <a:extLst>
                  <a:ext uri="{FF2B5EF4-FFF2-40B4-BE49-F238E27FC236}">
                    <a16:creationId xmlns:a16="http://schemas.microsoft.com/office/drawing/2014/main" id="{FEF90CBE-FD66-B792-77B1-32358B60A86E}"/>
                  </a:ext>
                </a:extLst>
              </p14:cNvPr>
              <p14:cNvContentPartPr/>
              <p14:nvPr/>
            </p14:nvContentPartPr>
            <p14:xfrm>
              <a:off x="6409045" y="3744388"/>
              <a:ext cx="208800" cy="161640"/>
            </p14:xfrm>
          </p:contentPart>
        </mc:Choice>
        <mc:Fallback xmlns="">
          <p:pic>
            <p:nvPicPr>
              <p:cNvPr id="10" name="Рукописні дані 9">
                <a:extLst>
                  <a:ext uri="{FF2B5EF4-FFF2-40B4-BE49-F238E27FC236}">
                    <a16:creationId xmlns:a16="http://schemas.microsoft.com/office/drawing/2014/main" id="{FEF90CBE-FD66-B792-77B1-32358B60A86E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391045" y="3726388"/>
                <a:ext cx="244440" cy="197280"/>
              </a:xfrm>
              <a:prstGeom prst="rect">
                <a:avLst/>
              </a:prstGeom>
            </p:spPr>
          </p:pic>
        </mc:Fallback>
      </mc:AlternateContent>
      <p:grpSp>
        <p:nvGrpSpPr>
          <p:cNvPr id="13" name="Групувати 12">
            <a:extLst>
              <a:ext uri="{FF2B5EF4-FFF2-40B4-BE49-F238E27FC236}">
                <a16:creationId xmlns:a16="http://schemas.microsoft.com/office/drawing/2014/main" id="{B3D5BF31-BA06-6B63-FE32-8E5524FB2B81}"/>
              </a:ext>
            </a:extLst>
          </p:cNvPr>
          <p:cNvGrpSpPr/>
          <p:nvPr/>
        </p:nvGrpSpPr>
        <p:grpSpPr>
          <a:xfrm>
            <a:off x="4625245" y="4456108"/>
            <a:ext cx="875520" cy="151560"/>
            <a:chOff x="4625245" y="4456108"/>
            <a:chExt cx="875520" cy="151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1" name="Рукописні дані 10">
                  <a:extLst>
                    <a:ext uri="{FF2B5EF4-FFF2-40B4-BE49-F238E27FC236}">
                      <a16:creationId xmlns:a16="http://schemas.microsoft.com/office/drawing/2014/main" id="{6FEE7A22-AB87-75B9-2F3F-C8F43200F20B}"/>
                    </a:ext>
                  </a:extLst>
                </p14:cNvPr>
                <p14:cNvContentPartPr/>
                <p14:nvPr/>
              </p14:nvContentPartPr>
              <p14:xfrm>
                <a:off x="4625245" y="4518388"/>
                <a:ext cx="410760" cy="79200"/>
              </p14:xfrm>
            </p:contentPart>
          </mc:Choice>
          <mc:Fallback xmlns="">
            <p:pic>
              <p:nvPicPr>
                <p:cNvPr id="11" name="Рукописні дані 10">
                  <a:extLst>
                    <a:ext uri="{FF2B5EF4-FFF2-40B4-BE49-F238E27FC236}">
                      <a16:creationId xmlns:a16="http://schemas.microsoft.com/office/drawing/2014/main" id="{6FEE7A22-AB87-75B9-2F3F-C8F43200F20B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607245" y="4500388"/>
                  <a:ext cx="446400" cy="114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2" name="Рукописні дані 11">
                  <a:extLst>
                    <a:ext uri="{FF2B5EF4-FFF2-40B4-BE49-F238E27FC236}">
                      <a16:creationId xmlns:a16="http://schemas.microsoft.com/office/drawing/2014/main" id="{BF04C91A-0A26-7CD8-648B-4E37B02B12D3}"/>
                    </a:ext>
                  </a:extLst>
                </p14:cNvPr>
                <p14:cNvContentPartPr/>
                <p14:nvPr/>
              </p14:nvContentPartPr>
              <p14:xfrm>
                <a:off x="5148685" y="4456108"/>
                <a:ext cx="352080" cy="151560"/>
              </p14:xfrm>
            </p:contentPart>
          </mc:Choice>
          <mc:Fallback xmlns="">
            <p:pic>
              <p:nvPicPr>
                <p:cNvPr id="12" name="Рукописні дані 11">
                  <a:extLst>
                    <a:ext uri="{FF2B5EF4-FFF2-40B4-BE49-F238E27FC236}">
                      <a16:creationId xmlns:a16="http://schemas.microsoft.com/office/drawing/2014/main" id="{BF04C91A-0A26-7CD8-648B-4E37B02B12D3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130685" y="4438468"/>
                  <a:ext cx="387720" cy="1872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4" name="Рукописні дані 13">
                <a:extLst>
                  <a:ext uri="{FF2B5EF4-FFF2-40B4-BE49-F238E27FC236}">
                    <a16:creationId xmlns:a16="http://schemas.microsoft.com/office/drawing/2014/main" id="{CC5DA27F-0D32-CB86-2321-3E6555D1674F}"/>
                  </a:ext>
                </a:extLst>
              </p14:cNvPr>
              <p14:cNvContentPartPr/>
              <p14:nvPr/>
            </p14:nvContentPartPr>
            <p14:xfrm>
              <a:off x="8602165" y="4500028"/>
              <a:ext cx="367560" cy="97200"/>
            </p14:xfrm>
          </p:contentPart>
        </mc:Choice>
        <mc:Fallback xmlns="">
          <p:pic>
            <p:nvPicPr>
              <p:cNvPr id="14" name="Рукописні дані 13">
                <a:extLst>
                  <a:ext uri="{FF2B5EF4-FFF2-40B4-BE49-F238E27FC236}">
                    <a16:creationId xmlns:a16="http://schemas.microsoft.com/office/drawing/2014/main" id="{CC5DA27F-0D32-CB86-2321-3E6555D1674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8584165" y="4482388"/>
                <a:ext cx="403200" cy="132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5" name="Рукописні дані 14">
                <a:extLst>
                  <a:ext uri="{FF2B5EF4-FFF2-40B4-BE49-F238E27FC236}">
                    <a16:creationId xmlns:a16="http://schemas.microsoft.com/office/drawing/2014/main" id="{CD396170-CF68-D0AC-5F8A-5149172F2C3D}"/>
                  </a:ext>
                </a:extLst>
              </p14:cNvPr>
              <p14:cNvContentPartPr/>
              <p14:nvPr/>
            </p14:nvContentPartPr>
            <p14:xfrm>
              <a:off x="9099325" y="4420108"/>
              <a:ext cx="411480" cy="205200"/>
            </p14:xfrm>
          </p:contentPart>
        </mc:Choice>
        <mc:Fallback xmlns="">
          <p:pic>
            <p:nvPicPr>
              <p:cNvPr id="15" name="Рукописні дані 14">
                <a:extLst>
                  <a:ext uri="{FF2B5EF4-FFF2-40B4-BE49-F238E27FC236}">
                    <a16:creationId xmlns:a16="http://schemas.microsoft.com/office/drawing/2014/main" id="{CD396170-CF68-D0AC-5F8A-5149172F2C3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9081685" y="4402108"/>
                <a:ext cx="447120" cy="24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6" name="Рукописні дані 15">
                <a:extLst>
                  <a:ext uri="{FF2B5EF4-FFF2-40B4-BE49-F238E27FC236}">
                    <a16:creationId xmlns:a16="http://schemas.microsoft.com/office/drawing/2014/main" id="{8D029D6C-951A-6C66-5937-CB836066F307}"/>
                  </a:ext>
                </a:extLst>
              </p14:cNvPr>
              <p14:cNvContentPartPr/>
              <p14:nvPr/>
            </p14:nvContentPartPr>
            <p14:xfrm>
              <a:off x="4500685" y="3257668"/>
              <a:ext cx="39240" cy="86400"/>
            </p14:xfrm>
          </p:contentPart>
        </mc:Choice>
        <mc:Fallback xmlns="">
          <p:pic>
            <p:nvPicPr>
              <p:cNvPr id="16" name="Рукописні дані 15">
                <a:extLst>
                  <a:ext uri="{FF2B5EF4-FFF2-40B4-BE49-F238E27FC236}">
                    <a16:creationId xmlns:a16="http://schemas.microsoft.com/office/drawing/2014/main" id="{8D029D6C-951A-6C66-5937-CB836066F307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482685" y="3239668"/>
                <a:ext cx="74880" cy="122040"/>
              </a:xfrm>
              <a:prstGeom prst="rect">
                <a:avLst/>
              </a:prstGeom>
            </p:spPr>
          </p:pic>
        </mc:Fallback>
      </mc:AlternateContent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C903346-8323-F737-130E-1CE4F808CE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0888" y="623619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41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FADF292-73F4-9DF0-F6AB-A66E03CC6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F50162-D81D-8F42-89C1-9D035A234B70}"/>
              </a:ext>
            </a:extLst>
          </p:cNvPr>
          <p:cNvSpPr txBox="1"/>
          <p:nvPr/>
        </p:nvSpPr>
        <p:spPr>
          <a:xfrm>
            <a:off x="3315809" y="3063650"/>
            <a:ext cx="8378300" cy="31085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/>
              <a:t>м’якість попереднього приголосного: </a:t>
            </a:r>
          </a:p>
          <a:p>
            <a:r>
              <a:rPr lang="uk-UA" sz="2800" dirty="0"/>
              <a:t>*зять [</a:t>
            </a:r>
            <a:r>
              <a:rPr lang="uk-UA" sz="2800" dirty="0" err="1"/>
              <a:t>з′ат</a:t>
            </a:r>
            <a:r>
              <a:rPr lang="uk-UA" sz="2800" dirty="0"/>
              <a:t>′], пальці [</a:t>
            </a:r>
            <a:r>
              <a:rPr lang="uk-UA" sz="2800" dirty="0" err="1"/>
              <a:t>пал′ці</a:t>
            </a:r>
            <a:r>
              <a:rPr lang="uk-UA" sz="2800" dirty="0"/>
              <a:t>]</a:t>
            </a:r>
          </a:p>
          <a:p>
            <a:endParaRPr lang="uk-UA" sz="2800" b="1" dirty="0"/>
          </a:p>
          <a:p>
            <a:r>
              <a:rPr lang="uk-UA" sz="2800" b="1" dirty="0"/>
              <a:t>Подвоєні літери передають </a:t>
            </a:r>
            <a:r>
              <a:rPr lang="uk-UA" sz="2800" dirty="0"/>
              <a:t>на письмі один подовжений звук (подовження позначають двокрапкою):</a:t>
            </a:r>
          </a:p>
          <a:p>
            <a:r>
              <a:rPr lang="uk-UA" sz="2800" dirty="0"/>
              <a:t>* знання [</a:t>
            </a:r>
            <a:r>
              <a:rPr lang="uk-UA" sz="2800" dirty="0" err="1"/>
              <a:t>знан</a:t>
            </a:r>
            <a:r>
              <a:rPr lang="uk-UA" sz="2800" dirty="0"/>
              <a:t>′:а], віддаю [</a:t>
            </a:r>
            <a:r>
              <a:rPr lang="uk-UA" sz="2800" dirty="0" err="1"/>
              <a:t>в’ід:айу</a:t>
            </a:r>
            <a:r>
              <a:rPr lang="uk-UA" sz="2800" dirty="0"/>
              <a:t>].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A37E3B-6137-7128-90D7-39B5C51DCC86}"/>
              </a:ext>
            </a:extLst>
          </p:cNvPr>
          <p:cNvSpPr txBox="1"/>
          <p:nvPr/>
        </p:nvSpPr>
        <p:spPr>
          <a:xfrm>
            <a:off x="1578006" y="1200255"/>
            <a:ext cx="1418208" cy="13234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4000" dirty="0"/>
              <a:t>я, ю, 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83E17F-4CD9-654C-B662-524CDFDB2FD4}"/>
              </a:ext>
            </a:extLst>
          </p:cNvPr>
          <p:cNvSpPr txBox="1"/>
          <p:nvPr/>
        </p:nvSpPr>
        <p:spPr>
          <a:xfrm>
            <a:off x="3315809" y="954034"/>
            <a:ext cx="8378301" cy="18158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dirty="0"/>
              <a:t>[</a:t>
            </a:r>
            <a:r>
              <a:rPr lang="uk-UA" sz="2800" b="1" dirty="0">
                <a:solidFill>
                  <a:srgbClr val="FF0000"/>
                </a:solidFill>
              </a:rPr>
              <a:t>а], [у], [е] </a:t>
            </a:r>
            <a:r>
              <a:rPr lang="uk-UA" sz="2800" dirty="0"/>
              <a:t>— один звук і м’якість (</a:t>
            </a:r>
            <a:r>
              <a:rPr lang="uk-UA" sz="2800" dirty="0" err="1"/>
              <a:t>напівм’якість</a:t>
            </a:r>
            <a:r>
              <a:rPr lang="uk-UA" sz="2800" dirty="0"/>
              <a:t>) попереднього приголосного: </a:t>
            </a:r>
          </a:p>
          <a:p>
            <a:r>
              <a:rPr lang="uk-UA" sz="2800" dirty="0"/>
              <a:t>*малятко [</a:t>
            </a:r>
            <a:r>
              <a:rPr lang="uk-UA" sz="2800" dirty="0" err="1"/>
              <a:t>мал′атко</a:t>
            </a:r>
            <a:r>
              <a:rPr lang="uk-UA" sz="2800" dirty="0"/>
              <a:t>], полюс[</a:t>
            </a:r>
            <a:r>
              <a:rPr lang="uk-UA" sz="2800" dirty="0" err="1"/>
              <a:t>пол′ус</a:t>
            </a:r>
            <a:r>
              <a:rPr lang="uk-UA" sz="2800" dirty="0"/>
              <a:t>], ллєш [л′:</a:t>
            </a:r>
            <a:r>
              <a:rPr lang="uk-UA" sz="2800" dirty="0" err="1"/>
              <a:t>еш</a:t>
            </a:r>
            <a:r>
              <a:rPr lang="uk-UA" sz="2800" dirty="0"/>
              <a:t>]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55091E-E5CC-52EE-4C22-1CC0BF031A8D}"/>
              </a:ext>
            </a:extLst>
          </p:cNvPr>
          <p:cNvSpPr txBox="1"/>
          <p:nvPr/>
        </p:nvSpPr>
        <p:spPr>
          <a:xfrm>
            <a:off x="1578007" y="3075057"/>
            <a:ext cx="1418208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/>
              <a:t>ь</a:t>
            </a:r>
          </a:p>
        </p:txBody>
      </p:sp>
      <p:graphicFrame>
        <p:nvGraphicFramePr>
          <p:cNvPr id="10" name="Таблиця 10">
            <a:extLst>
              <a:ext uri="{FF2B5EF4-FFF2-40B4-BE49-F238E27FC236}">
                <a16:creationId xmlns:a16="http://schemas.microsoft.com/office/drawing/2014/main" id="{27635DDA-EBC7-5C78-66DA-B02DBF3762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00834"/>
              </p:ext>
            </p:extLst>
          </p:nvPr>
        </p:nvGraphicFramePr>
        <p:xfrm>
          <a:off x="1578007" y="548808"/>
          <a:ext cx="10116102" cy="504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3364">
                  <a:extLst>
                    <a:ext uri="{9D8B030D-6E8A-4147-A177-3AD203B41FA5}">
                      <a16:colId xmlns:a16="http://schemas.microsoft.com/office/drawing/2014/main" val="2402007364"/>
                    </a:ext>
                  </a:extLst>
                </a:gridCol>
                <a:gridCol w="8382738">
                  <a:extLst>
                    <a:ext uri="{9D8B030D-6E8A-4147-A177-3AD203B41FA5}">
                      <a16:colId xmlns:a16="http://schemas.microsoft.com/office/drawing/2014/main" val="393482748"/>
                    </a:ext>
                  </a:extLst>
                </a:gridCol>
              </a:tblGrid>
              <a:tr h="504580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БУКВА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ЗВУКОВЕ ПОЗНАЧЕННЯ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5842821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050E77-6671-36B8-E1E1-1B396943E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8004" y="617219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472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1577077-6963-E784-EEB8-D694D1670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EECCEEB-50B8-4F63-8D67-07B036021270}" type="datetime1">
              <a:rPr lang="uk-UA" smtClean="0"/>
              <a:t>25.12.2022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9330B1-6737-3440-5927-8CE9CCCC8BE8}"/>
              </a:ext>
            </a:extLst>
          </p:cNvPr>
          <p:cNvSpPr txBox="1"/>
          <p:nvPr/>
        </p:nvSpPr>
        <p:spPr>
          <a:xfrm>
            <a:off x="603682" y="1115834"/>
            <a:ext cx="1114147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1. За алфавітом записано всі слова рядка</a:t>
            </a:r>
          </a:p>
          <a:p>
            <a:r>
              <a:rPr lang="uk-UA" sz="2800" dirty="0"/>
              <a:t>А	 автомобіль, аґрус, аграрний, адреса</a:t>
            </a:r>
          </a:p>
          <a:p>
            <a:r>
              <a:rPr lang="uk-UA" sz="2800" dirty="0"/>
              <a:t>Б	 варан, вікно, виснаження, високо</a:t>
            </a:r>
          </a:p>
          <a:p>
            <a:r>
              <a:rPr lang="uk-UA" sz="2800" dirty="0"/>
              <a:t>В	 дамба, диктувати, дикун, дитятко </a:t>
            </a:r>
          </a:p>
          <a:p>
            <a:r>
              <a:rPr lang="uk-UA" sz="2800" dirty="0"/>
              <a:t>Г	 зірка, зіставляти, зламати, злаки</a:t>
            </a:r>
          </a:p>
          <a:p>
            <a:endParaRPr lang="uk-UA" sz="2800" dirty="0"/>
          </a:p>
          <a:p>
            <a:r>
              <a:rPr lang="uk-UA" sz="2800" dirty="0"/>
              <a:t>2. Буква я позначає два звуки в кожному слові рядка</a:t>
            </a:r>
          </a:p>
          <a:p>
            <a:r>
              <a:rPr lang="uk-UA" sz="2800" dirty="0"/>
              <a:t>А	 історія, ялівець, львів’янин, доля</a:t>
            </a:r>
          </a:p>
          <a:p>
            <a:r>
              <a:rPr lang="uk-UA" sz="2800" dirty="0"/>
              <a:t>Б	 зв’язок, позаяк, Марія, ялтинський</a:t>
            </a:r>
          </a:p>
          <a:p>
            <a:r>
              <a:rPr lang="uk-UA" sz="2800" dirty="0"/>
              <a:t>В	 трав’яний, заячий, пояснити, натяк</a:t>
            </a:r>
          </a:p>
          <a:p>
            <a:r>
              <a:rPr lang="uk-UA" sz="2800" dirty="0"/>
              <a:t>Г	 пред’явити, пояс, Галя, ескадрилья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43259D-213F-54DF-D459-5A2DAC199687}"/>
              </a:ext>
            </a:extLst>
          </p:cNvPr>
          <p:cNvSpPr txBox="1"/>
          <p:nvPr/>
        </p:nvSpPr>
        <p:spPr>
          <a:xfrm>
            <a:off x="7945514" y="390617"/>
            <a:ext cx="362208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ПРАКТИЧНІ ВПРАВИ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FDE003-A9B7-BB16-BA3F-47EB455BB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3831" y="6149923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04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A5F02E-43CD-53F5-C4B5-73F1989607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488" b="20400"/>
          <a:stretch/>
        </p:blipFill>
        <p:spPr>
          <a:xfrm>
            <a:off x="7883372" y="363983"/>
            <a:ext cx="3932808" cy="6107837"/>
          </a:xfrm>
          <a:prstGeom prst="rect">
            <a:avLst/>
          </a:prstGeom>
          <a:noFill/>
        </p:spPr>
      </p:pic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B3D96BF-9D52-1EBB-D71B-55B0F8F80F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6794" y="6035040"/>
            <a:ext cx="2893045" cy="365760"/>
          </a:xfrm>
        </p:spPr>
        <p:txBody>
          <a:bodyPr anchor="b">
            <a:normAutofit/>
          </a:bodyPr>
          <a:lstStyle/>
          <a:p>
            <a:pPr rtl="0">
              <a:spcAft>
                <a:spcPts val="600"/>
              </a:spcAft>
            </a:pPr>
            <a:fld id="{04D9FD46-936B-42B5-B66D-4C29255ED353}" type="datetime1">
              <a:rPr lang="uk-UA" smtClean="0"/>
              <a:pPr rtl="0">
                <a:spcAft>
                  <a:spcPts val="600"/>
                </a:spcAft>
              </a:pPr>
              <a:t>25.12.2022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080BE7-E0B8-3F57-F72B-E29460B8CC35}"/>
              </a:ext>
            </a:extLst>
          </p:cNvPr>
          <p:cNvSpPr txBox="1"/>
          <p:nvPr/>
        </p:nvSpPr>
        <p:spPr>
          <a:xfrm>
            <a:off x="605901" y="509412"/>
            <a:ext cx="7037772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b="1" dirty="0"/>
              <a:t>Знайдіть </a:t>
            </a:r>
            <a:r>
              <a:rPr lang="uk-UA" sz="2000" b="1" dirty="0">
                <a:solidFill>
                  <a:srgbClr val="FF0000"/>
                </a:solidFill>
              </a:rPr>
              <a:t>по одній помилці </a:t>
            </a:r>
            <a:r>
              <a:rPr lang="uk-UA" sz="2000" b="1" dirty="0"/>
              <a:t>в кожному звуковому записі й прокоментуйте їх </a:t>
            </a:r>
            <a:r>
              <a:rPr lang="uk-UA" sz="2000" dirty="0"/>
              <a:t> </a:t>
            </a:r>
          </a:p>
          <a:p>
            <a:r>
              <a:rPr lang="uk-UA" sz="2800" dirty="0"/>
              <a:t>Рояль [</a:t>
            </a:r>
            <a:r>
              <a:rPr lang="uk-UA" sz="2800" dirty="0" err="1"/>
              <a:t>роял</a:t>
            </a:r>
            <a:r>
              <a:rPr lang="uk-UA" sz="2800" dirty="0"/>
              <a:t>′], </a:t>
            </a:r>
          </a:p>
          <a:p>
            <a:r>
              <a:rPr lang="uk-UA" sz="2800" dirty="0"/>
              <a:t>узлісся [</a:t>
            </a:r>
            <a:r>
              <a:rPr lang="uk-UA" sz="2800" dirty="0" err="1"/>
              <a:t>узл′іс′ся′а</a:t>
            </a:r>
            <a:r>
              <a:rPr lang="uk-UA" sz="2800" dirty="0"/>
              <a:t>], </a:t>
            </a:r>
          </a:p>
          <a:p>
            <a:r>
              <a:rPr lang="uk-UA" sz="2800" dirty="0"/>
              <a:t>дзеркало [дзеркало], </a:t>
            </a:r>
          </a:p>
          <a:p>
            <a:r>
              <a:rPr lang="uk-UA" sz="2800" dirty="0"/>
              <a:t>плащі [</a:t>
            </a:r>
            <a:r>
              <a:rPr lang="uk-UA" sz="2800" dirty="0" err="1"/>
              <a:t>плашчі</a:t>
            </a:r>
            <a:r>
              <a:rPr lang="uk-UA" sz="2800" dirty="0"/>
              <a:t>], </a:t>
            </a:r>
          </a:p>
          <a:p>
            <a:r>
              <a:rPr lang="uk-UA" sz="2800" dirty="0" err="1"/>
              <a:t>надзавдання</a:t>
            </a:r>
            <a:r>
              <a:rPr lang="uk-UA" sz="2800" dirty="0"/>
              <a:t> [</a:t>
            </a:r>
            <a:r>
              <a:rPr lang="uk-UA" sz="2800" dirty="0" err="1"/>
              <a:t>надзавдан</a:t>
            </a:r>
            <a:r>
              <a:rPr lang="uk-UA" sz="2800" dirty="0"/>
              <a:t>′:а], </a:t>
            </a:r>
          </a:p>
          <a:p>
            <a:r>
              <a:rPr lang="uk-UA" sz="2800" dirty="0"/>
              <a:t>тюлька [</a:t>
            </a:r>
            <a:r>
              <a:rPr lang="uk-UA" sz="2800" dirty="0" err="1"/>
              <a:t>т′йул′ка</a:t>
            </a:r>
            <a:r>
              <a:rPr lang="uk-UA" sz="2800" dirty="0"/>
              <a:t>], </a:t>
            </a:r>
          </a:p>
          <a:p>
            <a:r>
              <a:rPr lang="uk-UA" sz="2800" dirty="0"/>
              <a:t>відзвук [</a:t>
            </a:r>
            <a:r>
              <a:rPr lang="uk-UA" sz="2800" dirty="0" err="1"/>
              <a:t>в’ідзвук</a:t>
            </a:r>
            <a:r>
              <a:rPr lang="uk-UA" sz="2800" dirty="0"/>
              <a:t>], </a:t>
            </a:r>
          </a:p>
          <a:p>
            <a:r>
              <a:rPr lang="uk-UA" sz="2800" dirty="0"/>
              <a:t>родзинка [родзинка], </a:t>
            </a:r>
          </a:p>
          <a:p>
            <a:r>
              <a:rPr lang="uk-UA" sz="2800" dirty="0"/>
              <a:t>Надія [</a:t>
            </a:r>
            <a:r>
              <a:rPr lang="uk-UA" sz="2800" dirty="0" err="1"/>
              <a:t>над′іа</a:t>
            </a:r>
            <a:r>
              <a:rPr lang="uk-UA" sz="2800" dirty="0"/>
              <a:t>], </a:t>
            </a:r>
          </a:p>
          <a:p>
            <a:r>
              <a:rPr lang="uk-UA" sz="2800" dirty="0"/>
              <a:t>бар’єр [</a:t>
            </a:r>
            <a:r>
              <a:rPr lang="uk-UA" sz="2800" dirty="0" err="1"/>
              <a:t>бар′ер</a:t>
            </a:r>
            <a:r>
              <a:rPr lang="uk-UA" sz="2800" dirty="0"/>
              <a:t>],</a:t>
            </a:r>
          </a:p>
          <a:p>
            <a:r>
              <a:rPr lang="uk-UA" sz="2800" dirty="0"/>
              <a:t> пам’ять [</a:t>
            </a:r>
            <a:r>
              <a:rPr lang="uk-UA" sz="2800" dirty="0" err="1"/>
              <a:t>памйать</a:t>
            </a:r>
            <a:r>
              <a:rPr lang="uk-UA" sz="2800" dirty="0"/>
              <a:t>],</a:t>
            </a:r>
          </a:p>
          <a:p>
            <a:r>
              <a:rPr lang="uk-UA" sz="2800" dirty="0"/>
              <a:t> маззю [маз′:</a:t>
            </a:r>
            <a:r>
              <a:rPr lang="uk-UA" sz="2800" dirty="0" err="1"/>
              <a:t>йу</a:t>
            </a:r>
            <a:r>
              <a:rPr lang="uk-UA" sz="2800" dirty="0"/>
              <a:t>].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5DA7E0D-7B84-80BA-3DD6-F685DDF86B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0075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195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A77802-527E-12B7-797B-48E2CEBBF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92" r="18080" b="1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9332422-720B-9E0E-8BE2-3116D99672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spcAft>
                <a:spcPts val="600"/>
              </a:spcAft>
            </a:pPr>
            <a:fld id="{5EECCEEB-50B8-4F63-8D67-07B036021270}" type="datetime1">
              <a:rPr lang="uk-UA" smtClean="0"/>
              <a:pPr>
                <a:spcAft>
                  <a:spcPts val="600"/>
                </a:spcAft>
              </a:pPr>
              <a:t>25.12.2022</a:t>
            </a:fld>
            <a:endParaRPr lang="en-US"/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3B3F3DD2-5CE7-D382-08F7-5BC582D22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5742" y="639016"/>
            <a:ext cx="2627790" cy="1065498"/>
          </a:xfrm>
        </p:spPr>
        <p:txBody>
          <a:bodyPr/>
          <a:lstStyle/>
          <a:p>
            <a:r>
              <a:rPr lang="uk-UA" dirty="0"/>
              <a:t>РЕФЛЕКСІЯ</a:t>
            </a:r>
            <a:br>
              <a:rPr lang="uk-UA" dirty="0"/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78F9DE-3C50-5F12-6F40-ECF2EF7EA74E}"/>
              </a:ext>
            </a:extLst>
          </p:cNvPr>
          <p:cNvSpPr txBox="1"/>
          <p:nvPr/>
        </p:nvSpPr>
        <p:spPr>
          <a:xfrm>
            <a:off x="8477250" y="2386584"/>
            <a:ext cx="3144774" cy="3511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10000"/>
              </a:lnSpc>
              <a:spcBef>
                <a:spcPts val="800"/>
              </a:spcBef>
              <a:buClr>
                <a:schemeClr val="tx1">
                  <a:lumMod val="85000"/>
                  <a:lumOff val="15000"/>
                </a:schemeClr>
              </a:buClr>
            </a:pPr>
            <a:endParaRPr lang="uk-UA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9E46A0-9848-C607-C4E3-EBF001490DA5}"/>
              </a:ext>
            </a:extLst>
          </p:cNvPr>
          <p:cNvSpPr txBox="1"/>
          <p:nvPr/>
        </p:nvSpPr>
        <p:spPr>
          <a:xfrm>
            <a:off x="8681322" y="2386583"/>
            <a:ext cx="271772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/>
              <a:t>Скільки букв має алфавіт?</a:t>
            </a:r>
          </a:p>
          <a:p>
            <a:pPr marL="342900" indent="-342900">
              <a:buAutoNum type="arabicPeriod"/>
            </a:pPr>
            <a:r>
              <a:rPr lang="uk-UA" dirty="0"/>
              <a:t>Які особливості позначення букв </a:t>
            </a:r>
            <a:r>
              <a:rPr lang="uk-UA" dirty="0" err="1"/>
              <a:t>я,ю,є</a:t>
            </a:r>
            <a:r>
              <a:rPr lang="uk-UA" dirty="0"/>
              <a:t> ?</a:t>
            </a:r>
          </a:p>
          <a:p>
            <a:pPr marL="342900" indent="-342900">
              <a:buAutoNum type="arabicPeriod"/>
            </a:pPr>
            <a:r>
              <a:rPr lang="uk-UA" dirty="0"/>
              <a:t>Які приголосні передають завжди два звуки?</a:t>
            </a:r>
          </a:p>
          <a:p>
            <a:pPr marL="342900" indent="-342900">
              <a:buAutoNum type="arabicPeriod"/>
            </a:pPr>
            <a:r>
              <a:rPr lang="uk-UA" dirty="0"/>
              <a:t>Які особливості ь?</a:t>
            </a:r>
          </a:p>
          <a:p>
            <a:pPr marL="342900" indent="-342900">
              <a:buAutoNum type="arabicPeriod"/>
            </a:pPr>
            <a:r>
              <a:rPr lang="uk-UA" dirty="0"/>
              <a:t>Чи завжди </a:t>
            </a:r>
            <a:r>
              <a:rPr lang="uk-UA" dirty="0" err="1"/>
              <a:t>дж,дз</a:t>
            </a:r>
            <a:r>
              <a:rPr lang="uk-UA" dirty="0"/>
              <a:t> передають два звуки? </a:t>
            </a:r>
          </a:p>
          <a:p>
            <a:pPr marL="342900" indent="-342900">
              <a:buAutoNum type="arabicPeriod"/>
            </a:pPr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273D943-4ED5-EA43-4428-D9589DC73B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4953" y="6217920"/>
            <a:ext cx="1396105" cy="32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23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09_TF78438558" id="{03FECABA-DDEC-4EE5-A8AF-E694EBB3147F}" vid="{FBAAF51D-FEC9-427D-AA43-EA4E941046D6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{F3C46541-3B9B-4DCD-B1EA-70F833BF0A01}tf78438558_win32</Template>
  <TotalTime>217</TotalTime>
  <Words>802</Words>
  <Application>Microsoft Office PowerPoint</Application>
  <PresentationFormat>Широкий екран</PresentationFormat>
  <Paragraphs>97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Calibri</vt:lpstr>
      <vt:lpstr>Century Gothic</vt:lpstr>
      <vt:lpstr>Garamond</vt:lpstr>
      <vt:lpstr>SavonVTI</vt:lpstr>
      <vt:lpstr>ПОЗНАЧЕННЯ ЗВУКІВ МОВЛЕННЯ НА ПИСЬМІ. АЛФАВІТ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РЕФЛЕКСІЯ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ФОНЕТИКА. ГРАФІКА.</dc:title>
  <dc:creator>Тетяна Сезько</dc:creator>
  <cp:lastModifiedBy>Тетяна Сезько</cp:lastModifiedBy>
  <cp:revision>39</cp:revision>
  <dcterms:created xsi:type="dcterms:W3CDTF">2022-12-02T12:33:31Z</dcterms:created>
  <dcterms:modified xsi:type="dcterms:W3CDTF">2022-12-25T20:28:41Z</dcterms:modified>
</cp:coreProperties>
</file>