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24"/>
  </p:notesMasterIdLst>
  <p:handoutMasterIdLst>
    <p:handoutMasterId r:id="rId25"/>
  </p:handoutMasterIdLst>
  <p:sldIdLst>
    <p:sldId id="257" r:id="rId2"/>
    <p:sldId id="277" r:id="rId3"/>
    <p:sldId id="275" r:id="rId4"/>
    <p:sldId id="279" r:id="rId5"/>
    <p:sldId id="280" r:id="rId6"/>
    <p:sldId id="281" r:id="rId7"/>
    <p:sldId id="292" r:id="rId8"/>
    <p:sldId id="297" r:id="rId9"/>
    <p:sldId id="293" r:id="rId10"/>
    <p:sldId id="294" r:id="rId11"/>
    <p:sldId id="295" r:id="rId12"/>
    <p:sldId id="296" r:id="rId13"/>
    <p:sldId id="278" r:id="rId14"/>
    <p:sldId id="283" r:id="rId15"/>
    <p:sldId id="284" r:id="rId16"/>
    <p:sldId id="285" r:id="rId17"/>
    <p:sldId id="286" r:id="rId18"/>
    <p:sldId id="287" r:id="rId19"/>
    <p:sldId id="288" r:id="rId20"/>
    <p:sldId id="289" r:id="rId21"/>
    <p:sldId id="290" r:id="rId22"/>
    <p:sldId id="291" r:id="rId23"/>
  </p:sldIdLst>
  <p:sldSz cx="12192000" cy="6858000"/>
  <p:notesSz cx="6858000" cy="9144000"/>
  <p:defaultTextStyle>
    <a:defPPr rtl="0"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4529"/>
    <a:srgbClr val="2B3922"/>
    <a:srgbClr val="2E3722"/>
    <a:srgbClr val="FCF7F1"/>
    <a:srgbClr val="B8D233"/>
    <a:srgbClr val="5CC6D6"/>
    <a:srgbClr val="F8D22F"/>
    <a:srgbClr val="F03F2B"/>
    <a:srgbClr val="3488A0"/>
    <a:srgbClr val="5790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4" autoAdjust="0"/>
    <p:restoredTop sz="94660"/>
  </p:normalViewPr>
  <p:slideViewPr>
    <p:cSldViewPr snapToGrid="0">
      <p:cViewPr varScale="1">
        <p:scale>
          <a:sx n="86" d="100"/>
          <a:sy n="86" d="100"/>
        </p:scale>
        <p:origin x="42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20" d="100"/>
          <a:sy n="120" d="100"/>
        </p:scale>
        <p:origin x="5040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D475212C-D326-47A9-A42F-37B2E18EAA9B}" type="datetime1">
              <a:rPr lang="uk-UA" smtClean="0"/>
              <a:t>25.12.2022</a:t>
            </a:fld>
            <a:endParaRPr lang="en-US" dirty="0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97ACF5E7-ACB0-497B-A8C6-F2E617B463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533960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15T19:38:02.62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50 0 24575,'0'4'0,"0"6"0,-4 1 0,-1 3 0,-1 3 0,2 2 0,-3-1 0,-1 1 0,2 0 0,2 2 0,1 1 0,1-2-8191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2T17:25:00.24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40 27 24575,'-1'-2'0,"1"1"0,-1 0 0,0 0 0,1-1 0,-1 1 0,0 0 0,0 0 0,0 0 0,0 0 0,0 0 0,-1 0 0,1 0 0,0 1 0,0-1 0,0 0 0,-1 1 0,1-1 0,0 1 0,-1-1 0,1 1 0,-1-1 0,1 1 0,0 0 0,-1 0 0,-1 0 0,-5-2 0,65-2 0,-33 4-170,-1 0-1,0 1 0,0 1 1,0 2-1,0 0 0,-1 1 1,37 14-1,-45-13-6655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2T17:25:02.51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51 24575,'4'0'0,"2"-4"0,3-2 0,5 1 0,4 1 0,3 1 0,3-3 0,0-1 0,2 2 0,-1 0 0,1 3 0,-1 0 0,0 1 0,0 1 0,-4 4 0,-2 2 0,0 4 0,-3 0-8191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2T17:25:05.58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24575,'48'1'0,"80"12"0,-66-6-466,107-3 0,-155-4 33,7-1-6393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2T17:25:29.52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24575,'0'0'-8191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2T17:25:30.13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24575,'0'0'-8191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2T17:22:48.51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 24575,'494'0'-1365,"-472"0"-5461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2T17:22:50.30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 24575,'419'0'-1365,"-398"0"-5461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2T17:22:53.05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20 18 24575,'-9'-8'0,"-1"-1"0,22 11 0,13 4 0,0-1 0,0-1 0,1-1 0,-1-2 0,1 0 0,37-4 0,1 1 0,-39 2-1365,-4 0-5461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2T17:22:54.49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54 24575,'5'-4'0,"1"0"0,0 1 0,0 0 0,0 0 0,0 1 0,1 0 0,-1 0 0,1 0 0,-1 1 0,9-1 0,20-5 0,-6 1-22,1 1-1,-1 1 0,1 1 1,0 2-1,42 4 0,-8-1-1206,-42-2-5597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2T17:22:56.49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 24575,'1'1'0,"-1"0"0,1 0 0,-1 0 0,1 0 0,-1 0 0,1 0 0,0 0 0,-1 0 0,1 0 0,0 0 0,0 0 0,0 0 0,-1-1 0,1 1 0,0 0 0,0-1 0,0 1 0,0 0 0,0-1 0,2 1 0,25 11 0,-25-11 0,13 5 0,0-2 0,1 0 0,-1-1 0,1-1 0,19 1 0,89-5 0,-45-1 0,-32 3-1365,-27 0-5461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2T17:22:57.68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26 24575,'4'0'0,"5"0"0,6 0 0,5 0 0,2 0 0,11 0 0,3-5 0,5 0 0,-1 0 0,-3 0 0,0 2 0,-1 1 0,-3 1 0,-3 1 0,-6 0-8191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2T17:22:59.10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0 24575,'0'4'0,"4"2"0,6-1 0,5 3 0,4 1 0,8-2 0,11 3 0,8-1 0,9-2 0,7 2 0,-2 0 0,-8-2 0,0-2 0,-4-2 0,-6-2 0,-7 0 0,-8-1-8191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2T17:23:01.44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 24575,'4'0'0,"6"0"0,5 0 0,4 0 0,3 0 0,3 0 0,0 0 0,1 0 0,-1 0 0,1 0 0,-1 0 0,0 0 0,0 4 0,0 1 0,0 1 0,-5-2-8191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2T17:23:03.28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0 24575,'420'0'-1365,"-399"0"-5461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AC10DE40-20EE-449A-800B-125B09D73A32}" type="datetime1">
              <a:rPr lang="uk-UA" smtClean="0"/>
              <a:t>25.12.2022</a:t>
            </a:fld>
            <a:endParaRPr lang="en-US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US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uk"/>
              <a:t>Зразки заголовків</a:t>
            </a:r>
            <a:endParaRPr lang="en-US"/>
          </a:p>
          <a:p>
            <a:pPr lvl="1" rtl="0"/>
            <a:r>
              <a:rPr lang="uk"/>
              <a:t>Другий рівень</a:t>
            </a:r>
          </a:p>
          <a:p>
            <a:pPr lvl="2" rtl="0"/>
            <a:r>
              <a:rPr lang="uk"/>
              <a:t>Третій рівень</a:t>
            </a:r>
          </a:p>
          <a:p>
            <a:pPr lvl="3" rtl="0"/>
            <a:r>
              <a:rPr lang="uk"/>
              <a:t>Четвертий рівень</a:t>
            </a:r>
          </a:p>
          <a:p>
            <a:pPr lvl="4" rtl="0"/>
            <a:r>
              <a:rPr lang="uk"/>
              <a:t>П’ятий рівень</a:t>
            </a:r>
            <a:endParaRPr lang="en-US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A705E3-E620-489D-9973-6221209A4B3B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581830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 useBgFill="1">
        <p:nvSpPr>
          <p:cNvPr id="10" name="Прямокутник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Прямокутник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Прямокутник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Група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Пряма сполучна лінія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 сполучна лінія 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Пряма сполучна лінія 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rtlCol="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 rtlCol="0"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20" name="Місце для дати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 rtlCol="0"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pPr rtl="0"/>
            <a:fld id="{7402D1E9-D399-49CD-B386-F1FD11620384}" type="datetime1">
              <a:rPr lang="uk-UA" smtClean="0"/>
              <a:t>25.12.2022</a:t>
            </a:fld>
            <a:endParaRPr lang="en-US" dirty="0"/>
          </a:p>
        </p:txBody>
      </p:sp>
      <p:sp>
        <p:nvSpPr>
          <p:cNvPr id="21" name="Місце для нижнього колонтитула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 rtlCol="0"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endParaRPr lang="en-US" dirty="0"/>
          </a:p>
        </p:txBody>
      </p:sp>
      <p:sp>
        <p:nvSpPr>
          <p:cNvPr id="22" name="Місце для номера слайда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770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’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C408064-2FEA-490B-97A7-9D4C20B22D0E}" type="datetime1">
              <a:rPr lang="uk-UA" smtClean="0"/>
              <a:t>25.12.2022</a:t>
            </a:fld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708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кутник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 useBgFill="1">
        <p:nvSpPr>
          <p:cNvPr id="23" name="Прямокутник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Прямокутник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Прямокутник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rtlCol="0"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grpSp>
        <p:nvGrpSpPr>
          <p:cNvPr id="16" name="Група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Пряма сполучна лінія 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 сполучна лінія 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Пряма сполучна лінія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rtlCol="0"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 rtlCol="0"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pPr rtl="0"/>
            <a:fld id="{4EAB6B80-B1BD-4B6C-8C4E-091D121672E7}" type="datetime1">
              <a:rPr lang="uk-UA" smtClean="0"/>
              <a:t>25.12.2022</a:t>
            </a:fld>
            <a:endParaRPr lang="en-US" dirty="0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 rtlCol="0"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endParaRPr lang="en-US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6071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елементи вміст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2125E7A-BF40-4096-B528-5F20498A6621}" type="datetime1">
              <a:rPr lang="uk-UA" smtClean="0"/>
              <a:t>25.12.2022</a:t>
            </a:fld>
            <a:endParaRPr lang="en-US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4672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rtlCol="0"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uk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rtlCol="0"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uk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C17F8AF-83B7-4677-BCE2-C13096DE08D2}" type="datetime1">
              <a:rPr lang="uk-UA" smtClean="0"/>
              <a:t>25.12.2022</a:t>
            </a:fld>
            <a:endParaRPr lang="en-US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9960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CDE57C4-310E-4C2F-BC93-FBA33A14DB0D}" type="datetime1">
              <a:rPr lang="uk-UA" smtClean="0"/>
              <a:t>25.12.2022</a:t>
            </a:fld>
            <a:endParaRPr lang="en-US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7413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EECCEEB-50B8-4F63-8D67-07B036021270}" type="datetime1">
              <a:rPr lang="uk-UA" smtClean="0"/>
              <a:t>25.12.2022</a:t>
            </a:fld>
            <a:endParaRPr lang="en-US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247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кутник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rtlCol="0"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 rtlCol="0"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 rtlCol="0"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8" name="Місце для дати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35A1BB29-AB33-4629-A938-7F5B67EE4F99}" type="datetime1">
              <a:rPr lang="uk-UA" smtClean="0"/>
              <a:t>25.12.2022</a:t>
            </a:fld>
            <a:endParaRPr lang="en-US"/>
          </a:p>
        </p:txBody>
      </p:sp>
      <p:sp>
        <p:nvSpPr>
          <p:cNvPr id="9" name="Місце для нижнього колонтитула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 rtlCol="0"/>
          <a:lstStyle>
            <a:lvl1pPr algn="l">
              <a:defRPr/>
            </a:lvl1pPr>
          </a:lstStyle>
          <a:p>
            <a:pPr rtl="0"/>
            <a:endParaRPr lang="en-US"/>
          </a:p>
        </p:txBody>
      </p:sp>
      <p:sp>
        <p:nvSpPr>
          <p:cNvPr id="11" name="Місце для номера слайда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60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кутник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Місце для зображення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 rtlCol="0"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pPr rtl="0"/>
            <a:fld id="{04D9FD46-936B-42B5-B66D-4C29255ED353}" type="datetime1">
              <a:rPr lang="uk-UA" smtClean="0"/>
              <a:t>25.12.2022</a:t>
            </a:fld>
            <a:endParaRPr lang="en-US" dirty="0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 rtlCol="0"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 rtl="0"/>
            <a:endParaRPr lang="en-US" dirty="0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  <p:sp>
        <p:nvSpPr>
          <p:cNvPr id="12" name="Прямокутник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rtlCol="0"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 rtlCol="0"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</p:txBody>
      </p:sp>
    </p:spTree>
    <p:extLst>
      <p:ext uri="{BB962C8B-B14F-4D97-AF65-F5344CB8AC3E}">
        <p14:creationId xmlns:p14="http://schemas.microsoft.com/office/powerpoint/2010/main" val="26782230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Місце для вертикального тексту 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08F8C48-C91C-42E1-AD62-2569CB65BF1D}" type="datetime1">
              <a:rPr lang="uk-UA" smtClean="0"/>
              <a:t>25.12.2022</a:t>
            </a:fld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329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 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 rtlCol="0"/>
          <a:lstStyle/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Місце для вертикального тексту 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 rtlCol="0"/>
          <a:lstStyle/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0C7737D-8B34-4514-8F75-8EEEC204175B}" type="datetime1">
              <a:rPr lang="uk-UA" smtClean="0"/>
              <a:t>25.12.2022</a:t>
            </a:fld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073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Прямокутник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7" name="Прямокутник 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Прямокутник 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uk" dirty="0"/>
              <a:t>Зразок заголовка</a:t>
            </a:r>
            <a:endParaRPr lang="en-US" dirty="0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uk"/>
              <a:t>Зразки заголовків</a:t>
            </a:r>
          </a:p>
          <a:p>
            <a:pPr lvl="1" rtl="0"/>
            <a:r>
              <a:rPr lang="uk"/>
              <a:t>Другий рівень</a:t>
            </a:r>
          </a:p>
          <a:p>
            <a:pPr lvl="2" rtl="0"/>
            <a:r>
              <a:rPr lang="uk"/>
              <a:t>Третій рівень</a:t>
            </a:r>
          </a:p>
          <a:p>
            <a:pPr lvl="3" rtl="0"/>
            <a:r>
              <a:rPr lang="uk"/>
              <a:t>Четвертий рівень</a:t>
            </a:r>
          </a:p>
          <a:p>
            <a:pPr lvl="4" rtl="0"/>
            <a:r>
              <a:rPr lang="uk"/>
              <a:t>П’ятий рівень</a:t>
            </a:r>
            <a:endParaRPr lang="en-US" dirty="0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E3BF96F5-5ECC-498F-8E10-41B665E6E9EF}" type="datetime1">
              <a:rPr lang="uk-UA" smtClean="0"/>
              <a:t>25.12.2022</a:t>
            </a:fld>
            <a:endParaRPr lang="en-US" dirty="0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endParaRPr lang="en-US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577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65" r:id="rId5"/>
    <p:sldLayoutId id="2147483671" r:id="rId6"/>
    <p:sldLayoutId id="2147483672" r:id="rId7"/>
    <p:sldLayoutId id="2147483662" r:id="rId8"/>
    <p:sldLayoutId id="2147483663" r:id="rId9"/>
    <p:sldLayoutId id="2147483664" r:id="rId10"/>
    <p:sldLayoutId id="2147483666" r:id="rId11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1.png"/><Relationship Id="rId3" Type="http://schemas.openxmlformats.org/officeDocument/2006/relationships/customXml" Target="../ink/ink2.xml"/><Relationship Id="rId7" Type="http://schemas.openxmlformats.org/officeDocument/2006/relationships/customXml" Target="../ink/ink4.xml"/><Relationship Id="rId12" Type="http://schemas.openxmlformats.org/officeDocument/2006/relationships/image" Target="../media/image7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1.png"/><Relationship Id="rId11" Type="http://schemas.openxmlformats.org/officeDocument/2006/relationships/customXml" Target="../ink/ink6.xml"/><Relationship Id="rId5" Type="http://schemas.openxmlformats.org/officeDocument/2006/relationships/customXml" Target="../ink/ink3.xml"/><Relationship Id="rId10" Type="http://schemas.openxmlformats.org/officeDocument/2006/relationships/image" Target="../media/image201.png"/><Relationship Id="rId4" Type="http://schemas.openxmlformats.org/officeDocument/2006/relationships/image" Target="../media/image171.png"/><Relationship Id="rId9" Type="http://schemas.openxmlformats.org/officeDocument/2006/relationships/customXml" Target="../ink/ink5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0.png"/><Relationship Id="rId13" Type="http://schemas.openxmlformats.org/officeDocument/2006/relationships/customXml" Target="../ink/ink12.xml"/><Relationship Id="rId18" Type="http://schemas.openxmlformats.org/officeDocument/2006/relationships/image" Target="../media/image240.png"/><Relationship Id="rId3" Type="http://schemas.openxmlformats.org/officeDocument/2006/relationships/customXml" Target="../ink/ink7.xml"/><Relationship Id="rId7" Type="http://schemas.openxmlformats.org/officeDocument/2006/relationships/customXml" Target="../ink/ink9.xml"/><Relationship Id="rId12" Type="http://schemas.openxmlformats.org/officeDocument/2006/relationships/image" Target="../media/image210.png"/><Relationship Id="rId17" Type="http://schemas.openxmlformats.org/officeDocument/2006/relationships/customXml" Target="../ink/ink14.xml"/><Relationship Id="rId2" Type="http://schemas.openxmlformats.org/officeDocument/2006/relationships/image" Target="../media/image31.png"/><Relationship Id="rId16" Type="http://schemas.openxmlformats.org/officeDocument/2006/relationships/image" Target="../media/image230.png"/><Relationship Id="rId20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0.png"/><Relationship Id="rId11" Type="http://schemas.openxmlformats.org/officeDocument/2006/relationships/customXml" Target="../ink/ink11.xml"/><Relationship Id="rId5" Type="http://schemas.openxmlformats.org/officeDocument/2006/relationships/customXml" Target="../ink/ink8.xml"/><Relationship Id="rId15" Type="http://schemas.openxmlformats.org/officeDocument/2006/relationships/customXml" Target="../ink/ink13.xml"/><Relationship Id="rId10" Type="http://schemas.openxmlformats.org/officeDocument/2006/relationships/image" Target="../media/image200.png"/><Relationship Id="rId19" Type="http://schemas.openxmlformats.org/officeDocument/2006/relationships/customXml" Target="../ink/ink15.xml"/><Relationship Id="rId4" Type="http://schemas.openxmlformats.org/officeDocument/2006/relationships/image" Target="../media/image170.png"/><Relationship Id="rId9" Type="http://schemas.openxmlformats.org/officeDocument/2006/relationships/customXml" Target="../ink/ink10.xml"/><Relationship Id="rId14" Type="http://schemas.openxmlformats.org/officeDocument/2006/relationships/image" Target="../media/image22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Емблема зблизька&#10;&#10;Автоматично створений опис">
            <a:extLst>
              <a:ext uri="{FF2B5EF4-FFF2-40B4-BE49-F238E27FC236}">
                <a16:creationId xmlns:a16="http://schemas.microsoft.com/office/drawing/2014/main" id="{8045422F-7258-40AC-BD2E-2469AA4489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0" y="10"/>
            <a:ext cx="12191979" cy="6857990"/>
          </a:xfrm>
          <a:prstGeom prst="rect">
            <a:avLst/>
          </a:prstGeom>
        </p:spPr>
      </p:pic>
      <p:sp>
        <p:nvSpPr>
          <p:cNvPr id="82" name="Прямокутник 81">
            <a:extLst>
              <a:ext uri="{FF2B5EF4-FFF2-40B4-BE49-F238E27FC236}">
                <a16:creationId xmlns:a16="http://schemas.microsoft.com/office/drawing/2014/main" id="{2644B391-9BFE-445C-A9EC-F544BB85F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95067" y="1808532"/>
            <a:ext cx="5452527" cy="324093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84" name="Прямокутник 83">
            <a:extLst>
              <a:ext uri="{FF2B5EF4-FFF2-40B4-BE49-F238E27FC236}">
                <a16:creationId xmlns:a16="http://schemas.microsoft.com/office/drawing/2014/main" id="{80F26E69-87D9-4655-AE7B-280A87AA3C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61010" y="1975104"/>
            <a:ext cx="5120640" cy="2907792"/>
          </a:xfrm>
          <a:prstGeom prst="rect">
            <a:avLst/>
          </a:prstGeom>
          <a:noFill/>
          <a:ln w="6350" cap="sq" cmpd="sng" algn="ctr">
            <a:solidFill>
              <a:schemeClr val="tx1"/>
            </a:solidFill>
            <a:prstDash val="solid"/>
            <a:miter lim="800000"/>
          </a:ln>
          <a:effectLst>
            <a:softEdge rad="0"/>
          </a:effectLst>
        </p:spPr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C3B467-088C-4F3D-A9A7-105C4E1E2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33793" y="2672581"/>
            <a:ext cx="4775075" cy="1630907"/>
          </a:xfrm>
        </p:spPr>
        <p:txBody>
          <a:bodyPr rtlCol="0">
            <a:normAutofit fontScale="90000"/>
          </a:bodyPr>
          <a:lstStyle/>
          <a:p>
            <a:pPr rtl="0"/>
            <a:r>
              <a:rPr lang="uk" sz="4400" dirty="0">
                <a:solidFill>
                  <a:schemeClr val="tx1"/>
                </a:solidFill>
              </a:rPr>
              <a:t>ФОНЕТИКА.</a:t>
            </a:r>
            <a:br>
              <a:rPr lang="uk" sz="4400" dirty="0">
                <a:solidFill>
                  <a:schemeClr val="tx1"/>
                </a:solidFill>
              </a:rPr>
            </a:br>
            <a:r>
              <a:rPr lang="ru-RU" sz="4400" dirty="0">
                <a:solidFill>
                  <a:schemeClr val="tx1"/>
                </a:solidFill>
              </a:rPr>
              <a:t>ПРИГОЛОСНІ</a:t>
            </a:r>
            <a:br>
              <a:rPr lang="ru-RU" sz="4400" dirty="0">
                <a:solidFill>
                  <a:schemeClr val="tx1"/>
                </a:solidFill>
              </a:rPr>
            </a:br>
            <a:r>
              <a:rPr lang="ru-RU" sz="4400" dirty="0">
                <a:solidFill>
                  <a:schemeClr val="tx1"/>
                </a:solidFill>
              </a:rPr>
              <a:t>ЗВУКИ</a:t>
            </a:r>
            <a:endParaRPr lang="uk" sz="4400" dirty="0">
              <a:solidFill>
                <a:schemeClr val="tx1"/>
              </a:solidFill>
            </a:endParaRP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C8722DDC-8EEE-4A06-8DFE-B44871EAA2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33793" y="3995988"/>
            <a:ext cx="4775075" cy="559656"/>
          </a:xfrm>
        </p:spPr>
        <p:txBody>
          <a:bodyPr rtlCol="0">
            <a:normAutofit/>
          </a:bodyPr>
          <a:lstStyle/>
          <a:p>
            <a:pPr rtl="0">
              <a:spcAft>
                <a:spcPts val="600"/>
              </a:spcAft>
            </a:pPr>
            <a:endParaRPr lang="uk" dirty="0">
              <a:solidFill>
                <a:schemeClr val="tx1"/>
              </a:solidFill>
            </a:endParaRPr>
          </a:p>
          <a:p>
            <a:pPr rtl="0">
              <a:spcAft>
                <a:spcPts val="600"/>
              </a:spcAft>
            </a:pPr>
            <a:endParaRPr lang="uk" dirty="0">
              <a:solidFill>
                <a:schemeClr val="tx1"/>
              </a:solidFill>
            </a:endParaRPr>
          </a:p>
          <a:p>
            <a:pPr rtl="0">
              <a:spcAft>
                <a:spcPts val="600"/>
              </a:spcAft>
            </a:pPr>
            <a:endParaRPr lang="uk" dirty="0">
              <a:solidFill>
                <a:schemeClr val="tx1"/>
              </a:solidFill>
            </a:endParaRPr>
          </a:p>
          <a:p>
            <a:pPr rtl="0">
              <a:spcAft>
                <a:spcPts val="600"/>
              </a:spcAft>
            </a:pPr>
            <a:endParaRPr lang="uk" dirty="0">
              <a:solidFill>
                <a:schemeClr val="tx1"/>
              </a:solidFill>
            </a:endParaRPr>
          </a:p>
          <a:p>
            <a:pPr rtl="0">
              <a:spcAft>
                <a:spcPts val="600"/>
              </a:spcAft>
            </a:pPr>
            <a:endParaRPr lang="uk" dirty="0">
              <a:solidFill>
                <a:schemeClr val="tx1"/>
              </a:solidFill>
            </a:endParaRPr>
          </a:p>
          <a:p>
            <a:pPr rtl="0">
              <a:spcAft>
                <a:spcPts val="600"/>
              </a:spcAft>
            </a:pPr>
            <a:endParaRPr lang="uk" dirty="0">
              <a:solidFill>
                <a:schemeClr val="tx1"/>
              </a:solidFill>
            </a:endParaRPr>
          </a:p>
          <a:p>
            <a:pPr rtl="0">
              <a:spcAft>
                <a:spcPts val="600"/>
              </a:spcAft>
            </a:pPr>
            <a:endParaRPr lang="uk" dirty="0">
              <a:solidFill>
                <a:schemeClr val="tx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8F0356-DB92-0D2E-2FAD-AF132426C53F}"/>
              </a:ext>
            </a:extLst>
          </p:cNvPr>
          <p:cNvSpPr txBox="1"/>
          <p:nvPr/>
        </p:nvSpPr>
        <p:spPr>
          <a:xfrm>
            <a:off x="5695066" y="5557421"/>
            <a:ext cx="5452527" cy="107721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uk-UA" sz="1600" dirty="0"/>
              <a:t>СЕЗЬКО ТЕТЯНА АНАТОЛІЇВНА, </a:t>
            </a:r>
          </a:p>
          <a:p>
            <a:pPr algn="r"/>
            <a:r>
              <a:rPr lang="uk-UA" sz="1600" dirty="0"/>
              <a:t>УЧИТЕЛЬ УКРАЇНСЬКОЇ МОВИ ТА ЛІТЕРАТУРИ ВИЩОЇ КВАЛІФІКАЦІЙНОЇ КАТЕГОРІЇ, З ПЕДАГОГІЧНИМ ЗВАННЯМ «УЧИТЕЛЬ-МЕТОДИСТ»</a:t>
            </a:r>
          </a:p>
        </p:txBody>
      </p:sp>
    </p:spTree>
    <p:extLst>
      <p:ext uri="{BB962C8B-B14F-4D97-AF65-F5344CB8AC3E}">
        <p14:creationId xmlns:p14="http://schemas.microsoft.com/office/powerpoint/2010/main" val="25842807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19E67D07-8C99-C975-D102-92105B99F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408064-2FEA-490B-97A7-9D4C20B22D0E}" type="datetime1">
              <a:rPr lang="uk-UA" smtClean="0"/>
              <a:t>25.12.2022</a:t>
            </a:fld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E6D3EEB-F2F0-5951-7F0D-F2893ED685AC}"/>
              </a:ext>
            </a:extLst>
          </p:cNvPr>
          <p:cNvSpPr txBox="1"/>
          <p:nvPr/>
        </p:nvSpPr>
        <p:spPr>
          <a:xfrm>
            <a:off x="6871316" y="374683"/>
            <a:ext cx="4940423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ДОСЛІДЖУЄМО СЛОВА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630A1CB-A1A6-00DD-C9D3-9351ED0A50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8815" y="1035672"/>
            <a:ext cx="3815012" cy="2762437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FA8E957-D163-4833-FC3D-940F98FF5C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3827" y="1035672"/>
            <a:ext cx="3815012" cy="276243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B3CD6EF-65AA-8D79-F630-E1CF47EB04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815" y="3945728"/>
            <a:ext cx="3815012" cy="2544613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B7A4546C-13CB-B594-CCBB-0A1B35D9FC3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73826" y="3945728"/>
            <a:ext cx="3815013" cy="2507718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D051C815-BEEB-CBBC-2A75-B7C01EF40960}"/>
              </a:ext>
            </a:extLst>
          </p:cNvPr>
          <p:cNvSpPr txBox="1"/>
          <p:nvPr/>
        </p:nvSpPr>
        <p:spPr>
          <a:xfrm>
            <a:off x="8179905" y="1035672"/>
            <a:ext cx="3631834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 err="1"/>
              <a:t>Вимовте</a:t>
            </a:r>
            <a:r>
              <a:rPr lang="ru-RU" sz="2800" b="1" dirty="0"/>
              <a:t> пару </a:t>
            </a:r>
            <a:r>
              <a:rPr lang="ru-RU" sz="2800" b="1" dirty="0" err="1"/>
              <a:t>слів</a:t>
            </a:r>
            <a:r>
              <a:rPr lang="ru-RU" sz="2800" b="1" dirty="0"/>
              <a:t> лис — </a:t>
            </a:r>
            <a:r>
              <a:rPr lang="ru-RU" sz="2800" b="1" dirty="0" err="1"/>
              <a:t>ліс</a:t>
            </a:r>
            <a:r>
              <a:rPr lang="ru-RU" sz="2800" b="1" dirty="0"/>
              <a:t>,</a:t>
            </a:r>
          </a:p>
          <a:p>
            <a:r>
              <a:rPr lang="ru-RU" sz="2800" b="1" dirty="0"/>
              <a:t> кит —   </a:t>
            </a:r>
            <a:r>
              <a:rPr lang="ru-RU" sz="2800" b="1" dirty="0" err="1"/>
              <a:t>кіт</a:t>
            </a:r>
            <a:r>
              <a:rPr lang="ru-RU" sz="2800" b="1" dirty="0"/>
              <a:t>. </a:t>
            </a:r>
          </a:p>
          <a:p>
            <a:endParaRPr lang="ru-RU" b="1" dirty="0"/>
          </a:p>
          <a:p>
            <a:pPr algn="just"/>
            <a:r>
              <a:rPr lang="ru-RU" sz="2000" dirty="0"/>
              <a:t>1.</a:t>
            </a:r>
            <a:r>
              <a:rPr lang="uk-UA" sz="2000" dirty="0"/>
              <a:t>Коли вимовляєте перший звук у цих словах, кінчик вашого язика торкається то до верхніх зубів, то до піднебіння. Переконайтеся в цьому, </a:t>
            </a:r>
          </a:p>
          <a:p>
            <a:pPr algn="just"/>
            <a:r>
              <a:rPr lang="uk-UA" sz="2000" dirty="0"/>
              <a:t>вимовивши цю пару слів кілька разів. </a:t>
            </a:r>
          </a:p>
          <a:p>
            <a:pPr algn="just"/>
            <a:r>
              <a:rPr lang="uk-UA" sz="2000" dirty="0"/>
              <a:t>2. Зробіть висновок, як утворюється м’який приголосний, а як — твердий.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57C5FBD-D801-F821-32A1-963412D1A4E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15634" y="6206872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5017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C5B8FC98-9407-E73A-82F7-A26CF793F8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5EECCEEB-50B8-4F63-8D67-07B036021270}" type="datetime1">
              <a:rPr lang="uk-UA" smtClean="0"/>
              <a:t>25.12.2022</a:t>
            </a:fld>
            <a:endParaRPr lang="en-US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18C48DC-3F28-6A08-45FB-EECE56A481D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339"/>
          <a:stretch/>
        </p:blipFill>
        <p:spPr>
          <a:xfrm>
            <a:off x="420450" y="427042"/>
            <a:ext cx="4062097" cy="550324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355DCF7-8283-6DE7-DBBA-3517B0FDAD6D}"/>
              </a:ext>
            </a:extLst>
          </p:cNvPr>
          <p:cNvSpPr txBox="1"/>
          <p:nvPr/>
        </p:nvSpPr>
        <p:spPr>
          <a:xfrm>
            <a:off x="523783" y="6035040"/>
            <a:ext cx="3826275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ГОЛОСОВИЙ АПАРАТ ЛЮДИНИ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CC4B7B0-1679-EEF0-DD3E-288DA3E4B7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4200" y="427042"/>
            <a:ext cx="4127350" cy="74987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C8B93DC-9B0F-0DDB-0FED-3E0FCD610624}"/>
              </a:ext>
            </a:extLst>
          </p:cNvPr>
          <p:cNvSpPr txBox="1"/>
          <p:nvPr/>
        </p:nvSpPr>
        <p:spPr>
          <a:xfrm>
            <a:off x="4914835" y="2435147"/>
            <a:ext cx="6657053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800" dirty="0"/>
              <a:t>Коли </a:t>
            </a:r>
            <a:r>
              <a:rPr lang="ru-RU" sz="2800" dirty="0" err="1"/>
              <a:t>кінчик</a:t>
            </a:r>
            <a:r>
              <a:rPr lang="ru-RU" sz="2800" dirty="0"/>
              <a:t> </a:t>
            </a:r>
            <a:r>
              <a:rPr lang="ru-RU" sz="2800" dirty="0" err="1"/>
              <a:t>язика</a:t>
            </a:r>
            <a:r>
              <a:rPr lang="ru-RU" sz="2800" dirty="0"/>
              <a:t> </a:t>
            </a:r>
            <a:r>
              <a:rPr lang="ru-RU" sz="2800" dirty="0" err="1"/>
              <a:t>торкається</a:t>
            </a:r>
            <a:r>
              <a:rPr lang="ru-RU" sz="2800" dirty="0"/>
              <a:t> до </a:t>
            </a:r>
            <a:r>
              <a:rPr lang="ru-RU" sz="2800" dirty="0" err="1"/>
              <a:t>зубів</a:t>
            </a:r>
            <a:r>
              <a:rPr lang="ru-RU" sz="2800" dirty="0"/>
              <a:t> (вони </a:t>
            </a:r>
            <a:r>
              <a:rPr lang="ru-RU" sz="2800" dirty="0" err="1"/>
              <a:t>тверді</a:t>
            </a:r>
            <a:r>
              <a:rPr lang="ru-RU" sz="2800" dirty="0"/>
              <a:t> на </a:t>
            </a:r>
            <a:r>
              <a:rPr lang="ru-RU" sz="2800" dirty="0" err="1"/>
              <a:t>дотик</a:t>
            </a:r>
            <a:r>
              <a:rPr lang="ru-RU" sz="2800" dirty="0"/>
              <a:t>), то </a:t>
            </a:r>
            <a:r>
              <a:rPr lang="ru-RU" sz="2800" dirty="0" err="1"/>
              <a:t>утворюється</a:t>
            </a:r>
            <a:r>
              <a:rPr lang="ru-RU" sz="2800" dirty="0"/>
              <a:t>  ТВЕРДИЙ  звук, а коли до </a:t>
            </a:r>
            <a:r>
              <a:rPr lang="ru-RU" sz="2800" dirty="0" err="1"/>
              <a:t>піднебіння</a:t>
            </a:r>
            <a:r>
              <a:rPr lang="ru-RU" sz="2800" dirty="0"/>
              <a:t> (</a:t>
            </a:r>
            <a:r>
              <a:rPr lang="ru-RU" sz="2800" dirty="0" err="1"/>
              <a:t>воно</a:t>
            </a:r>
            <a:r>
              <a:rPr lang="ru-RU" sz="2800" dirty="0"/>
              <a:t> </a:t>
            </a:r>
            <a:r>
              <a:rPr lang="ru-RU" sz="2800" dirty="0" err="1"/>
              <a:t>має</a:t>
            </a:r>
            <a:r>
              <a:rPr lang="ru-RU" sz="2800" dirty="0"/>
              <a:t> </a:t>
            </a:r>
            <a:r>
              <a:rPr lang="ru-RU" sz="2800" dirty="0" err="1"/>
              <a:t>м’яку</a:t>
            </a:r>
            <a:r>
              <a:rPr lang="ru-RU" sz="2800" dirty="0"/>
              <a:t> </a:t>
            </a:r>
            <a:r>
              <a:rPr lang="uk-UA" sz="2800" dirty="0"/>
              <a:t>поверхню</a:t>
            </a:r>
            <a:r>
              <a:rPr lang="ru-RU" sz="2800" dirty="0"/>
              <a:t>), то  М</a:t>
            </a:r>
            <a:r>
              <a:rPr lang="en-US" sz="2800" dirty="0"/>
              <a:t>’</a:t>
            </a:r>
            <a:r>
              <a:rPr lang="uk-UA" sz="2800" dirty="0"/>
              <a:t>ЯКИЙ  </a:t>
            </a:r>
            <a:r>
              <a:rPr lang="ru-RU" sz="2800" dirty="0"/>
              <a:t>звук.</a:t>
            </a:r>
            <a:endParaRPr lang="uk-UA" sz="28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90F94E6-2317-9C64-C08B-23683C4F01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75445" y="6130597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4239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13BA1FEC-14E8-ECF2-1181-E3096B7EB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408064-2FEA-490B-97A7-9D4C20B22D0E}" type="datetime1">
              <a:rPr lang="uk-UA" smtClean="0"/>
              <a:t>25.12.2022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5937A33-F665-2739-2C66-0EAA8838B69E}"/>
              </a:ext>
            </a:extLst>
          </p:cNvPr>
          <p:cNvSpPr txBox="1"/>
          <p:nvPr/>
        </p:nvSpPr>
        <p:spPr>
          <a:xfrm>
            <a:off x="567558" y="457200"/>
            <a:ext cx="11056883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b="1" dirty="0"/>
              <a:t>Приголосні звуки </a:t>
            </a:r>
            <a:r>
              <a:rPr lang="uk-UA" sz="2800" dirty="0"/>
              <a:t>бувають </a:t>
            </a:r>
            <a:r>
              <a:rPr lang="uk-UA" sz="2800" b="1" dirty="0"/>
              <a:t>тверді й м’які.</a:t>
            </a:r>
            <a:r>
              <a:rPr lang="uk-UA" sz="2800" dirty="0"/>
              <a:t> У звуковому записі (у транскрипції) м’які приголосні позначають рискою [′]</a:t>
            </a:r>
          </a:p>
        </p:txBody>
      </p:sp>
      <p:graphicFrame>
        <p:nvGraphicFramePr>
          <p:cNvPr id="10" name="Таблиця 10">
            <a:extLst>
              <a:ext uri="{FF2B5EF4-FFF2-40B4-BE49-F238E27FC236}">
                <a16:creationId xmlns:a16="http://schemas.microsoft.com/office/drawing/2014/main" id="{32B38D2D-84A1-4FF3-E7D0-29DA9EB6C7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7642265"/>
              </p:ext>
            </p:extLst>
          </p:nvPr>
        </p:nvGraphicFramePr>
        <p:xfrm>
          <a:off x="1030014" y="1913992"/>
          <a:ext cx="10310650" cy="420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55325">
                  <a:extLst>
                    <a:ext uri="{9D8B030D-6E8A-4147-A177-3AD203B41FA5}">
                      <a16:colId xmlns:a16="http://schemas.microsoft.com/office/drawing/2014/main" val="2650736594"/>
                    </a:ext>
                  </a:extLst>
                </a:gridCol>
                <a:gridCol w="5155325">
                  <a:extLst>
                    <a:ext uri="{9D8B030D-6E8A-4147-A177-3AD203B41FA5}">
                      <a16:colId xmlns:a16="http://schemas.microsoft.com/office/drawing/2014/main" val="335215331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2800" dirty="0"/>
                        <a:t>Тверді приголосні (їх 22)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dirty="0"/>
                        <a:t>М’які приголосні (їх 10)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00516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[д], [</a:t>
                      </a:r>
                      <a:r>
                        <a:rPr lang="ru-RU" sz="2800" dirty="0" err="1"/>
                        <a:t>дз</a:t>
                      </a:r>
                      <a:r>
                        <a:rPr lang="ru-RU" sz="2800" dirty="0"/>
                        <a:t>], [т], [з], [с], [ц], [л], [н], [р]</a:t>
                      </a:r>
                      <a:endParaRPr lang="uk-U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[д′], [</a:t>
                      </a:r>
                      <a:r>
                        <a:rPr lang="ru-RU" sz="2800" dirty="0" err="1"/>
                        <a:t>дз</a:t>
                      </a:r>
                      <a:r>
                        <a:rPr lang="ru-RU" sz="2800" dirty="0"/>
                        <a:t>′], [т′], [з′], [с′], [ц′], </a:t>
                      </a:r>
                    </a:p>
                    <a:p>
                      <a:r>
                        <a:rPr lang="ru-RU" sz="2800" dirty="0"/>
                        <a:t>[л′], [н′], [р′] та [й]</a:t>
                      </a:r>
                      <a:endParaRPr lang="uk-UA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14781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а </a:t>
                      </a:r>
                      <a:r>
                        <a:rPr lang="ru-RU" sz="2800" dirty="0" err="1"/>
                        <a:t>також</a:t>
                      </a:r>
                      <a:r>
                        <a:rPr lang="ru-RU" sz="2800" dirty="0"/>
                        <a:t>: а) </a:t>
                      </a:r>
                      <a:r>
                        <a:rPr lang="ru-RU" sz="2800" b="1" dirty="0" err="1"/>
                        <a:t>губні</a:t>
                      </a:r>
                      <a:r>
                        <a:rPr lang="ru-RU" sz="2800" dirty="0"/>
                        <a:t>: [б], [п], [в], [м], [ф];</a:t>
                      </a:r>
                      <a:endParaRPr lang="uk-U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33600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б) </a:t>
                      </a:r>
                      <a:r>
                        <a:rPr lang="ru-RU" sz="2800" b="1" dirty="0" err="1"/>
                        <a:t>шиплячі</a:t>
                      </a:r>
                      <a:r>
                        <a:rPr lang="ru-RU" sz="2800" b="1" dirty="0"/>
                        <a:t>: </a:t>
                      </a:r>
                      <a:r>
                        <a:rPr lang="ru-RU" sz="2800" dirty="0"/>
                        <a:t>[ж], [ч], [ш], [</a:t>
                      </a:r>
                      <a:r>
                        <a:rPr lang="ru-RU" sz="2800" dirty="0" err="1"/>
                        <a:t>дж</a:t>
                      </a:r>
                      <a:r>
                        <a:rPr lang="ru-RU" sz="2800" dirty="0"/>
                        <a:t>]</a:t>
                      </a:r>
                    </a:p>
                    <a:p>
                      <a:endParaRPr lang="ru-RU" sz="2800" dirty="0"/>
                    </a:p>
                    <a:p>
                      <a:r>
                        <a:rPr lang="ru-RU" sz="2800" dirty="0"/>
                        <a:t>в) [ґ], [к], [х], [г]</a:t>
                      </a:r>
                    </a:p>
                    <a:p>
                      <a:endParaRPr lang="uk-U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6820041"/>
                  </a:ext>
                </a:extLst>
              </a:tr>
            </a:tbl>
          </a:graphicData>
        </a:graphic>
      </p:graphicFrame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6B7AE1A-AF34-CB19-87C6-DF66F95A33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13830" y="6217920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1593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0D35DE2-25CA-335D-6FAF-4705C4A25D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408064-2FEA-490B-97A7-9D4C20B22D0E}" type="datetime1">
              <a:rPr lang="uk-UA" smtClean="0"/>
              <a:t>25.12.2022</a:t>
            </a:fld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16B4765-E618-1A58-4785-8F601436FE67}"/>
              </a:ext>
            </a:extLst>
          </p:cNvPr>
          <p:cNvSpPr txBox="1"/>
          <p:nvPr/>
        </p:nvSpPr>
        <p:spPr>
          <a:xfrm>
            <a:off x="2138396" y="2229125"/>
            <a:ext cx="6579476" cy="2369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• </a:t>
            </a:r>
            <a:r>
              <a:rPr lang="ru-RU" sz="3600" b="1" dirty="0">
                <a:solidFill>
                  <a:srgbClr val="FF0000"/>
                </a:solidFill>
              </a:rPr>
              <a:t>[і]: </a:t>
            </a:r>
            <a:r>
              <a:rPr lang="ru-RU" sz="2800" dirty="0" err="1"/>
              <a:t>білка</a:t>
            </a:r>
            <a:r>
              <a:rPr lang="ru-RU" sz="2800" dirty="0"/>
              <a:t> [</a:t>
            </a:r>
            <a:r>
              <a:rPr lang="ru-RU" sz="2800" dirty="0" err="1"/>
              <a:t>б’ілка</a:t>
            </a:r>
            <a:r>
              <a:rPr lang="ru-RU" sz="2800" dirty="0"/>
              <a:t>], </a:t>
            </a:r>
            <a:r>
              <a:rPr lang="ru-RU" sz="2800" dirty="0" err="1"/>
              <a:t>очі</a:t>
            </a:r>
            <a:r>
              <a:rPr lang="ru-RU" sz="2800" dirty="0"/>
              <a:t> [</a:t>
            </a:r>
            <a:r>
              <a:rPr lang="ru-RU" sz="2800" dirty="0" err="1"/>
              <a:t>оч’і</a:t>
            </a:r>
            <a:r>
              <a:rPr lang="ru-RU" sz="2800" dirty="0"/>
              <a:t>];</a:t>
            </a:r>
          </a:p>
          <a:p>
            <a:r>
              <a:rPr lang="ru-RU" sz="2800" dirty="0"/>
              <a:t>•</a:t>
            </a:r>
            <a:r>
              <a:rPr lang="ru-RU" sz="2800" b="1" dirty="0">
                <a:solidFill>
                  <a:srgbClr val="FF0000"/>
                </a:solidFill>
              </a:rPr>
              <a:t>[а], [у], [е], </a:t>
            </a:r>
            <a:r>
              <a:rPr lang="ru-RU" sz="2800" dirty="0" err="1"/>
              <a:t>що</a:t>
            </a:r>
            <a:r>
              <a:rPr lang="ru-RU" sz="2800" dirty="0"/>
              <a:t> на </a:t>
            </a:r>
            <a:r>
              <a:rPr lang="ru-RU" sz="2800" dirty="0" err="1"/>
              <a:t>письмі</a:t>
            </a:r>
            <a:r>
              <a:rPr lang="ru-RU" sz="2800" dirty="0"/>
              <a:t> </a:t>
            </a:r>
            <a:r>
              <a:rPr lang="ru-RU" sz="2800" dirty="0" err="1"/>
              <a:t>позначені</a:t>
            </a:r>
            <a:r>
              <a:rPr lang="ru-RU" sz="2800" dirty="0"/>
              <a:t> буквами </a:t>
            </a:r>
            <a:r>
              <a:rPr lang="ru-RU" sz="2800" dirty="0">
                <a:solidFill>
                  <a:srgbClr val="FF0000"/>
                </a:solidFill>
              </a:rPr>
              <a:t>я, ю, є:</a:t>
            </a:r>
            <a:r>
              <a:rPr lang="ru-RU" sz="2800" dirty="0"/>
              <a:t> </a:t>
            </a:r>
          </a:p>
          <a:p>
            <a:endParaRPr lang="ru-RU" sz="2800" dirty="0"/>
          </a:p>
          <a:p>
            <a:r>
              <a:rPr lang="ru-RU" sz="2800" dirty="0"/>
              <a:t>*бюро [</a:t>
            </a:r>
            <a:r>
              <a:rPr lang="ru-RU" sz="2800" dirty="0" err="1"/>
              <a:t>б’уро</a:t>
            </a:r>
            <a:r>
              <a:rPr lang="ru-RU" sz="2800" dirty="0"/>
              <a:t>], кювет [</a:t>
            </a:r>
            <a:r>
              <a:rPr lang="ru-RU" sz="2800" dirty="0" err="1"/>
              <a:t>к’увет</a:t>
            </a:r>
            <a:r>
              <a:rPr lang="ru-RU" sz="2800" dirty="0"/>
              <a:t>].</a:t>
            </a:r>
            <a:endParaRPr lang="uk-UA" sz="28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EFF5FED-519E-E620-87DA-07CD73DEEB09}"/>
              </a:ext>
            </a:extLst>
          </p:cNvPr>
          <p:cNvSpPr txBox="1"/>
          <p:nvPr/>
        </p:nvSpPr>
        <p:spPr>
          <a:xfrm>
            <a:off x="465670" y="603185"/>
            <a:ext cx="88026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err="1"/>
              <a:t>Пом</a:t>
            </a:r>
            <a:r>
              <a:rPr lang="en-US" sz="3200" b="1" dirty="0"/>
              <a:t>’</a:t>
            </a:r>
            <a:r>
              <a:rPr lang="uk-UA" sz="3200" b="1" dirty="0" err="1"/>
              <a:t>якшеними</a:t>
            </a:r>
            <a:r>
              <a:rPr lang="uk-UA" sz="3200" b="1" dirty="0"/>
              <a:t> </a:t>
            </a:r>
            <a:r>
              <a:rPr lang="uk-UA" sz="3200" dirty="0"/>
              <a:t>приголосні </a:t>
            </a:r>
          </a:p>
          <a:p>
            <a:pPr algn="ctr"/>
            <a:r>
              <a:rPr lang="uk-UA" sz="3200" dirty="0"/>
              <a:t>(</a:t>
            </a:r>
            <a:r>
              <a:rPr lang="ru-RU" sz="3200" b="1" i="1" dirty="0" err="1">
                <a:solidFill>
                  <a:srgbClr val="FF0000"/>
                </a:solidFill>
              </a:rPr>
              <a:t>губні</a:t>
            </a:r>
            <a:r>
              <a:rPr lang="ru-RU" sz="3200" b="1" i="1" dirty="0">
                <a:solidFill>
                  <a:srgbClr val="FF0000"/>
                </a:solidFill>
              </a:rPr>
              <a:t>, </a:t>
            </a:r>
            <a:r>
              <a:rPr lang="ru-RU" sz="3200" b="1" i="1" dirty="0" err="1">
                <a:solidFill>
                  <a:srgbClr val="FF0000"/>
                </a:solidFill>
              </a:rPr>
              <a:t>шиплячі</a:t>
            </a:r>
            <a:r>
              <a:rPr lang="ru-RU" sz="3200" b="1" i="1" dirty="0">
                <a:solidFill>
                  <a:srgbClr val="FF0000"/>
                </a:solidFill>
              </a:rPr>
              <a:t>, а </a:t>
            </a:r>
            <a:r>
              <a:rPr lang="ru-RU" sz="3200" b="1" i="1" dirty="0" err="1">
                <a:solidFill>
                  <a:srgbClr val="FF0000"/>
                </a:solidFill>
              </a:rPr>
              <a:t>також</a:t>
            </a:r>
            <a:r>
              <a:rPr lang="ru-RU" sz="3200" b="1" i="1" dirty="0">
                <a:solidFill>
                  <a:srgbClr val="FF0000"/>
                </a:solidFill>
              </a:rPr>
              <a:t> [ґ], [к], [х], [г]) </a:t>
            </a:r>
            <a:r>
              <a:rPr lang="uk-UA" sz="3200" b="1" i="1" dirty="0">
                <a:solidFill>
                  <a:srgbClr val="FF0000"/>
                </a:solidFill>
              </a:rPr>
              <a:t>   </a:t>
            </a:r>
            <a:r>
              <a:rPr lang="uk-UA" sz="3200" b="1" dirty="0"/>
              <a:t>стають перед </a:t>
            </a:r>
            <a:r>
              <a:rPr lang="uk-UA" sz="3200" dirty="0"/>
              <a:t>: 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CB05ED9-7992-062D-3A5D-723AAC92C2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7872" y="372862"/>
            <a:ext cx="3127907" cy="608240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375EB61-5469-6862-638D-A370277C863C}"/>
              </a:ext>
            </a:extLst>
          </p:cNvPr>
          <p:cNvSpPr txBox="1"/>
          <p:nvPr/>
        </p:nvSpPr>
        <p:spPr>
          <a:xfrm>
            <a:off x="465670" y="5004331"/>
            <a:ext cx="6094520" cy="101566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sz="2000" b="1" dirty="0" err="1">
                <a:solidFill>
                  <a:srgbClr val="FF0000"/>
                </a:solidFill>
              </a:rPr>
              <a:t>Губні</a:t>
            </a:r>
            <a:r>
              <a:rPr lang="ru-RU" sz="2000" b="1" dirty="0">
                <a:solidFill>
                  <a:srgbClr val="FF0000"/>
                </a:solidFill>
              </a:rPr>
              <a:t>  </a:t>
            </a:r>
            <a:r>
              <a:rPr lang="ru-RU" sz="2000" b="1" dirty="0" err="1">
                <a:solidFill>
                  <a:srgbClr val="FF0000"/>
                </a:solidFill>
              </a:rPr>
              <a:t>приголосні</a:t>
            </a:r>
            <a:r>
              <a:rPr lang="ru-RU" sz="2000" b="1" dirty="0">
                <a:solidFill>
                  <a:srgbClr val="FF0000"/>
                </a:solidFill>
              </a:rPr>
              <a:t>   : [б], [п], [в], [м], [ф].</a:t>
            </a:r>
          </a:p>
          <a:p>
            <a:r>
              <a:rPr lang="uk-UA" sz="2000" b="1" dirty="0">
                <a:solidFill>
                  <a:srgbClr val="FF0000"/>
                </a:solidFill>
              </a:rPr>
              <a:t>Шиплячі :  ш, ж, ч, </a:t>
            </a:r>
            <a:r>
              <a:rPr lang="uk-UA" sz="2000" b="1" dirty="0" err="1">
                <a:solidFill>
                  <a:srgbClr val="FF0000"/>
                </a:solidFill>
              </a:rPr>
              <a:t>дж</a:t>
            </a:r>
            <a:r>
              <a:rPr lang="uk-UA" sz="2000" b="1" dirty="0">
                <a:solidFill>
                  <a:srgbClr val="FF0000"/>
                </a:solidFill>
              </a:rPr>
              <a:t>.</a:t>
            </a:r>
          </a:p>
          <a:p>
            <a:r>
              <a:rPr lang="uk-UA" sz="2000" b="1" dirty="0">
                <a:solidFill>
                  <a:srgbClr val="FF0000"/>
                </a:solidFill>
              </a:rPr>
              <a:t>[ґ], [к], [х], [г]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15217C4-1C9B-F1ED-173A-DE3A1603ED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49674" y="6181540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4674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6135225D-9F11-3B92-629F-F3E7EFD96EDF}"/>
              </a:ext>
            </a:extLst>
          </p:cNvPr>
          <p:cNvSpPr txBox="1"/>
          <p:nvPr/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uk-UA" sz="40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rPr>
              <a:t>Тверді та м’які приголосні утворюють співвідносні пари</a:t>
            </a:r>
          </a:p>
        </p:txBody>
      </p:sp>
      <p:pic>
        <p:nvPicPr>
          <p:cNvPr id="7" name="Рисунок 6" descr="Зображення, що містить текст, стіл&#10;&#10;Автоматично згенерований опис">
            <a:extLst>
              <a:ext uri="{FF2B5EF4-FFF2-40B4-BE49-F238E27FC236}">
                <a16:creationId xmlns:a16="http://schemas.microsoft.com/office/drawing/2014/main" id="{793BF23B-7B7B-8C9D-F99E-D299FE6FE3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297" y="2682621"/>
            <a:ext cx="10678509" cy="2690622"/>
          </a:xfrm>
          <a:prstGeom prst="rect">
            <a:avLst/>
          </a:prstGeom>
          <a:noFill/>
        </p:spPr>
      </p:pic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36B5483F-BEC6-D83A-261A-7794423B2FA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256794" y="6035040"/>
            <a:ext cx="2893045" cy="365760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spcAft>
                <a:spcPts val="600"/>
              </a:spcAft>
            </a:pPr>
            <a:fld id="{EC408064-2FEA-490B-97A7-9D4C20B22D0E}" type="datetime1">
              <a:rPr lang="uk-UA" smtClean="0"/>
              <a:pPr>
                <a:spcAft>
                  <a:spcPts val="600"/>
                </a:spcAft>
              </a:pPr>
              <a:t>25.12.2022</a:t>
            </a:fld>
            <a:endParaRPr lang="en-US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B63FD58-CD5F-8012-6971-8A5FE391D3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27147" y="6215406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1533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BF2DC694-1561-EDE0-380C-FC4F764AA0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408064-2FEA-490B-97A7-9D4C20B22D0E}" type="datetime1">
              <a:rPr lang="uk-UA" smtClean="0"/>
              <a:t>25.12.2022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2CE1840-4174-A77C-111D-48AD0D469309}"/>
              </a:ext>
            </a:extLst>
          </p:cNvPr>
          <p:cNvSpPr txBox="1"/>
          <p:nvPr/>
        </p:nvSpPr>
        <p:spPr>
          <a:xfrm>
            <a:off x="7750207" y="457200"/>
            <a:ext cx="3861786" cy="107721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ПРАКТИЧНА ВПРАВА.</a:t>
            </a:r>
          </a:p>
          <a:p>
            <a:pPr algn="ctr"/>
            <a:r>
              <a:rPr lang="uk-UA" dirty="0"/>
              <a:t>ТВЕРДІ, М</a:t>
            </a:r>
            <a:r>
              <a:rPr lang="en-US" dirty="0"/>
              <a:t>’</a:t>
            </a:r>
            <a:r>
              <a:rPr lang="uk-UA" dirty="0"/>
              <a:t>ЯКІ, ПОМ</a:t>
            </a:r>
            <a:r>
              <a:rPr lang="en-US" dirty="0"/>
              <a:t>’</a:t>
            </a:r>
            <a:r>
              <a:rPr lang="uk-UA" dirty="0"/>
              <a:t>ЯКШЕНІ ПРИГОЛОСНІ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6EFA274-5CD0-F663-825F-504C4F6D50D2}"/>
              </a:ext>
            </a:extLst>
          </p:cNvPr>
          <p:cNvSpPr txBox="1"/>
          <p:nvPr/>
        </p:nvSpPr>
        <p:spPr>
          <a:xfrm>
            <a:off x="488272" y="1534418"/>
            <a:ext cx="10955045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/>
              <a:t>Зробіть звуковий запис слів </a:t>
            </a:r>
          </a:p>
          <a:p>
            <a:endParaRPr lang="uk-UA" sz="2800" dirty="0"/>
          </a:p>
          <a:p>
            <a:r>
              <a:rPr lang="uk-UA" sz="2800" dirty="0"/>
              <a:t>лялька, вільха, повісь, заходь, фіалка, чіткий, кішка, сюжет. </a:t>
            </a:r>
          </a:p>
          <a:p>
            <a:endParaRPr lang="uk-UA" sz="2800" dirty="0"/>
          </a:p>
          <a:p>
            <a:r>
              <a:rPr lang="uk-UA" sz="2800" dirty="0"/>
              <a:t>Визначте в них кількість букв і звуків (за зразком).</a:t>
            </a:r>
          </a:p>
          <a:p>
            <a:endParaRPr lang="uk-UA" sz="2800" b="1" dirty="0"/>
          </a:p>
          <a:p>
            <a:r>
              <a:rPr lang="uk-UA" sz="2800" b="1" dirty="0"/>
              <a:t>Зразок.</a:t>
            </a:r>
            <a:r>
              <a:rPr lang="uk-UA" sz="2800" dirty="0"/>
              <a:t>    Кінь [</a:t>
            </a:r>
            <a:r>
              <a:rPr lang="uk-UA" sz="2800" dirty="0" err="1"/>
              <a:t>к’ін</a:t>
            </a:r>
            <a:r>
              <a:rPr lang="uk-UA" sz="2800" dirty="0"/>
              <a:t>′] — 4 б., 3 зв. 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46F6CFC-F6A3-7F61-33AB-86B1560C87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1586" y="6217920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6850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1D860CC-B9E2-E1DF-71C4-E8E63F574A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408064-2FEA-490B-97A7-9D4C20B22D0E}" type="datetime1">
              <a:rPr lang="uk-UA" smtClean="0"/>
              <a:t>25.12.2022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5FD8089-8380-60AC-EAE5-D54CED308BC3}"/>
              </a:ext>
            </a:extLst>
          </p:cNvPr>
          <p:cNvSpPr txBox="1"/>
          <p:nvPr/>
        </p:nvSpPr>
        <p:spPr>
          <a:xfrm>
            <a:off x="943253" y="1591725"/>
            <a:ext cx="6094520" cy="46474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000" dirty="0"/>
              <a:t>Лялька           [л′</a:t>
            </a:r>
            <a:r>
              <a:rPr lang="en-US" sz="2000" dirty="0"/>
              <a:t> </a:t>
            </a:r>
            <a:r>
              <a:rPr lang="uk-UA" sz="2000" dirty="0"/>
              <a:t>а л′</a:t>
            </a:r>
            <a:r>
              <a:rPr lang="en-US" sz="2000" dirty="0"/>
              <a:t> </a:t>
            </a:r>
            <a:r>
              <a:rPr lang="uk-UA" sz="2000" dirty="0"/>
              <a:t>ка]   - 6 б., 5 зв.  </a:t>
            </a:r>
          </a:p>
          <a:p>
            <a:r>
              <a:rPr lang="uk-UA" sz="2000" dirty="0"/>
              <a:t>Вільха            [в′ і </a:t>
            </a:r>
            <a:r>
              <a:rPr lang="uk-UA" sz="2000" dirty="0" err="1"/>
              <a:t>л′ха</a:t>
            </a:r>
            <a:r>
              <a:rPr lang="uk-UA" sz="2000" dirty="0"/>
              <a:t> ] - 6 б., 5 зв. </a:t>
            </a:r>
          </a:p>
          <a:p>
            <a:r>
              <a:rPr lang="uk-UA" sz="2000" dirty="0"/>
              <a:t> повісь           [</a:t>
            </a:r>
            <a:r>
              <a:rPr lang="uk-UA" sz="2000" dirty="0" err="1"/>
              <a:t>пов</a:t>
            </a:r>
            <a:r>
              <a:rPr lang="uk-UA" sz="2000" dirty="0"/>
              <a:t>′ </a:t>
            </a:r>
            <a:r>
              <a:rPr lang="uk-UA" sz="2000" dirty="0" err="1"/>
              <a:t>іс</a:t>
            </a:r>
            <a:r>
              <a:rPr lang="uk-UA" sz="2000" dirty="0"/>
              <a:t> ] -6 б., 5 зв. </a:t>
            </a:r>
          </a:p>
          <a:p>
            <a:r>
              <a:rPr lang="uk-UA" sz="2000" dirty="0"/>
              <a:t> заходь          </a:t>
            </a:r>
            <a:r>
              <a:rPr lang="uk-UA" sz="2000"/>
              <a:t>[                      ] </a:t>
            </a:r>
            <a:endParaRPr lang="uk-UA" sz="2000" dirty="0"/>
          </a:p>
          <a:p>
            <a:r>
              <a:rPr lang="uk-UA" sz="2000" dirty="0"/>
              <a:t> пірнала       [                       ] </a:t>
            </a:r>
          </a:p>
          <a:p>
            <a:r>
              <a:rPr lang="uk-UA" sz="2000" dirty="0"/>
              <a:t>Сіть                [                       ]  </a:t>
            </a:r>
          </a:p>
          <a:p>
            <a:r>
              <a:rPr lang="uk-UA" sz="2000" dirty="0"/>
              <a:t> фіалка        [                       ]  </a:t>
            </a:r>
          </a:p>
          <a:p>
            <a:r>
              <a:rPr lang="uk-UA" sz="2000" dirty="0"/>
              <a:t> чіткий            [                      ] </a:t>
            </a:r>
          </a:p>
          <a:p>
            <a:r>
              <a:rPr lang="uk-UA" sz="2000" dirty="0"/>
              <a:t>Кішка             [                      ]   </a:t>
            </a:r>
          </a:p>
          <a:p>
            <a:r>
              <a:rPr lang="uk-UA" sz="2000" dirty="0"/>
              <a:t> натяк             [                      ] </a:t>
            </a:r>
          </a:p>
          <a:p>
            <a:r>
              <a:rPr lang="uk-UA" sz="2000" dirty="0"/>
              <a:t>Сюжет           [                      ] </a:t>
            </a:r>
          </a:p>
          <a:p>
            <a:r>
              <a:rPr lang="uk-UA" sz="2000" dirty="0"/>
              <a:t> тюлька          [                      ] </a:t>
            </a:r>
          </a:p>
          <a:p>
            <a:endParaRPr lang="uk-UA" sz="2000" dirty="0"/>
          </a:p>
          <a:p>
            <a:endParaRPr lang="uk-UA" dirty="0"/>
          </a:p>
          <a:p>
            <a:r>
              <a:rPr lang="uk-UA" dirty="0"/>
              <a:t>Визначте в них кількість букв і звуків (за зразком).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06D13F5-8F08-9D1E-CA85-163019AC2777}"/>
              </a:ext>
            </a:extLst>
          </p:cNvPr>
          <p:cNvSpPr txBox="1"/>
          <p:nvPr/>
        </p:nvSpPr>
        <p:spPr>
          <a:xfrm>
            <a:off x="1162274" y="663151"/>
            <a:ext cx="609452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 err="1"/>
              <a:t>Зразок</a:t>
            </a:r>
            <a:r>
              <a:rPr lang="ru-RU" sz="2800" dirty="0"/>
              <a:t>. </a:t>
            </a:r>
            <a:r>
              <a:rPr lang="ru-RU" sz="2800" dirty="0" err="1"/>
              <a:t>Кінь</a:t>
            </a:r>
            <a:r>
              <a:rPr lang="ru-RU" sz="2800" dirty="0"/>
              <a:t> [</a:t>
            </a:r>
            <a:r>
              <a:rPr lang="ru-RU" sz="2800" dirty="0" err="1"/>
              <a:t>к’ін</a:t>
            </a:r>
            <a:r>
              <a:rPr lang="ru-RU" sz="2800" dirty="0"/>
              <a:t>′] — 4 б., 3 </a:t>
            </a:r>
            <a:r>
              <a:rPr lang="ru-RU" sz="2800" dirty="0" err="1"/>
              <a:t>зв</a:t>
            </a:r>
            <a:r>
              <a:rPr lang="ru-RU" sz="2800" dirty="0"/>
              <a:t>. 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9" name="Рукописні дані 8">
                <a:extLst>
                  <a:ext uri="{FF2B5EF4-FFF2-40B4-BE49-F238E27FC236}">
                    <a16:creationId xmlns:a16="http://schemas.microsoft.com/office/drawing/2014/main" id="{186F8699-D0E2-EA5E-D885-523CC0BEEAC3}"/>
                  </a:ext>
                </a:extLst>
              </p14:cNvPr>
              <p14:cNvContentPartPr/>
              <p14:nvPr/>
            </p14:nvContentPartPr>
            <p14:xfrm>
              <a:off x="3515005" y="2316988"/>
              <a:ext cx="18000" cy="69840"/>
            </p14:xfrm>
          </p:contentPart>
        </mc:Choice>
        <mc:Fallback xmlns="">
          <p:pic>
            <p:nvPicPr>
              <p:cNvPr id="9" name="Рукописні дані 8">
                <a:extLst>
                  <a:ext uri="{FF2B5EF4-FFF2-40B4-BE49-F238E27FC236}">
                    <a16:creationId xmlns:a16="http://schemas.microsoft.com/office/drawing/2014/main" id="{186F8699-D0E2-EA5E-D885-523CC0BEEAC3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497365" y="2298988"/>
                <a:ext cx="53640" cy="105480"/>
              </a:xfrm>
              <a:prstGeom prst="rect">
                <a:avLst/>
              </a:prstGeom>
            </p:spPr>
          </p:pic>
        </mc:Fallback>
      </mc:AlternateContent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80A7975-1C29-470A-1C01-49AA7D35B7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68860" y="6179227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2036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FB32025-6020-2BE6-4B0D-9D8897166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408064-2FEA-490B-97A7-9D4C20B22D0E}" type="datetime1">
              <a:rPr lang="uk-UA" smtClean="0"/>
              <a:t>25.12.2022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BCCE147-31DE-9942-88F7-FB82B2DDF5D4}"/>
              </a:ext>
            </a:extLst>
          </p:cNvPr>
          <p:cNvSpPr txBox="1"/>
          <p:nvPr/>
        </p:nvSpPr>
        <p:spPr>
          <a:xfrm>
            <a:off x="536027" y="1141392"/>
            <a:ext cx="11340663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r>
              <a:rPr lang="uk-UA" sz="2000" dirty="0"/>
              <a:t>У поданих словах замініть по одному звуку (на письмі — по одній  букві), щоб вийшли нові слова. Запишіть їх парами (за зразком). </a:t>
            </a:r>
          </a:p>
          <a:p>
            <a:endParaRPr lang="uk-UA" dirty="0"/>
          </a:p>
          <a:p>
            <a:r>
              <a:rPr lang="uk-UA" sz="2800" dirty="0"/>
              <a:t>Річ, компанія, шити, печу,  сорок.</a:t>
            </a:r>
          </a:p>
          <a:p>
            <a:endParaRPr lang="uk-UA" dirty="0"/>
          </a:p>
          <a:p>
            <a:r>
              <a:rPr lang="uk-UA" sz="2800" b="1" dirty="0"/>
              <a:t>Зразок. Рис- мис.                         Сода — мода.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38B2908-366A-3384-7B9E-AC88EB9A191D}"/>
              </a:ext>
            </a:extLst>
          </p:cNvPr>
          <p:cNvSpPr txBox="1"/>
          <p:nvPr/>
        </p:nvSpPr>
        <p:spPr>
          <a:xfrm>
            <a:off x="3426371" y="457200"/>
            <a:ext cx="8450319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ЗМІНЮЄМО ЗВУК-УТВОРЮЄМО НОВІ СЛОВА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F59137A-BB6F-7600-328E-3CE43EE0A6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672" y="3960629"/>
            <a:ext cx="2857500" cy="209763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C29F109-85D4-2697-B40C-1B31F97CE40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5561"/>
          <a:stretch/>
        </p:blipFill>
        <p:spPr>
          <a:xfrm>
            <a:off x="3293172" y="3960629"/>
            <a:ext cx="2857500" cy="2097636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3FFBB35-6636-9400-99E1-F1FD6047F2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33711" y="3960628"/>
            <a:ext cx="2857500" cy="2097635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60753FDB-C254-1705-134C-BC6BDF75B8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08172" y="3983854"/>
            <a:ext cx="2748156" cy="2051185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1668886-DD9B-5417-E10B-D528A3DFFE0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82250" y="6217920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5452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8D27D4CD-5B22-F808-201C-763F84753E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408064-2FEA-490B-97A7-9D4C20B22D0E}" type="datetime1">
              <a:rPr lang="uk-UA" smtClean="0"/>
              <a:t>25.12.2022</a:t>
            </a:fld>
            <a:endParaRPr lang="en-US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71E0C6A-CCFA-3067-B652-81E511EAA9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246" y="359318"/>
            <a:ext cx="3794024" cy="266876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EF213CD-21A3-472F-25F4-846510EC49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9270" y="359318"/>
            <a:ext cx="4694049" cy="266876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6AD65B1-5BCA-C905-DA66-0F7F2D01F0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5247" y="3829918"/>
            <a:ext cx="3697864" cy="2570882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91D5E3E-6CC5-3404-EB88-FCFB9271274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03110" y="3861671"/>
            <a:ext cx="4790209" cy="25391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D614EE1-61A7-20F9-1AC4-851EBE45C7A1}"/>
              </a:ext>
            </a:extLst>
          </p:cNvPr>
          <p:cNvSpPr txBox="1"/>
          <p:nvPr/>
        </p:nvSpPr>
        <p:spPr>
          <a:xfrm>
            <a:off x="4312227" y="5631873"/>
            <a:ext cx="904009" cy="55071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uk-UA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F6FEF63-F8FC-7BB4-EE1D-F6FD6B2BC4F2}"/>
              </a:ext>
            </a:extLst>
          </p:cNvPr>
          <p:cNvSpPr txBox="1"/>
          <p:nvPr/>
        </p:nvSpPr>
        <p:spPr>
          <a:xfrm>
            <a:off x="8975834" y="359318"/>
            <a:ext cx="2810920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ПЕРЕВІРЯЄМО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55B793E-471D-8667-46A3-D3F315F9EA03}"/>
              </a:ext>
            </a:extLst>
          </p:cNvPr>
          <p:cNvSpPr txBox="1"/>
          <p:nvPr/>
        </p:nvSpPr>
        <p:spPr>
          <a:xfrm>
            <a:off x="9339309" y="1580225"/>
            <a:ext cx="22815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Річ-піч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3CD61C6-A142-A715-09BD-8BA53D1CD4D3}"/>
              </a:ext>
            </a:extLst>
          </p:cNvPr>
          <p:cNvSpPr txBox="1"/>
          <p:nvPr/>
        </p:nvSpPr>
        <p:spPr>
          <a:xfrm>
            <a:off x="9303799" y="3460640"/>
            <a:ext cx="201523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Компанія-кампанія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02B2817-3E55-3FA5-DCEA-DE1F0071929C}"/>
              </a:ext>
            </a:extLst>
          </p:cNvPr>
          <p:cNvSpPr txBox="1"/>
          <p:nvPr/>
        </p:nvSpPr>
        <p:spPr>
          <a:xfrm>
            <a:off x="9058776" y="4597627"/>
            <a:ext cx="2727977" cy="138499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Як змінюється значення слова?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710C1AB-B6D8-CF3D-60E3-02CF84F3CCC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81294" y="6164983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2222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89D461F-0188-BC6A-DECC-3F10BB7E4B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408064-2FEA-490B-97A7-9D4C20B22D0E}" type="datetime1">
              <a:rPr lang="uk-UA" smtClean="0"/>
              <a:t>25.12.2022</a:t>
            </a:fld>
            <a:endParaRPr lang="en-US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6ECCCF2-3C19-0FB9-7B89-AB27759D22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636" y="395845"/>
            <a:ext cx="4623956" cy="289894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8D8741C-463D-6847-2DCB-B3B99AEC60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9116" y="395845"/>
            <a:ext cx="4623955" cy="289894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8985E75-651A-A6C2-DB33-B9D90C2E6C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5635" y="3294785"/>
            <a:ext cx="4623956" cy="324519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1F0DF69-A479-133F-475C-FE78175AA6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59117" y="3294785"/>
            <a:ext cx="4623956" cy="324519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BBDAAF8-CBB4-D770-683A-8850D3EA4D40}"/>
              </a:ext>
            </a:extLst>
          </p:cNvPr>
          <p:cNvSpPr txBox="1"/>
          <p:nvPr/>
        </p:nvSpPr>
        <p:spPr>
          <a:xfrm>
            <a:off x="10149839" y="1713390"/>
            <a:ext cx="13378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Шити-мити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DA986CB-C2FC-B94E-0631-EB39DF298141}"/>
              </a:ext>
            </a:extLst>
          </p:cNvPr>
          <p:cNvSpPr txBox="1"/>
          <p:nvPr/>
        </p:nvSpPr>
        <p:spPr>
          <a:xfrm>
            <a:off x="10149839" y="4190503"/>
            <a:ext cx="15092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Печу-лечу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42957CF-1FA9-3520-5DBF-217E268D5EA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80260" y="6210766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6685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B5EC33D4-51FF-2FDF-06D8-908FB451F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408064-2FEA-490B-97A7-9D4C20B22D0E}" type="datetime1">
              <a:rPr lang="uk-UA" smtClean="0"/>
              <a:t>25.12.2022</a:t>
            </a:fld>
            <a:endParaRPr lang="en-US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E195D54-7E73-DAEB-FFB8-A3A0996834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969" y="393480"/>
            <a:ext cx="4158913" cy="607104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D2B0C0E-32D5-C4DD-BE1A-1AD2E054EC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93324" y="393480"/>
            <a:ext cx="5274460" cy="600731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FC1E00E-0BF9-C1AF-7573-607917B3B8E2}"/>
              </a:ext>
            </a:extLst>
          </p:cNvPr>
          <p:cNvSpPr txBox="1"/>
          <p:nvPr/>
        </p:nvSpPr>
        <p:spPr>
          <a:xfrm>
            <a:off x="10149839" y="2951946"/>
            <a:ext cx="152991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Сорок-морок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30B852-9FE5-A860-3CCB-70C80C680A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12926" y="6166873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1855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3A77802-527E-12B7-797B-48E2CEBBF4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092" r="18080" b="1"/>
          <a:stretch/>
        </p:blipFill>
        <p:spPr>
          <a:xfrm>
            <a:off x="228599" y="237744"/>
            <a:ext cx="7696201" cy="638251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99332422-720B-9E0E-8BE2-3116D99672B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spcAft>
                <a:spcPts val="600"/>
              </a:spcAft>
            </a:pPr>
            <a:fld id="{5EECCEEB-50B8-4F63-8D67-07B036021270}" type="datetime1">
              <a:rPr lang="uk-UA" smtClean="0"/>
              <a:pPr>
                <a:spcAft>
                  <a:spcPts val="600"/>
                </a:spcAft>
              </a:pPr>
              <a:t>25.12.2022</a:t>
            </a:fld>
            <a:endParaRPr lang="en-US"/>
          </a:p>
        </p:txBody>
      </p:sp>
      <p:sp>
        <p:nvSpPr>
          <p:cNvPr id="9" name="Title 3">
            <a:extLst>
              <a:ext uri="{FF2B5EF4-FFF2-40B4-BE49-F238E27FC236}">
                <a16:creationId xmlns:a16="http://schemas.microsoft.com/office/drawing/2014/main" id="{3B3F3DD2-5CE7-D382-08F7-5BC582D224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5742" y="639016"/>
            <a:ext cx="2627790" cy="1065498"/>
          </a:xfrm>
        </p:spPr>
        <p:txBody>
          <a:bodyPr/>
          <a:lstStyle/>
          <a:p>
            <a:r>
              <a:rPr lang="uk-UA" dirty="0"/>
              <a:t>РЕФЛЕКСІЯ</a:t>
            </a:r>
            <a:br>
              <a:rPr lang="uk-UA" dirty="0"/>
            </a:b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078F9DE-3C50-5F12-6F40-ECF2EF7EA74E}"/>
              </a:ext>
            </a:extLst>
          </p:cNvPr>
          <p:cNvSpPr txBox="1"/>
          <p:nvPr/>
        </p:nvSpPr>
        <p:spPr>
          <a:xfrm>
            <a:off x="8477250" y="2386584"/>
            <a:ext cx="3144774" cy="35112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10000"/>
              </a:lnSpc>
              <a:spcBef>
                <a:spcPts val="800"/>
              </a:spcBef>
              <a:buClr>
                <a:schemeClr val="tx1">
                  <a:lumMod val="85000"/>
                  <a:lumOff val="15000"/>
                </a:schemeClr>
              </a:buClr>
            </a:pPr>
            <a:endParaRPr lang="uk-UA" kern="1200" dirty="0">
              <a:latin typeface="+mn-lt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19E46A0-9848-C607-C4E3-EBF001490DA5}"/>
              </a:ext>
            </a:extLst>
          </p:cNvPr>
          <p:cNvSpPr txBox="1"/>
          <p:nvPr/>
        </p:nvSpPr>
        <p:spPr>
          <a:xfrm>
            <a:off x="8681322" y="2386583"/>
            <a:ext cx="271772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uk-UA" dirty="0"/>
              <a:t>Які бувають приголосні звуки?</a:t>
            </a:r>
          </a:p>
          <a:p>
            <a:pPr marL="342900" indent="-342900">
              <a:buAutoNum type="arabicPeriod"/>
            </a:pPr>
            <a:r>
              <a:rPr lang="uk-UA" dirty="0"/>
              <a:t>Які особливості  твердих і м</a:t>
            </a:r>
            <a:r>
              <a:rPr lang="en-US" dirty="0"/>
              <a:t>’</a:t>
            </a:r>
            <a:r>
              <a:rPr lang="uk-UA" dirty="0"/>
              <a:t>яких звуків?</a:t>
            </a:r>
          </a:p>
          <a:p>
            <a:pPr marL="342900" indent="-342900">
              <a:buAutoNum type="arabicPeriod"/>
            </a:pPr>
            <a:r>
              <a:rPr lang="uk-UA" dirty="0"/>
              <a:t>Які приголосні бувають  </a:t>
            </a:r>
            <a:r>
              <a:rPr lang="uk-UA" dirty="0" err="1"/>
              <a:t>пом</a:t>
            </a:r>
            <a:r>
              <a:rPr lang="en-US" dirty="0"/>
              <a:t>’</a:t>
            </a:r>
            <a:r>
              <a:rPr lang="uk-UA" dirty="0" err="1"/>
              <a:t>якшеними</a:t>
            </a:r>
            <a:r>
              <a:rPr lang="uk-UA" dirty="0"/>
              <a:t> і ніколи м</a:t>
            </a:r>
            <a:r>
              <a:rPr lang="en-US" dirty="0"/>
              <a:t>’</a:t>
            </a:r>
            <a:r>
              <a:rPr lang="uk-UA" dirty="0"/>
              <a:t>якими?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95B5294-0487-5C0E-D6A1-FC09E33B85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04953" y="6184629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3230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0250B436-2538-AA43-8C7F-973BF5FCF3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</p:spPr>
        <p:txBody>
          <a:bodyPr/>
          <a:lstStyle/>
          <a:p>
            <a:pPr algn="ctr"/>
            <a:r>
              <a:rPr lang="uk-UA" dirty="0"/>
              <a:t>ПРИГОЛОСНІ ДЗВІНКІ ТА ГЛУХІ</a:t>
            </a:r>
            <a:br>
              <a:rPr lang="uk-UA" dirty="0"/>
            </a:br>
            <a:endParaRPr lang="en-US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3A5F02E-43CD-53F5-C4B5-73F19896070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488" b="20400"/>
          <a:stretch/>
        </p:blipFill>
        <p:spPr>
          <a:xfrm>
            <a:off x="1066800" y="2103120"/>
            <a:ext cx="10058400" cy="3849624"/>
          </a:xfrm>
          <a:prstGeom prst="rect">
            <a:avLst/>
          </a:prstGeom>
          <a:noFill/>
        </p:spPr>
      </p:pic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FB3D96BF-9D52-1EBB-D71B-55B0F8F80FD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256794" y="6035040"/>
            <a:ext cx="2893045" cy="365760"/>
          </a:xfrm>
        </p:spPr>
        <p:txBody>
          <a:bodyPr anchor="b">
            <a:normAutofit/>
          </a:bodyPr>
          <a:lstStyle/>
          <a:p>
            <a:pPr rtl="0">
              <a:spcAft>
                <a:spcPts val="600"/>
              </a:spcAft>
            </a:pPr>
            <a:fld id="{04D9FD46-936B-42B5-B66D-4C29255ED353}" type="datetime1">
              <a:rPr lang="uk-UA" smtClean="0"/>
              <a:pPr rtl="0">
                <a:spcAft>
                  <a:spcPts val="600"/>
                </a:spcAft>
              </a:pPr>
              <a:t>25.12.2022</a:t>
            </a:fld>
            <a:endParaRPr lang="en-US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459C221-FB67-6EA9-8506-1FD409D153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27147" y="6215406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1958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CE503CF-3179-F485-1503-C975ECD3D0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408064-2FEA-490B-97A7-9D4C20B22D0E}" type="datetime1">
              <a:rPr lang="uk-UA" smtClean="0"/>
              <a:t>25.12.2022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87FC9BD-E39D-73F4-10D6-B5385E7BF82B}"/>
              </a:ext>
            </a:extLst>
          </p:cNvPr>
          <p:cNvSpPr txBox="1"/>
          <p:nvPr/>
        </p:nvSpPr>
        <p:spPr>
          <a:xfrm>
            <a:off x="610243" y="3049849"/>
            <a:ext cx="9838774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400" b="1" dirty="0"/>
              <a:t>Прочитайте діалог.</a:t>
            </a:r>
          </a:p>
          <a:p>
            <a:pPr algn="just"/>
            <a:r>
              <a:rPr lang="uk-UA" sz="2400" dirty="0"/>
              <a:t>— У тебе гри[п]?</a:t>
            </a:r>
          </a:p>
          <a:p>
            <a:pPr algn="just"/>
            <a:r>
              <a:rPr lang="uk-UA" sz="2400" dirty="0"/>
              <a:t>—Ні, я здоровий! Щойно з лісу повернувся. Зібрав багато лисичок, маслюків і підберезників.</a:t>
            </a:r>
          </a:p>
          <a:p>
            <a:pPr algn="just"/>
            <a:endParaRPr lang="uk-UA" sz="2400" dirty="0"/>
          </a:p>
          <a:p>
            <a:pPr algn="just"/>
            <a:r>
              <a:rPr lang="uk-UA" sz="2000" i="1" dirty="0"/>
              <a:t>1. </a:t>
            </a:r>
            <a:r>
              <a:rPr lang="uk-UA" sz="2000" b="1" i="1" dirty="0"/>
              <a:t>Через яке слово </a:t>
            </a:r>
            <a:r>
              <a:rPr lang="uk-UA" sz="2000" b="1" i="1" dirty="0" err="1"/>
              <a:t>виникло</a:t>
            </a:r>
            <a:r>
              <a:rPr lang="uk-UA" sz="2000" b="1" i="1" dirty="0"/>
              <a:t> непорозуміння</a:t>
            </a:r>
            <a:r>
              <a:rPr lang="uk-UA" sz="2000" i="1" dirty="0"/>
              <a:t>? Прокоментуйте </a:t>
            </a:r>
            <a:r>
              <a:rPr lang="uk-UA" sz="2000" i="1" dirty="0" err="1"/>
              <a:t>мовну</a:t>
            </a:r>
            <a:r>
              <a:rPr lang="uk-UA" sz="2000" i="1" dirty="0"/>
              <a:t> ситуацію.</a:t>
            </a:r>
          </a:p>
          <a:p>
            <a:pPr algn="just"/>
            <a:r>
              <a:rPr lang="uk-UA" sz="2000" i="1" dirty="0"/>
              <a:t>2. Як треба було вимовити це слово? У ньому останній звук має бути </a:t>
            </a:r>
          </a:p>
          <a:p>
            <a:pPr algn="just"/>
            <a:r>
              <a:rPr lang="uk-UA" sz="2000" i="1" dirty="0"/>
              <a:t>глухий чи дзвінкий?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371F6C6-0CF4-E32B-86CF-F4E671FD29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444" y="369986"/>
            <a:ext cx="3930078" cy="2609818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E6C2CBF-8838-C684-E35F-941DB49B73F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406" t="-2302" r="7041" b="2302"/>
          <a:stretch/>
        </p:blipFill>
        <p:spPr>
          <a:xfrm>
            <a:off x="4323521" y="299941"/>
            <a:ext cx="3027189" cy="266334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51FBE3E-9D37-E0BF-AF00-167C79D26520}"/>
              </a:ext>
            </a:extLst>
          </p:cNvPr>
          <p:cNvSpPr txBox="1"/>
          <p:nvPr/>
        </p:nvSpPr>
        <p:spPr>
          <a:xfrm>
            <a:off x="7643675" y="457200"/>
            <a:ext cx="4083728" cy="95410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СПОСТЕРІГАЄМО </a:t>
            </a:r>
          </a:p>
          <a:p>
            <a:r>
              <a:rPr lang="uk-UA" sz="2800" dirty="0"/>
              <a:t>ЗА ВИМОВОЮ ЗВУКІВ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753EC49-8AD9-86AE-6875-3A38E4187C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49017" y="6166873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2177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17AF273-99FC-803B-E691-193D8E40A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408064-2FEA-490B-97A7-9D4C20B22D0E}" type="datetime1">
              <a:rPr lang="uk-UA" smtClean="0"/>
              <a:t>25.12.2022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CD14B7B-6BDF-F014-9233-9373C80EECCC}"/>
              </a:ext>
            </a:extLst>
          </p:cNvPr>
          <p:cNvSpPr txBox="1"/>
          <p:nvPr/>
        </p:nvSpPr>
        <p:spPr>
          <a:xfrm>
            <a:off x="2148395" y="680906"/>
            <a:ext cx="756377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800" dirty="0"/>
              <a:t>Приголосні звуки бувають дзвінкі та глухі</a:t>
            </a:r>
          </a:p>
        </p:txBody>
      </p:sp>
      <p:graphicFrame>
        <p:nvGraphicFramePr>
          <p:cNvPr id="7" name="Таблиця 7">
            <a:extLst>
              <a:ext uri="{FF2B5EF4-FFF2-40B4-BE49-F238E27FC236}">
                <a16:creationId xmlns:a16="http://schemas.microsoft.com/office/drawing/2014/main" id="{5110569F-0E96-418C-509E-7F033223E3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8451210"/>
              </p:ext>
            </p:extLst>
          </p:nvPr>
        </p:nvGraphicFramePr>
        <p:xfrm>
          <a:off x="1656671" y="2606434"/>
          <a:ext cx="8547222" cy="1859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3189">
                  <a:extLst>
                    <a:ext uri="{9D8B030D-6E8A-4147-A177-3AD203B41FA5}">
                      <a16:colId xmlns:a16="http://schemas.microsoft.com/office/drawing/2014/main" val="550831295"/>
                    </a:ext>
                  </a:extLst>
                </a:gridCol>
                <a:gridCol w="3157500">
                  <a:extLst>
                    <a:ext uri="{9D8B030D-6E8A-4147-A177-3AD203B41FA5}">
                      <a16:colId xmlns:a16="http://schemas.microsoft.com/office/drawing/2014/main" val="1757666980"/>
                    </a:ext>
                  </a:extLst>
                </a:gridCol>
                <a:gridCol w="3516533">
                  <a:extLst>
                    <a:ext uri="{9D8B030D-6E8A-4147-A177-3AD203B41FA5}">
                      <a16:colId xmlns:a16="http://schemas.microsoft.com/office/drawing/2014/main" val="2511237973"/>
                    </a:ext>
                  </a:extLst>
                </a:gridCol>
              </a:tblGrid>
              <a:tr h="477947">
                <a:tc>
                  <a:txBody>
                    <a:bodyPr/>
                    <a:lstStyle/>
                    <a:p>
                      <a:pPr algn="ctr"/>
                      <a:r>
                        <a:rPr lang="uk-UA" sz="2000" dirty="0"/>
                        <a:t>ЗВУКИ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dirty="0"/>
                        <a:t>ДЗВІНКИ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dirty="0"/>
                        <a:t>ГЛУХІ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87543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2000" dirty="0"/>
                        <a:t>ТВОРЕННЯ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dirty="0"/>
                        <a:t>голос + шум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dirty="0"/>
                        <a:t>шум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58069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2000" dirty="0"/>
                        <a:t>ПРИКЛАДИ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[д] [д′] [з] [з′] [ж] [г] [ґ] [</a:t>
                      </a:r>
                      <a:r>
                        <a:rPr lang="ru-RU" sz="2400" dirty="0" err="1"/>
                        <a:t>дз</a:t>
                      </a:r>
                      <a:r>
                        <a:rPr lang="ru-RU" sz="2400" dirty="0"/>
                        <a:t>] [</a:t>
                      </a:r>
                      <a:r>
                        <a:rPr lang="ru-RU" sz="2400" dirty="0" err="1"/>
                        <a:t>дз</a:t>
                      </a:r>
                      <a:r>
                        <a:rPr lang="ru-RU" sz="2400" dirty="0"/>
                        <a:t>′] [</a:t>
                      </a:r>
                      <a:r>
                        <a:rPr lang="ru-RU" sz="2400" dirty="0" err="1"/>
                        <a:t>дж</a:t>
                      </a:r>
                      <a:r>
                        <a:rPr lang="ru-RU" sz="2400" dirty="0"/>
                        <a:t>] [б]</a:t>
                      </a:r>
                      <a:endParaRPr lang="uk-U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[т] [т′] [с] [с′] [ш] [х] [к] [ц] [ц′] [ч] [п]</a:t>
                      </a:r>
                      <a:endParaRPr lang="uk-UA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16745578"/>
                  </a:ext>
                </a:extLst>
              </a:tr>
            </a:tbl>
          </a:graphicData>
        </a:graphic>
      </p:graphicFrame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72C7627-3D8B-0F93-EF8A-D0AD2DA77E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13830" y="6217920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6346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6F22B6-F001-3C75-5FE9-780878D4DF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408064-2FEA-490B-97A7-9D4C20B22D0E}" type="datetime1">
              <a:rPr lang="uk-UA" smtClean="0"/>
              <a:t>25.12.2022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0A56387-6AAD-9BAB-3E9B-C66CE58FEE78}"/>
              </a:ext>
            </a:extLst>
          </p:cNvPr>
          <p:cNvSpPr txBox="1"/>
          <p:nvPr/>
        </p:nvSpPr>
        <p:spPr>
          <a:xfrm>
            <a:off x="949910" y="609000"/>
            <a:ext cx="1044014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800" dirty="0"/>
              <a:t>Більшість приголосних утворюють пари </a:t>
            </a:r>
          </a:p>
          <a:p>
            <a:pPr algn="ctr"/>
            <a:r>
              <a:rPr lang="uk-UA" sz="2800" dirty="0"/>
              <a:t>за дзвінкістю/глухістю: 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0D7B3A9-6B8B-D860-539C-1D6F883FFB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1158" y="1813150"/>
            <a:ext cx="9562474" cy="120482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3FB8B6C-F417-79DE-23A1-0A566B4939FD}"/>
              </a:ext>
            </a:extLst>
          </p:cNvPr>
          <p:cNvSpPr txBox="1"/>
          <p:nvPr/>
        </p:nvSpPr>
        <p:spPr>
          <a:xfrm>
            <a:off x="949910" y="3756879"/>
            <a:ext cx="10733104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dirty="0"/>
              <a:t>Глухий звук </a:t>
            </a:r>
            <a:r>
              <a:rPr lang="uk-UA" sz="2800" b="1" dirty="0"/>
              <a:t>[ф] не має пари </a:t>
            </a:r>
            <a:r>
              <a:rPr lang="uk-UA" sz="2800" dirty="0"/>
              <a:t>за дзвінкістю / глухістю. </a:t>
            </a:r>
          </a:p>
          <a:p>
            <a:pPr algn="just"/>
            <a:r>
              <a:rPr lang="uk-UA" sz="2800" dirty="0"/>
              <a:t>Звуки </a:t>
            </a:r>
            <a:r>
              <a:rPr lang="uk-UA" sz="2800" b="1" dirty="0"/>
              <a:t>[в], [м], [н], [н′], [л], [л′] [р], [р′], [й] </a:t>
            </a:r>
            <a:r>
              <a:rPr lang="ru-RU" dirty="0"/>
              <a:t>не належать </a:t>
            </a:r>
            <a:r>
              <a:rPr lang="ru-RU" dirty="0" err="1"/>
              <a:t>ні</a:t>
            </a:r>
            <a:r>
              <a:rPr lang="ru-RU" dirty="0"/>
              <a:t> до </a:t>
            </a:r>
            <a:r>
              <a:rPr lang="ru-RU" dirty="0" err="1"/>
              <a:t>дзвінких</a:t>
            </a:r>
            <a:r>
              <a:rPr lang="ru-RU" dirty="0"/>
              <a:t>, </a:t>
            </a:r>
            <a:r>
              <a:rPr lang="ru-RU" dirty="0" err="1"/>
              <a:t>ні</a:t>
            </a:r>
            <a:r>
              <a:rPr lang="ru-RU" dirty="0"/>
              <a:t> </a:t>
            </a:r>
            <a:r>
              <a:rPr lang="ru-RU" sz="2800" dirty="0"/>
              <a:t>до глухих, </a:t>
            </a:r>
            <a:r>
              <a:rPr lang="ru-RU" sz="2800" dirty="0" err="1"/>
              <a:t>називаються</a:t>
            </a:r>
            <a:r>
              <a:rPr lang="ru-RU" sz="2800" dirty="0"/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сонорними</a:t>
            </a:r>
            <a:r>
              <a:rPr lang="ru-RU" sz="2800" b="1" dirty="0">
                <a:solidFill>
                  <a:srgbClr val="FF0000"/>
                </a:solidFill>
              </a:rPr>
              <a:t>:</a:t>
            </a:r>
            <a:r>
              <a:rPr lang="ru-RU" sz="2800" dirty="0"/>
              <a:t> 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22244E9-19BF-9D5F-B2A3-6D03BB1359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78320" y="6184629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6618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D628A1D-4DD4-597C-0A40-A348862F2D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408064-2FEA-490B-97A7-9D4C20B22D0E}" type="datetime1">
              <a:rPr lang="uk-UA" smtClean="0"/>
              <a:t>25.12.2022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D318C90-36DB-56DE-1413-30F102AD1258}"/>
              </a:ext>
            </a:extLst>
          </p:cNvPr>
          <p:cNvSpPr txBox="1"/>
          <p:nvPr/>
        </p:nvSpPr>
        <p:spPr>
          <a:xfrm>
            <a:off x="727969" y="1882068"/>
            <a:ext cx="11052699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/>
              <a:t>Дзвінкі приголосні позначають усі виділені   літери у вислові</a:t>
            </a:r>
          </a:p>
          <a:p>
            <a:endParaRPr lang="uk-UA" sz="2800" dirty="0"/>
          </a:p>
          <a:p>
            <a:r>
              <a:rPr lang="uk-UA" sz="2800" dirty="0"/>
              <a:t>А	 Як у </a:t>
            </a:r>
            <a:r>
              <a:rPr lang="uk-UA" sz="2800" b="1" dirty="0">
                <a:solidFill>
                  <a:srgbClr val="FF0000"/>
                </a:solidFill>
              </a:rPr>
              <a:t>л</a:t>
            </a:r>
            <a:r>
              <a:rPr lang="uk-UA" sz="2800" dirty="0"/>
              <a:t>ютому </a:t>
            </a:r>
            <a:r>
              <a:rPr lang="uk-UA" sz="2800" b="1" dirty="0" err="1">
                <a:solidFill>
                  <a:srgbClr val="FF0000"/>
                </a:solidFill>
              </a:rPr>
              <a:t>г</a:t>
            </a:r>
            <a:r>
              <a:rPr lang="uk-UA" sz="2800" dirty="0" err="1"/>
              <a:t>укнеться</a:t>
            </a:r>
            <a:r>
              <a:rPr lang="uk-UA" sz="2800" dirty="0"/>
              <a:t>, так восе</a:t>
            </a:r>
            <a:r>
              <a:rPr lang="uk-UA" sz="2800" b="1" dirty="0">
                <a:solidFill>
                  <a:srgbClr val="FF0000"/>
                </a:solidFill>
              </a:rPr>
              <a:t>н</a:t>
            </a:r>
            <a:r>
              <a:rPr lang="uk-UA" sz="2800" dirty="0"/>
              <a:t>и ві</a:t>
            </a:r>
            <a:r>
              <a:rPr lang="uk-UA" sz="2800" b="1" dirty="0">
                <a:solidFill>
                  <a:srgbClr val="FF0000"/>
                </a:solidFill>
              </a:rPr>
              <a:t>д</a:t>
            </a:r>
            <a:r>
              <a:rPr lang="uk-UA" sz="2800" dirty="0"/>
              <a:t>гукнеться. </a:t>
            </a:r>
          </a:p>
          <a:p>
            <a:r>
              <a:rPr lang="uk-UA" sz="2800" dirty="0"/>
              <a:t>Б	 Лютий ве</a:t>
            </a:r>
            <a:r>
              <a:rPr lang="uk-UA" sz="2800" b="1" dirty="0">
                <a:solidFill>
                  <a:srgbClr val="FF0000"/>
                </a:solidFill>
              </a:rPr>
              <a:t>д</a:t>
            </a:r>
            <a:r>
              <a:rPr lang="uk-UA" sz="2800" dirty="0"/>
              <a:t>медю й </a:t>
            </a:r>
            <a:r>
              <a:rPr lang="uk-UA" sz="2800" b="1" dirty="0">
                <a:solidFill>
                  <a:srgbClr val="FF0000"/>
                </a:solidFill>
              </a:rPr>
              <a:t>б</a:t>
            </a:r>
            <a:r>
              <a:rPr lang="uk-UA" sz="2800" dirty="0"/>
              <a:t>арло</a:t>
            </a:r>
            <a:r>
              <a:rPr lang="uk-UA" sz="2800" b="1" dirty="0">
                <a:solidFill>
                  <a:srgbClr val="FF0000"/>
                </a:solidFill>
              </a:rPr>
              <a:t>з</a:t>
            </a:r>
            <a:r>
              <a:rPr lang="uk-UA" sz="2800" dirty="0"/>
              <a:t>і бік при</a:t>
            </a:r>
            <a:r>
              <a:rPr lang="uk-UA" sz="2800" b="1" dirty="0">
                <a:solidFill>
                  <a:srgbClr val="FF0000"/>
                </a:solidFill>
              </a:rPr>
              <a:t>г</a:t>
            </a:r>
            <a:r>
              <a:rPr lang="uk-UA" sz="2800" dirty="0"/>
              <a:t>ріває.</a:t>
            </a:r>
          </a:p>
          <a:p>
            <a:r>
              <a:rPr lang="uk-UA" sz="2800" dirty="0"/>
              <a:t>В	 При</a:t>
            </a:r>
            <a:r>
              <a:rPr lang="uk-UA" sz="2800" b="1" dirty="0">
                <a:solidFill>
                  <a:srgbClr val="FF0000"/>
                </a:solidFill>
              </a:rPr>
              <a:t>й</a:t>
            </a:r>
            <a:r>
              <a:rPr lang="uk-UA" sz="2800" dirty="0"/>
              <a:t>шов </a:t>
            </a:r>
            <a:r>
              <a:rPr lang="uk-UA" sz="2800" b="1" dirty="0">
                <a:solidFill>
                  <a:srgbClr val="FF0000"/>
                </a:solidFill>
              </a:rPr>
              <a:t>г</a:t>
            </a:r>
            <a:r>
              <a:rPr lang="uk-UA" sz="2800" dirty="0"/>
              <a:t>ру</a:t>
            </a:r>
            <a:r>
              <a:rPr lang="uk-UA" sz="2800" b="1" dirty="0">
                <a:solidFill>
                  <a:srgbClr val="FF0000"/>
                </a:solidFill>
              </a:rPr>
              <a:t>д</a:t>
            </a:r>
            <a:r>
              <a:rPr lang="uk-UA" sz="2800" dirty="0"/>
              <a:t>ень — приніс с</a:t>
            </a:r>
            <a:r>
              <a:rPr lang="uk-UA" sz="2800" b="1" dirty="0">
                <a:solidFill>
                  <a:srgbClr val="FF0000"/>
                </a:solidFill>
              </a:rPr>
              <a:t>т</a:t>
            </a:r>
            <a:r>
              <a:rPr lang="uk-UA" sz="2800" dirty="0"/>
              <a:t>удень.</a:t>
            </a:r>
          </a:p>
          <a:p>
            <a:r>
              <a:rPr lang="uk-UA" sz="2800" dirty="0"/>
              <a:t>Г	 Рихту</a:t>
            </a:r>
            <a:r>
              <a:rPr lang="uk-UA" sz="2800" b="1" dirty="0">
                <a:solidFill>
                  <a:srgbClr val="FF0000"/>
                </a:solidFill>
              </a:rPr>
              <a:t>й</a:t>
            </a:r>
            <a:r>
              <a:rPr lang="uk-UA" sz="2800" dirty="0"/>
              <a:t>теся, лю</a:t>
            </a:r>
            <a:r>
              <a:rPr lang="uk-UA" sz="2800" b="1" dirty="0">
                <a:solidFill>
                  <a:srgbClr val="FF0000"/>
                </a:solidFill>
              </a:rPr>
              <a:t>д</a:t>
            </a:r>
            <a:r>
              <a:rPr lang="uk-UA" sz="2800" dirty="0"/>
              <a:t>и, </a:t>
            </a:r>
            <a:r>
              <a:rPr lang="uk-UA" sz="2800" b="1" dirty="0">
                <a:solidFill>
                  <a:srgbClr val="FF0000"/>
                </a:solidFill>
              </a:rPr>
              <a:t>б</a:t>
            </a:r>
            <a:r>
              <a:rPr lang="uk-UA" sz="2800" dirty="0"/>
              <a:t>о йде </a:t>
            </a:r>
            <a:r>
              <a:rPr lang="uk-UA" sz="2800" b="1" dirty="0">
                <a:solidFill>
                  <a:srgbClr val="FF0000"/>
                </a:solidFill>
              </a:rPr>
              <a:t>г</a:t>
            </a:r>
            <a:r>
              <a:rPr lang="uk-UA" sz="2800" dirty="0"/>
              <a:t>рудень.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B87A32D-2477-1C12-5E16-02BE35B6E3CA}"/>
              </a:ext>
            </a:extLst>
          </p:cNvPr>
          <p:cNvSpPr txBox="1"/>
          <p:nvPr/>
        </p:nvSpPr>
        <p:spPr>
          <a:xfrm>
            <a:off x="8069802" y="433230"/>
            <a:ext cx="3586579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ПРАКТИЧНІ ВПРАВИ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2085951-97D6-3053-3816-9510A95B23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84563" y="6217920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522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D7D88BC-C650-E168-BFA6-CFDB7B4DAD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408064-2FEA-490B-97A7-9D4C20B22D0E}" type="datetime1">
              <a:rPr lang="uk-UA" smtClean="0"/>
              <a:t>25.12.2022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FE51324-6B01-A486-DF2A-FDB98A391A56}"/>
              </a:ext>
            </a:extLst>
          </p:cNvPr>
          <p:cNvSpPr txBox="1"/>
          <p:nvPr/>
        </p:nvSpPr>
        <p:spPr>
          <a:xfrm>
            <a:off x="470517" y="1292436"/>
            <a:ext cx="11290021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dirty="0"/>
              <a:t>Запишіть у дві колонки слова: із дзвінкими приголосними, з глухими приголосними. </a:t>
            </a:r>
          </a:p>
          <a:p>
            <a:pPr algn="just"/>
            <a:r>
              <a:rPr lang="uk-UA" sz="2800" dirty="0"/>
              <a:t>Дядько – тітка	      жити - шити</a:t>
            </a:r>
          </a:p>
          <a:p>
            <a:pPr algn="just"/>
            <a:r>
              <a:rPr lang="uk-UA" sz="2800" dirty="0"/>
              <a:t>дзвін – цвіт 	       зуб - суп</a:t>
            </a:r>
          </a:p>
          <a:p>
            <a:pPr algn="just"/>
            <a:r>
              <a:rPr lang="uk-UA" sz="2800" dirty="0"/>
              <a:t>діжка – дошка	        віз - коліс</a:t>
            </a:r>
          </a:p>
          <a:p>
            <a:pPr algn="just"/>
            <a:r>
              <a:rPr lang="uk-UA" sz="2800" dirty="0"/>
              <a:t>дуб – тут            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6834202-DCAF-27DA-3F02-498957B00B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5077" y="350620"/>
            <a:ext cx="3755461" cy="749873"/>
          </a:xfrm>
          <a:prstGeom prst="rect">
            <a:avLst/>
          </a:prstGeom>
        </p:spPr>
      </p:pic>
      <p:graphicFrame>
        <p:nvGraphicFramePr>
          <p:cNvPr id="8" name="Таблиця 8">
            <a:extLst>
              <a:ext uri="{FF2B5EF4-FFF2-40B4-BE49-F238E27FC236}">
                <a16:creationId xmlns:a16="http://schemas.microsoft.com/office/drawing/2014/main" id="{A2B8D121-3884-2491-5852-59B7DDCF24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19221"/>
              </p:ext>
            </p:extLst>
          </p:nvPr>
        </p:nvGraphicFramePr>
        <p:xfrm>
          <a:off x="2210540" y="4359511"/>
          <a:ext cx="8055992" cy="1259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91992">
                  <a:extLst>
                    <a:ext uri="{9D8B030D-6E8A-4147-A177-3AD203B41FA5}">
                      <a16:colId xmlns:a16="http://schemas.microsoft.com/office/drawing/2014/main" val="1516186841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396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2800" dirty="0"/>
                        <a:t>ДЗВІНКІ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dirty="0"/>
                        <a:t>ГЛУХІ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25361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95459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7804239"/>
                  </a:ext>
                </a:extLst>
              </a:tr>
            </a:tbl>
          </a:graphicData>
        </a:graphic>
      </p:graphicFrame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BD8C897-BE45-A86B-57FB-FA8EB2588B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64433" y="6178167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0826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0FD0047-3461-6210-C1B5-C6FCAB39F8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408064-2FEA-490B-97A7-9D4C20B22D0E}" type="datetime1">
              <a:rPr lang="uk-UA" smtClean="0"/>
              <a:t>25.12.2022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0168638-7D13-3973-7F1D-A3E7AF36E180}"/>
              </a:ext>
            </a:extLst>
          </p:cNvPr>
          <p:cNvSpPr txBox="1"/>
          <p:nvPr/>
        </p:nvSpPr>
        <p:spPr>
          <a:xfrm>
            <a:off x="452760" y="1543564"/>
            <a:ext cx="10981677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dirty="0"/>
              <a:t>Зробіть звуковий запис слів. Підкресліть у них глухі приголосні (за зразком)</a:t>
            </a:r>
          </a:p>
          <a:p>
            <a:pPr algn="just"/>
            <a:endParaRPr lang="uk-UA" sz="2800" dirty="0"/>
          </a:p>
          <a:p>
            <a:pPr algn="just"/>
            <a:endParaRPr lang="uk-UA" sz="2800" dirty="0"/>
          </a:p>
          <a:p>
            <a:pPr algn="just"/>
            <a:r>
              <a:rPr lang="uk-UA" sz="2800" dirty="0"/>
              <a:t>Зразок. Хтось [</a:t>
            </a:r>
            <a:r>
              <a:rPr lang="uk-UA" sz="2800" dirty="0" err="1"/>
              <a:t>хтос</a:t>
            </a:r>
            <a:r>
              <a:rPr lang="uk-UA" sz="2800" dirty="0"/>
              <a:t>′] — 5 б., 4 зв.</a:t>
            </a:r>
          </a:p>
          <a:p>
            <a:pPr algn="just"/>
            <a:endParaRPr lang="uk-UA" sz="2800" dirty="0"/>
          </a:p>
          <a:p>
            <a:pPr algn="just"/>
            <a:r>
              <a:rPr lang="uk-UA" sz="2800" dirty="0"/>
              <a:t>     Театр,  син,  листок, лісок,  місток,  підсумок,  суп, сік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7359A59-96AB-5279-9B6A-0D0883A9B7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45443" y="457200"/>
            <a:ext cx="3755461" cy="749873"/>
          </a:xfrm>
          <a:prstGeom prst="rect">
            <a:avLst/>
          </a:prstGeom>
        </p:spPr>
      </p:pic>
      <p:grpSp>
        <p:nvGrpSpPr>
          <p:cNvPr id="5" name="Групувати 4">
            <a:extLst>
              <a:ext uri="{FF2B5EF4-FFF2-40B4-BE49-F238E27FC236}">
                <a16:creationId xmlns:a16="http://schemas.microsoft.com/office/drawing/2014/main" id="{595B92BB-ABFE-A55C-0462-8AF1013FACCB}"/>
              </a:ext>
            </a:extLst>
          </p:cNvPr>
          <p:cNvGrpSpPr/>
          <p:nvPr/>
        </p:nvGrpSpPr>
        <p:grpSpPr>
          <a:xfrm>
            <a:off x="3225925" y="3665548"/>
            <a:ext cx="299520" cy="51120"/>
            <a:chOff x="3225925" y="3665548"/>
            <a:chExt cx="299520" cy="511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">
              <p14:nvContentPartPr>
                <p14:cNvPr id="2" name="Рукописні дані 1">
                  <a:extLst>
                    <a:ext uri="{FF2B5EF4-FFF2-40B4-BE49-F238E27FC236}">
                      <a16:creationId xmlns:a16="http://schemas.microsoft.com/office/drawing/2014/main" id="{87BA1366-F07B-BC2D-BC94-B7DEF0FC86F5}"/>
                    </a:ext>
                  </a:extLst>
                </p14:cNvPr>
                <p14:cNvContentPartPr/>
                <p14:nvPr/>
              </p14:nvContentPartPr>
              <p14:xfrm>
                <a:off x="3225925" y="3701188"/>
                <a:ext cx="105480" cy="15480"/>
              </p14:xfrm>
            </p:contentPart>
          </mc:Choice>
          <mc:Fallback xmlns="">
            <p:pic>
              <p:nvPicPr>
                <p:cNvPr id="2" name="Рукописні дані 1">
                  <a:extLst>
                    <a:ext uri="{FF2B5EF4-FFF2-40B4-BE49-F238E27FC236}">
                      <a16:creationId xmlns:a16="http://schemas.microsoft.com/office/drawing/2014/main" id="{87BA1366-F07B-BC2D-BC94-B7DEF0FC86F5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3217285" y="3692548"/>
                  <a:ext cx="123120" cy="33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">
              <p14:nvContentPartPr>
                <p14:cNvPr id="3" name="Рукописні дані 2">
                  <a:extLst>
                    <a:ext uri="{FF2B5EF4-FFF2-40B4-BE49-F238E27FC236}">
                      <a16:creationId xmlns:a16="http://schemas.microsoft.com/office/drawing/2014/main" id="{1413440B-60FB-AD45-3CB1-6FD0F8D2C9D5}"/>
                    </a:ext>
                  </a:extLst>
                </p14:cNvPr>
                <p14:cNvContentPartPr/>
                <p14:nvPr/>
              </p14:nvContentPartPr>
              <p14:xfrm>
                <a:off x="3399805" y="3665548"/>
                <a:ext cx="125640" cy="18360"/>
              </p14:xfrm>
            </p:contentPart>
          </mc:Choice>
          <mc:Fallback xmlns="">
            <p:pic>
              <p:nvPicPr>
                <p:cNvPr id="3" name="Рукописні дані 2">
                  <a:extLst>
                    <a:ext uri="{FF2B5EF4-FFF2-40B4-BE49-F238E27FC236}">
                      <a16:creationId xmlns:a16="http://schemas.microsoft.com/office/drawing/2014/main" id="{1413440B-60FB-AD45-3CB1-6FD0F8D2C9D5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3391165" y="3656908"/>
                  <a:ext cx="143280" cy="360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8" name="Рукописні дані 7">
                <a:extLst>
                  <a:ext uri="{FF2B5EF4-FFF2-40B4-BE49-F238E27FC236}">
                    <a16:creationId xmlns:a16="http://schemas.microsoft.com/office/drawing/2014/main" id="{3970DDDE-4E96-CC5D-CD58-EF1ABDD7CB5A}"/>
                  </a:ext>
                </a:extLst>
              </p14:cNvPr>
              <p14:cNvContentPartPr/>
              <p14:nvPr/>
            </p14:nvContentPartPr>
            <p14:xfrm>
              <a:off x="3781765" y="3674908"/>
              <a:ext cx="159480" cy="9360"/>
            </p14:xfrm>
          </p:contentPart>
        </mc:Choice>
        <mc:Fallback xmlns="">
          <p:pic>
            <p:nvPicPr>
              <p:cNvPr id="8" name="Рукописні дані 7">
                <a:extLst>
                  <a:ext uri="{FF2B5EF4-FFF2-40B4-BE49-F238E27FC236}">
                    <a16:creationId xmlns:a16="http://schemas.microsoft.com/office/drawing/2014/main" id="{3970DDDE-4E96-CC5D-CD58-EF1ABDD7CB5A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772765" y="3666268"/>
                <a:ext cx="177120" cy="27000"/>
              </a:xfrm>
              <a:prstGeom prst="rect">
                <a:avLst/>
              </a:prstGeom>
            </p:spPr>
          </p:pic>
        </mc:Fallback>
      </mc:AlternateContent>
      <p:grpSp>
        <p:nvGrpSpPr>
          <p:cNvPr id="11" name="Групувати 10">
            <a:extLst>
              <a:ext uri="{FF2B5EF4-FFF2-40B4-BE49-F238E27FC236}">
                <a16:creationId xmlns:a16="http://schemas.microsoft.com/office/drawing/2014/main" id="{24695C16-A3BB-0966-3521-10CC9BCE0202}"/>
              </a:ext>
            </a:extLst>
          </p:cNvPr>
          <p:cNvGrpSpPr/>
          <p:nvPr/>
        </p:nvGrpSpPr>
        <p:grpSpPr>
          <a:xfrm>
            <a:off x="7146325" y="1819468"/>
            <a:ext cx="62280" cy="360"/>
            <a:chOff x="7146325" y="1819468"/>
            <a:chExt cx="62280" cy="3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9">
              <p14:nvContentPartPr>
                <p14:cNvPr id="9" name="Рукописні дані 8">
                  <a:extLst>
                    <a:ext uri="{FF2B5EF4-FFF2-40B4-BE49-F238E27FC236}">
                      <a16:creationId xmlns:a16="http://schemas.microsoft.com/office/drawing/2014/main" id="{0BB79F63-13AE-2C6B-01E8-508FD2C75EEC}"/>
                    </a:ext>
                  </a:extLst>
                </p14:cNvPr>
                <p14:cNvContentPartPr/>
                <p14:nvPr/>
              </p14:nvContentPartPr>
              <p14:xfrm>
                <a:off x="7146325" y="1819468"/>
                <a:ext cx="360" cy="360"/>
              </p14:xfrm>
            </p:contentPart>
          </mc:Choice>
          <mc:Fallback xmlns="">
            <p:pic>
              <p:nvPicPr>
                <p:cNvPr id="9" name="Рукописні дані 8">
                  <a:extLst>
                    <a:ext uri="{FF2B5EF4-FFF2-40B4-BE49-F238E27FC236}">
                      <a16:creationId xmlns:a16="http://schemas.microsoft.com/office/drawing/2014/main" id="{0BB79F63-13AE-2C6B-01E8-508FD2C75EEC}"/>
                    </a:ext>
                  </a:extLst>
                </p:cNvPr>
                <p:cNvPicPr/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7137325" y="1810468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">
              <p14:nvContentPartPr>
                <p14:cNvPr id="10" name="Рукописні дані 9">
                  <a:extLst>
                    <a:ext uri="{FF2B5EF4-FFF2-40B4-BE49-F238E27FC236}">
                      <a16:creationId xmlns:a16="http://schemas.microsoft.com/office/drawing/2014/main" id="{095E60A1-DEA7-58E5-CBAE-E82E9FFC0C26}"/>
                    </a:ext>
                  </a:extLst>
                </p14:cNvPr>
                <p14:cNvContentPartPr/>
                <p14:nvPr/>
              </p14:nvContentPartPr>
              <p14:xfrm>
                <a:off x="7208245" y="1819468"/>
                <a:ext cx="360" cy="360"/>
              </p14:xfrm>
            </p:contentPart>
          </mc:Choice>
          <mc:Fallback xmlns="">
            <p:pic>
              <p:nvPicPr>
                <p:cNvPr id="10" name="Рукописні дані 9">
                  <a:extLst>
                    <a:ext uri="{FF2B5EF4-FFF2-40B4-BE49-F238E27FC236}">
                      <a16:creationId xmlns:a16="http://schemas.microsoft.com/office/drawing/2014/main" id="{095E60A1-DEA7-58E5-CBAE-E82E9FFC0C26}"/>
                    </a:ext>
                  </a:extLst>
                </p:cNvPr>
                <p:cNvPicPr/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7199605" y="1810468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</p:grp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B0C323DC-22C2-317D-B947-D2E2306C58A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422709" y="6175751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5120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64298BE-367B-3831-CD07-20C7ECE11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408064-2FEA-490B-97A7-9D4C20B22D0E}" type="datetime1">
              <a:rPr lang="uk-UA" smtClean="0"/>
              <a:t>25.12.2022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7F19A68-828C-6CE4-A3F6-069D0B1DA911}"/>
              </a:ext>
            </a:extLst>
          </p:cNvPr>
          <p:cNvSpPr txBox="1"/>
          <p:nvPr/>
        </p:nvSpPr>
        <p:spPr>
          <a:xfrm>
            <a:off x="352147" y="1177291"/>
            <a:ext cx="11487705" cy="33547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400" b="1" dirty="0"/>
              <a:t>Від поданих слів </a:t>
            </a:r>
            <a:r>
              <a:rPr lang="uk-UA" sz="2400" b="1" dirty="0" err="1"/>
              <a:t>утворіть</a:t>
            </a:r>
            <a:r>
              <a:rPr lang="uk-UA" sz="2400" b="1" dirty="0"/>
              <a:t> і запишіть нові за допомогою суфікса – к – </a:t>
            </a:r>
          </a:p>
          <a:p>
            <a:pPr algn="just"/>
            <a:endParaRPr lang="uk-UA" sz="2400" b="1" dirty="0"/>
          </a:p>
          <a:p>
            <a:pPr algn="just"/>
            <a:endParaRPr lang="uk-UA" sz="2400" dirty="0"/>
          </a:p>
          <a:p>
            <a:pPr algn="just"/>
            <a:r>
              <a:rPr lang="uk-UA" sz="2800" dirty="0"/>
              <a:t>Риба, борода, </a:t>
            </a:r>
            <a:r>
              <a:rPr lang="uk-UA" sz="2800" dirty="0" err="1"/>
              <a:t>каза</a:t>
            </a:r>
            <a:r>
              <a:rPr lang="uk-UA" sz="2800" dirty="0"/>
              <a:t>, береза, діжа, зуби, шуба. </a:t>
            </a:r>
          </a:p>
          <a:p>
            <a:pPr algn="just"/>
            <a:r>
              <a:rPr lang="uk-UA" sz="2800" dirty="0"/>
              <a:t>( Рибка, борідка….)</a:t>
            </a:r>
          </a:p>
          <a:p>
            <a:pPr algn="just"/>
            <a:endParaRPr lang="uk-UA" sz="2800" dirty="0"/>
          </a:p>
          <a:p>
            <a:pPr algn="just"/>
            <a:r>
              <a:rPr lang="uk-UA" sz="2400" b="1" dirty="0"/>
              <a:t>Підкресліть однією рискою букви, що позначають дзвінкі приголосні, а двома – букви, що позначають глухі приголосні</a:t>
            </a:r>
            <a:r>
              <a:rPr lang="uk-UA" dirty="0"/>
              <a:t>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AB7CDE6-ADEA-1A93-50C5-9746C170A0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45443" y="427418"/>
            <a:ext cx="3755461" cy="74987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8" name="Рукописні дані 7">
                <a:extLst>
                  <a:ext uri="{FF2B5EF4-FFF2-40B4-BE49-F238E27FC236}">
                    <a16:creationId xmlns:a16="http://schemas.microsoft.com/office/drawing/2014/main" id="{376E2BE9-AD56-5C5E-25C3-8B7E32A391E0}"/>
                  </a:ext>
                </a:extLst>
              </p14:cNvPr>
              <p14:cNvContentPartPr/>
              <p14:nvPr/>
            </p14:nvContentPartPr>
            <p14:xfrm>
              <a:off x="656605" y="3186748"/>
              <a:ext cx="185760" cy="360"/>
            </p14:xfrm>
          </p:contentPart>
        </mc:Choice>
        <mc:Fallback xmlns="">
          <p:pic>
            <p:nvPicPr>
              <p:cNvPr id="8" name="Рукописні дані 7">
                <a:extLst>
                  <a:ext uri="{FF2B5EF4-FFF2-40B4-BE49-F238E27FC236}">
                    <a16:creationId xmlns:a16="http://schemas.microsoft.com/office/drawing/2014/main" id="{376E2BE9-AD56-5C5E-25C3-8B7E32A391E0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47605" y="3178108"/>
                <a:ext cx="203400" cy="18000"/>
              </a:xfrm>
              <a:prstGeom prst="rect">
                <a:avLst/>
              </a:prstGeom>
            </p:spPr>
          </p:pic>
        </mc:Fallback>
      </mc:AlternateContent>
      <p:grpSp>
        <p:nvGrpSpPr>
          <p:cNvPr id="12" name="Групувати 11">
            <a:extLst>
              <a:ext uri="{FF2B5EF4-FFF2-40B4-BE49-F238E27FC236}">
                <a16:creationId xmlns:a16="http://schemas.microsoft.com/office/drawing/2014/main" id="{2EA93456-1FFB-8A13-DFCA-8171BD630757}"/>
              </a:ext>
            </a:extLst>
          </p:cNvPr>
          <p:cNvGrpSpPr/>
          <p:nvPr/>
        </p:nvGrpSpPr>
        <p:grpSpPr>
          <a:xfrm>
            <a:off x="1162765" y="3162988"/>
            <a:ext cx="389880" cy="8280"/>
            <a:chOff x="1162765" y="3162988"/>
            <a:chExt cx="389880" cy="82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5">
              <p14:nvContentPartPr>
                <p14:cNvPr id="9" name="Рукописні дані 8">
                  <a:extLst>
                    <a:ext uri="{FF2B5EF4-FFF2-40B4-BE49-F238E27FC236}">
                      <a16:creationId xmlns:a16="http://schemas.microsoft.com/office/drawing/2014/main" id="{B42C4E08-EB3E-02C9-E007-410E02EA7FFE}"/>
                    </a:ext>
                  </a:extLst>
                </p14:cNvPr>
                <p14:cNvContentPartPr/>
                <p14:nvPr/>
              </p14:nvContentPartPr>
              <p14:xfrm>
                <a:off x="1162765" y="3169108"/>
                <a:ext cx="159120" cy="360"/>
              </p14:xfrm>
            </p:contentPart>
          </mc:Choice>
          <mc:Fallback xmlns="">
            <p:pic>
              <p:nvPicPr>
                <p:cNvPr id="9" name="Рукописні дані 8">
                  <a:extLst>
                    <a:ext uri="{FF2B5EF4-FFF2-40B4-BE49-F238E27FC236}">
                      <a16:creationId xmlns:a16="http://schemas.microsoft.com/office/drawing/2014/main" id="{B42C4E08-EB3E-02C9-E007-410E02EA7FFE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154125" y="3160468"/>
                  <a:ext cx="17676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">
              <p14:nvContentPartPr>
                <p14:cNvPr id="10" name="Рукописні дані 9">
                  <a:extLst>
                    <a:ext uri="{FF2B5EF4-FFF2-40B4-BE49-F238E27FC236}">
                      <a16:creationId xmlns:a16="http://schemas.microsoft.com/office/drawing/2014/main" id="{6ACFB427-0F75-488F-0AE5-6EB09A85738F}"/>
                    </a:ext>
                  </a:extLst>
                </p14:cNvPr>
                <p14:cNvContentPartPr/>
                <p14:nvPr/>
              </p14:nvContentPartPr>
              <p14:xfrm>
                <a:off x="1430965" y="3162988"/>
                <a:ext cx="121680" cy="8280"/>
              </p14:xfrm>
            </p:contentPart>
          </mc:Choice>
          <mc:Fallback xmlns="">
            <p:pic>
              <p:nvPicPr>
                <p:cNvPr id="10" name="Рукописні дані 9">
                  <a:extLst>
                    <a:ext uri="{FF2B5EF4-FFF2-40B4-BE49-F238E27FC236}">
                      <a16:creationId xmlns:a16="http://schemas.microsoft.com/office/drawing/2014/main" id="{6ACFB427-0F75-488F-0AE5-6EB09A85738F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1422325" y="3154348"/>
                  <a:ext cx="139320" cy="2592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1" name="Рукописні дані 10">
                <a:extLst>
                  <a:ext uri="{FF2B5EF4-FFF2-40B4-BE49-F238E27FC236}">
                    <a16:creationId xmlns:a16="http://schemas.microsoft.com/office/drawing/2014/main" id="{2E8AC476-26B0-DEA4-70AE-6E4523F9BDA8}"/>
                  </a:ext>
                </a:extLst>
              </p14:cNvPr>
              <p14:cNvContentPartPr/>
              <p14:nvPr/>
            </p14:nvContentPartPr>
            <p14:xfrm>
              <a:off x="1419805" y="3220948"/>
              <a:ext cx="150480" cy="19440"/>
            </p14:xfrm>
          </p:contentPart>
        </mc:Choice>
        <mc:Fallback xmlns="">
          <p:pic>
            <p:nvPicPr>
              <p:cNvPr id="11" name="Рукописні дані 10">
                <a:extLst>
                  <a:ext uri="{FF2B5EF4-FFF2-40B4-BE49-F238E27FC236}">
                    <a16:creationId xmlns:a16="http://schemas.microsoft.com/office/drawing/2014/main" id="{2E8AC476-26B0-DEA4-70AE-6E4523F9BDA8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1411165" y="3211948"/>
                <a:ext cx="168120" cy="37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3" name="Рукописні дані 12">
                <a:extLst>
                  <a:ext uri="{FF2B5EF4-FFF2-40B4-BE49-F238E27FC236}">
                    <a16:creationId xmlns:a16="http://schemas.microsoft.com/office/drawing/2014/main" id="{547A306A-C23D-3882-FB75-929405AA38D8}"/>
                  </a:ext>
                </a:extLst>
              </p14:cNvPr>
              <p14:cNvContentPartPr/>
              <p14:nvPr/>
            </p14:nvContentPartPr>
            <p14:xfrm>
              <a:off x="2023885" y="3133468"/>
              <a:ext cx="159120" cy="19440"/>
            </p14:xfrm>
          </p:contentPart>
        </mc:Choice>
        <mc:Fallback xmlns="">
          <p:pic>
            <p:nvPicPr>
              <p:cNvPr id="13" name="Рукописні дані 12">
                <a:extLst>
                  <a:ext uri="{FF2B5EF4-FFF2-40B4-BE49-F238E27FC236}">
                    <a16:creationId xmlns:a16="http://schemas.microsoft.com/office/drawing/2014/main" id="{547A306A-C23D-3882-FB75-929405AA38D8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2014885" y="3124828"/>
                <a:ext cx="176760" cy="37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14" name="Рукописні дані 13">
                <a:extLst>
                  <a:ext uri="{FF2B5EF4-FFF2-40B4-BE49-F238E27FC236}">
                    <a16:creationId xmlns:a16="http://schemas.microsoft.com/office/drawing/2014/main" id="{EBE795B6-0DFC-2E10-FFCC-55A5A1F40F84}"/>
                  </a:ext>
                </a:extLst>
              </p14:cNvPr>
              <p14:cNvContentPartPr/>
              <p14:nvPr/>
            </p14:nvContentPartPr>
            <p14:xfrm>
              <a:off x="2405485" y="3124468"/>
              <a:ext cx="150480" cy="9720"/>
            </p14:xfrm>
          </p:contentPart>
        </mc:Choice>
        <mc:Fallback xmlns="">
          <p:pic>
            <p:nvPicPr>
              <p:cNvPr id="14" name="Рукописні дані 13">
                <a:extLst>
                  <a:ext uri="{FF2B5EF4-FFF2-40B4-BE49-F238E27FC236}">
                    <a16:creationId xmlns:a16="http://schemas.microsoft.com/office/drawing/2014/main" id="{EBE795B6-0DFC-2E10-FFCC-55A5A1F40F84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2396845" y="3115468"/>
                <a:ext cx="168120" cy="27360"/>
              </a:xfrm>
              <a:prstGeom prst="rect">
                <a:avLst/>
              </a:prstGeom>
            </p:spPr>
          </p:pic>
        </mc:Fallback>
      </mc:AlternateContent>
      <p:grpSp>
        <p:nvGrpSpPr>
          <p:cNvPr id="18" name="Групувати 17">
            <a:extLst>
              <a:ext uri="{FF2B5EF4-FFF2-40B4-BE49-F238E27FC236}">
                <a16:creationId xmlns:a16="http://schemas.microsoft.com/office/drawing/2014/main" id="{A3650AD7-AD9A-AA77-5361-2A41FBE2E7D1}"/>
              </a:ext>
            </a:extLst>
          </p:cNvPr>
          <p:cNvGrpSpPr/>
          <p:nvPr/>
        </p:nvGrpSpPr>
        <p:grpSpPr>
          <a:xfrm>
            <a:off x="2733805" y="3124828"/>
            <a:ext cx="425520" cy="36360"/>
            <a:chOff x="2733805" y="3124828"/>
            <a:chExt cx="425520" cy="363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5">
              <p14:nvContentPartPr>
                <p14:cNvPr id="15" name="Рукописні дані 14">
                  <a:extLst>
                    <a:ext uri="{FF2B5EF4-FFF2-40B4-BE49-F238E27FC236}">
                      <a16:creationId xmlns:a16="http://schemas.microsoft.com/office/drawing/2014/main" id="{DB8BC0AA-4F0A-1F1C-7F2E-B38A29DF0AFB}"/>
                    </a:ext>
                  </a:extLst>
                </p14:cNvPr>
                <p14:cNvContentPartPr/>
                <p14:nvPr/>
              </p14:nvContentPartPr>
              <p14:xfrm>
                <a:off x="2733805" y="3124828"/>
                <a:ext cx="213480" cy="36360"/>
              </p14:xfrm>
            </p:contentPart>
          </mc:Choice>
          <mc:Fallback xmlns="">
            <p:pic>
              <p:nvPicPr>
                <p:cNvPr id="15" name="Рукописні дані 14">
                  <a:extLst>
                    <a:ext uri="{FF2B5EF4-FFF2-40B4-BE49-F238E27FC236}">
                      <a16:creationId xmlns:a16="http://schemas.microsoft.com/office/drawing/2014/main" id="{DB8BC0AA-4F0A-1F1C-7F2E-B38A29DF0AFB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2725165" y="3115828"/>
                  <a:ext cx="231120" cy="54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7">
              <p14:nvContentPartPr>
                <p14:cNvPr id="17" name="Рукописні дані 16">
                  <a:extLst>
                    <a:ext uri="{FF2B5EF4-FFF2-40B4-BE49-F238E27FC236}">
                      <a16:creationId xmlns:a16="http://schemas.microsoft.com/office/drawing/2014/main" id="{2DC73CFA-CD56-EDCC-9905-EDA70D32AD5D}"/>
                    </a:ext>
                  </a:extLst>
                </p14:cNvPr>
                <p14:cNvContentPartPr/>
                <p14:nvPr/>
              </p14:nvContentPartPr>
              <p14:xfrm>
                <a:off x="3035845" y="3133468"/>
                <a:ext cx="123480" cy="7200"/>
              </p14:xfrm>
            </p:contentPart>
          </mc:Choice>
          <mc:Fallback xmlns="">
            <p:pic>
              <p:nvPicPr>
                <p:cNvPr id="17" name="Рукописні дані 16">
                  <a:extLst>
                    <a:ext uri="{FF2B5EF4-FFF2-40B4-BE49-F238E27FC236}">
                      <a16:creationId xmlns:a16="http://schemas.microsoft.com/office/drawing/2014/main" id="{2DC73CFA-CD56-EDCC-9905-EDA70D32AD5D}"/>
                    </a:ext>
                  </a:extLst>
                </p:cNvPr>
                <p:cNvPicPr/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3027205" y="3124828"/>
                  <a:ext cx="141120" cy="2484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9">
            <p14:nvContentPartPr>
              <p14:cNvPr id="19" name="Рукописні дані 18">
                <a:extLst>
                  <a:ext uri="{FF2B5EF4-FFF2-40B4-BE49-F238E27FC236}">
                    <a16:creationId xmlns:a16="http://schemas.microsoft.com/office/drawing/2014/main" id="{96C6800F-E90C-3F42-B196-2E38B4244F68}"/>
                  </a:ext>
                </a:extLst>
              </p14:cNvPr>
              <p14:cNvContentPartPr/>
              <p14:nvPr/>
            </p14:nvContentPartPr>
            <p14:xfrm>
              <a:off x="3035845" y="3204388"/>
              <a:ext cx="159120" cy="360"/>
            </p14:xfrm>
          </p:contentPart>
        </mc:Choice>
        <mc:Fallback xmlns="">
          <p:pic>
            <p:nvPicPr>
              <p:cNvPr id="19" name="Рукописні дані 18">
                <a:extLst>
                  <a:ext uri="{FF2B5EF4-FFF2-40B4-BE49-F238E27FC236}">
                    <a16:creationId xmlns:a16="http://schemas.microsoft.com/office/drawing/2014/main" id="{96C6800F-E90C-3F42-B196-2E38B4244F68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027205" y="3195388"/>
                <a:ext cx="176760" cy="18000"/>
              </a:xfrm>
              <a:prstGeom prst="rect">
                <a:avLst/>
              </a:prstGeom>
            </p:spPr>
          </p:pic>
        </mc:Fallback>
      </mc:AlternateContent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E10817F-A1D9-58EE-C020-4780F12B831C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0443747" y="6217920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82425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3A77802-527E-12B7-797B-48E2CEBBF4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092" r="18080" b="1"/>
          <a:stretch/>
        </p:blipFill>
        <p:spPr>
          <a:xfrm>
            <a:off x="228599" y="237744"/>
            <a:ext cx="7696201" cy="638251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99332422-720B-9E0E-8BE2-3116D99672B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spcAft>
                <a:spcPts val="600"/>
              </a:spcAft>
            </a:pPr>
            <a:fld id="{5EECCEEB-50B8-4F63-8D67-07B036021270}" type="datetime1">
              <a:rPr lang="uk-UA" smtClean="0"/>
              <a:pPr>
                <a:spcAft>
                  <a:spcPts val="600"/>
                </a:spcAft>
              </a:pPr>
              <a:t>25.12.2022</a:t>
            </a:fld>
            <a:endParaRPr lang="en-US"/>
          </a:p>
        </p:txBody>
      </p:sp>
      <p:sp>
        <p:nvSpPr>
          <p:cNvPr id="9" name="Title 3">
            <a:extLst>
              <a:ext uri="{FF2B5EF4-FFF2-40B4-BE49-F238E27FC236}">
                <a16:creationId xmlns:a16="http://schemas.microsoft.com/office/drawing/2014/main" id="{3B3F3DD2-5CE7-D382-08F7-5BC582D224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5742" y="639016"/>
            <a:ext cx="2627790" cy="1065498"/>
          </a:xfrm>
        </p:spPr>
        <p:txBody>
          <a:bodyPr/>
          <a:lstStyle/>
          <a:p>
            <a:r>
              <a:rPr lang="uk-UA" dirty="0"/>
              <a:t>РЕФЛЕКСІЯ</a:t>
            </a:r>
            <a:br>
              <a:rPr lang="uk-UA" dirty="0"/>
            </a:b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078F9DE-3C50-5F12-6F40-ECF2EF7EA74E}"/>
              </a:ext>
            </a:extLst>
          </p:cNvPr>
          <p:cNvSpPr txBox="1"/>
          <p:nvPr/>
        </p:nvSpPr>
        <p:spPr>
          <a:xfrm>
            <a:off x="8477250" y="2386584"/>
            <a:ext cx="3144774" cy="35112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10000"/>
              </a:lnSpc>
              <a:spcBef>
                <a:spcPts val="800"/>
              </a:spcBef>
              <a:buClr>
                <a:schemeClr val="tx1">
                  <a:lumMod val="85000"/>
                  <a:lumOff val="15000"/>
                </a:schemeClr>
              </a:buClr>
            </a:pPr>
            <a:endParaRPr lang="uk-UA" kern="1200" dirty="0">
              <a:latin typeface="+mn-lt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19E46A0-9848-C607-C4E3-EBF001490DA5}"/>
              </a:ext>
            </a:extLst>
          </p:cNvPr>
          <p:cNvSpPr txBox="1"/>
          <p:nvPr/>
        </p:nvSpPr>
        <p:spPr>
          <a:xfrm>
            <a:off x="8681322" y="2386583"/>
            <a:ext cx="271772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uk-UA" dirty="0"/>
              <a:t>За допомогою чого формуються дзвінки  звуки?</a:t>
            </a:r>
          </a:p>
          <a:p>
            <a:pPr marL="342900" indent="-342900">
              <a:buAutoNum type="arabicPeriod"/>
            </a:pPr>
            <a:r>
              <a:rPr lang="uk-UA" dirty="0"/>
              <a:t>Як  формуються глухі звуки?</a:t>
            </a:r>
          </a:p>
          <a:p>
            <a:pPr marL="342900" indent="-342900">
              <a:buAutoNum type="arabicPeriod"/>
            </a:pPr>
            <a:r>
              <a:rPr lang="uk-UA" dirty="0"/>
              <a:t>Який звук не має пари за дзвінкістю, глухістю?</a:t>
            </a:r>
          </a:p>
          <a:p>
            <a:pPr marL="342900" indent="-342900">
              <a:buAutoNum type="arabicPeriod"/>
            </a:pPr>
            <a:r>
              <a:rPr lang="uk-UA" dirty="0"/>
              <a:t>Як у транскрипції позначають м</a:t>
            </a:r>
            <a:r>
              <a:rPr lang="en-US" dirty="0"/>
              <a:t>’</a:t>
            </a:r>
            <a:r>
              <a:rPr lang="uk-UA" dirty="0"/>
              <a:t>які та </a:t>
            </a:r>
            <a:r>
              <a:rPr lang="uk-UA" dirty="0" err="1"/>
              <a:t>пом</a:t>
            </a:r>
            <a:r>
              <a:rPr lang="en-US" dirty="0"/>
              <a:t>’</a:t>
            </a:r>
            <a:r>
              <a:rPr lang="uk-UA" dirty="0" err="1"/>
              <a:t>якшені</a:t>
            </a:r>
            <a:r>
              <a:rPr lang="uk-UA" dirty="0"/>
              <a:t> звуки?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9A08EED-CF38-D73F-01C7-574A6B8CB1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87198" y="6175751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4324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FIVE">
      <a:dk1>
        <a:sysClr val="windowText" lastClr="000000"/>
      </a:dk1>
      <a:lt1>
        <a:sysClr val="window" lastClr="FFFFFF"/>
      </a:lt1>
      <a:dk2>
        <a:srgbClr val="505046"/>
      </a:dk2>
      <a:lt2>
        <a:srgbClr val="F5F6F4"/>
      </a:lt2>
      <a:accent1>
        <a:srgbClr val="57903F"/>
      </a:accent1>
      <a:accent2>
        <a:srgbClr val="F03F2B"/>
      </a:accent2>
      <a:accent3>
        <a:srgbClr val="3488A0"/>
      </a:accent3>
      <a:accent4>
        <a:srgbClr val="F8D22F"/>
      </a:accent4>
      <a:accent5>
        <a:srgbClr val="5CC6D6"/>
      </a:accent5>
      <a:accent6>
        <a:srgbClr val="B8D233"/>
      </a:accent6>
      <a:hlink>
        <a:srgbClr val="00B0F0"/>
      </a:hlink>
      <a:folHlink>
        <a:srgbClr val="B2B2B2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41799109_TF78438558" id="{03FECABA-DDEC-4EE5-A8AF-E694EBB3147F}" vid="{FBAAF51D-FEC9-427D-AA43-EA4E941046D6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{F3C46541-3B9B-4DCD-B1EA-70F833BF0A01}tf78438558_win32</Template>
  <TotalTime>291</TotalTime>
  <Words>1090</Words>
  <Application>Microsoft Office PowerPoint</Application>
  <PresentationFormat>Широкий екран</PresentationFormat>
  <Paragraphs>156</Paragraphs>
  <Slides>22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22</vt:i4>
      </vt:variant>
    </vt:vector>
  </HeadingPairs>
  <TitlesOfParts>
    <vt:vector size="26" baseType="lpstr">
      <vt:lpstr>Calibri</vt:lpstr>
      <vt:lpstr>Century Gothic</vt:lpstr>
      <vt:lpstr>Garamond</vt:lpstr>
      <vt:lpstr>SavonVTI</vt:lpstr>
      <vt:lpstr>ФОНЕТИКА. ПРИГОЛОСНІ ЗВУКИ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РЕФЛЕКСІЯ </vt:lpstr>
      <vt:lpstr>ПРИГОЛОСНІ ДЗВІНКІ ТА ГЛУХІ 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РЕФЛЕКСІЯ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ФОНЕТИКА. ГРАФІКА.</dc:title>
  <dc:creator>Тетяна Сезько</dc:creator>
  <cp:lastModifiedBy>Тетяна Сезько</cp:lastModifiedBy>
  <cp:revision>46</cp:revision>
  <dcterms:created xsi:type="dcterms:W3CDTF">2022-12-02T12:33:31Z</dcterms:created>
  <dcterms:modified xsi:type="dcterms:W3CDTF">2022-12-25T20:27:40Z</dcterms:modified>
</cp:coreProperties>
</file>