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0"/>
  </p:notesMasterIdLst>
  <p:handoutMasterIdLst>
    <p:handoutMasterId r:id="rId11"/>
  </p:handoutMasterIdLst>
  <p:sldIdLst>
    <p:sldId id="257" r:id="rId2"/>
    <p:sldId id="297" r:id="rId3"/>
    <p:sldId id="298" r:id="rId4"/>
    <p:sldId id="299" r:id="rId5"/>
    <p:sldId id="300" r:id="rId6"/>
    <p:sldId id="296" r:id="rId7"/>
    <p:sldId id="283" r:id="rId8"/>
    <p:sldId id="278" r:id="rId9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75212C-D326-47A9-A42F-37B2E18EAA9B}" type="datetime1">
              <a:rPr lang="uk-UA" smtClean="0"/>
              <a:t>01.01.2023</a:t>
            </a:fld>
            <a:endParaRPr lang="en-US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38:3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1 271 24575,'0'-7'0,"1"-1"0,0 0 0,1 1 0,0-1 0,0 1 0,1-1 0,0 1 0,0 0 0,0 0 0,1 0 0,0 1 0,1-1 0,-1 1 0,1 0 0,10-9 0,1-1 0,2 1 0,0 1 0,0 1 0,22-13 0,-25 19 0,-1 1 0,1 0 0,1 1 0,28-5 0,21-8 0,-56 15 0,0 1 0,0-1 0,0 1 0,0 1 0,1 0 0,-1 0 0,0 1 0,16 1 0,-19 0 0,-1 0 0,1 0 0,-1 1 0,0-1 0,1 1 0,-1 0 0,0 1 0,0-1 0,-1 1 0,1 0 0,-1 0 0,1 1 0,-1-1 0,0 1 0,7 8 0,131 183-1365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38:37.0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2 233 24575,'-1'-6'0,"1"0"0,0 1 0,0-1 0,0 0 0,1 1 0,-1-1 0,1 1 0,1-1 0,-1 1 0,1-1 0,0 1 0,0 0 0,1 0 0,0 0 0,0 0 0,0 0 0,0 0 0,1 1 0,-1 0 0,10-8 0,-7 6 0,1 0 0,0 0 0,1 0 0,-1 1 0,1 1 0,0-1 0,0 1 0,1 0 0,-1 1 0,1 0 0,10-2 0,178-42 0,-177 43 0,-13 2 0,0 0 0,0 1 0,0 0 0,14 0 0,-19 1 0,0 0 0,0 1 0,0-1 0,0 1 0,1-1 0,-1 1 0,0 0 0,0 0 0,0 0 0,-1 0 0,1 0 0,0 0 0,0 0 0,0 1 0,-1-1 0,1 1 0,-1-1 0,1 1 0,-1 0 0,2 2 0,26 36-38,-22-31-128,0 0 0,0 0 0,0 1 0,-1 0 0,-1 1 1,0-1-1,6 20 0,-7-12-6660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38:40.48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0 299 24575,'0'-8'0,"1"0"0,0 0 0,0 0 0,1 1 0,0-1 0,0 0 0,1 1 0,0-1 0,8-13 0,3 0 0,28-36 0,-2 5 0,-36 45 0,1 0 0,1 0 0,0 0 0,0 0 0,0 1 0,12-9 0,-13 12 0,1 0 0,-1 0 0,0 1 0,0 0 0,1 0 0,-1 0 0,1 1 0,0 0 0,0 0 0,-1 0 0,9 1 0,184 3 0,-191-2 0,1-1 0,-1 2 0,0-1 0,0 1 0,0 0 0,0 1 0,0-1 0,0 1 0,-1 1 0,0-1 0,1 1 0,-1 0 0,0 1 0,-1-1 0,10 11 0,-8-6 0,0 1 0,0 0 0,-1 0 0,-1 1 0,0 0 0,0 0 0,-1 0 0,5 20 0,-2-10-1365,0-5-5461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38:43.0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0 225 24575,'0'-9'0,"0"0"0,1 1 0,0-1 0,3-15 0,-2 20 0,0-1 0,-1 1 0,2 0 0,-1-1 0,1 1 0,-1 0 0,1 1 0,0-1 0,0 0 0,5-3 0,13-16 0,-18 19 0,0 0 0,1 0 0,-1 1 0,1-1 0,0 1 0,0-1 0,1 1 0,-1 1 0,8-5 0,4 0 0,1-1 0,1 0 0,0 1 0,1 1 0,-1 1 0,1 0 0,0 1 0,29-1 0,-29 4 0,-6 1 0,0 0 0,0 0 0,1 1 0,18 4 0,-28-4 0,0 0 0,0 1 0,-1-1 0,1 1 0,0 0 0,-1 0 0,1 0 0,-1 0 0,0 1 0,1 0 0,-1-1 0,0 1 0,-1 0 0,1 0 0,-1 1 0,1-1 0,-1 1 0,3 5 0,0 1-273,0 0 0,-1 0 0,0 1 0,4 19 0,-5-11-6553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40:23.16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24575,'1629'0'0,"-1625"-1"0,-1 1 0,1 0 0,-1 1 0,1-1 0,-1 0 0,0 1 0,1 0 0,-1 0 0,0 0 0,0 0 0,1 0 0,-1 1 0,0 0 0,0-1 0,3 4 0,-4-3 0,0 1 0,0 0 0,0 0 0,0-1 0,0 1 0,-1 0 0,0 1 0,1-1 0,-1 0 0,0 0 0,-1 0 0,1 1 0,-1-1 0,1 0 0,-1 7 0,-1 38 42,0-36-323,1 0-1,0 0 1,0 0-1,3 13 1,2-8-6545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40:24.5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1 414 24575,'0'-5'0,"1"0"0,0 0 0,0 0 0,0 0 0,1 0 0,-1 1 0,1-1 0,0 0 0,1 1 0,-1 0 0,1-1 0,0 1 0,5-6 0,7-6 0,30-26 0,-30 28 0,17-14 0,48-33 0,-66 51 0,1 1 0,1 1 0,-1 0 0,2 1 0,-1 1 0,21-5 0,-11 5 0,171-49 0,-133 34 0,86-16 0,-143 35 0,0 2 0,0-1 0,-1 1 0,1 0 0,0 0 0,0 1 0,0 0 0,0 0 0,-1 0 0,1 1 0,-1 0 0,1 1 0,-1-1 0,0 1 0,0 0 0,0 1 0,10 6 0,2 5 0,-1 1 0,0 1 0,26 33 0,-16-16 0,-17-20 0,1 0 0,0-1 0,0-1 0,1 0 0,19 14 0,-6-2-1365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40:28.16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0 544 24575,'13'-34'0,"-5"16"0,-3 4 0,0-1 0,2 1 0,0 0 0,0 1 0,1 0 0,1 0 0,0 1 0,0 0 0,2 0 0,-1 1 0,1 1 0,1 0 0,0 0 0,0 1 0,1 0 0,17-7 0,73-33 0,172-54 0,-174 68 0,-39 17 0,0 3 0,117-13 0,-106 18 0,72-5 0,246 3 0,-378 13 0,0 1 0,0 0 0,-1 1 0,1 0 0,-1 1 0,0 0 0,0 1 0,16 9 0,90 59 0,-82-48 0,14 5 0,-38-25 0,0 2 0,0 0 0,-1 0 0,0 1 0,-1 0 0,0 1 0,0 0 0,13 18 0,-4 0 0,0 0 0,2-1 0,0-1 0,2-1 0,1-1 0,33 24 0,-53-44-227,0-1-1,0 0 1,1 0-1,-1 0 1,9 2-1,4 0-6598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40:30.4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1 531 24575,'1'-17'0,"1"1"0,0 0 0,1 0 0,1 0 0,0 0 0,2 0 0,-1 1 0,2 0 0,12-21 0,-2 8 0,0 2 0,2 0 0,43-46 0,-46 55 0,-2-1 0,0-1 0,-1-1 0,14-28 0,-1 3 0,-25 43 0,0 0 0,1-1 0,-1 1 0,0 1 0,1-1 0,-1 0 0,1 0 0,0 0 0,-1 1 0,1-1 0,0 1 0,0-1 0,0 1 0,0 0 0,0 0 0,1 0 0,-1 0 0,0 0 0,0 1 0,1-1 0,-1 0 0,0 1 0,1 0 0,-1 0 0,5 0 0,-3 0 0,-1 1 0,0 1 0,1-1 0,-1 0 0,0 1 0,0-1 0,0 1 0,0 0 0,0 0 0,-1 0 0,1 0 0,0 1 0,-1-1 0,0 1 0,0-1 0,1 1 0,1 5 0,10 12 0,11 21 0,3-2 0,33 38 0,-50-64 31,-1 1-1,0 1 0,12 25 1,10 13-1518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C10DE40-20EE-449A-800B-125B09D73A32}" type="datetime1">
              <a:rPr lang="uk-UA" smtClean="0"/>
              <a:t>01.01.2023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  <a:endParaRPr lang="en-US"/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7402D1E9-D399-49CD-B386-F1FD11620384}" type="datetime1">
              <a:rPr lang="uk-UA" smtClean="0"/>
              <a:t>01.01.2023</a:t>
            </a:fld>
            <a:endParaRPr lang="en-US" dirty="0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408064-2FEA-490B-97A7-9D4C20B22D0E}" type="datetime1">
              <a:rPr lang="uk-UA" smtClean="0"/>
              <a:t>01.01.2023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 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4EAB6B80-B1BD-4B6C-8C4E-091D121672E7}" type="datetime1">
              <a:rPr lang="uk-UA" smtClean="0"/>
              <a:t>01.01.2023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125E7A-BF40-4096-B528-5F20498A6621}" type="datetime1">
              <a:rPr lang="uk-UA" smtClean="0"/>
              <a:t>01.01.2023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7F8AF-83B7-4677-BCE2-C13096DE08D2}" type="datetime1">
              <a:rPr lang="uk-UA" smtClean="0"/>
              <a:t>01.01.2023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DE57C4-310E-4C2F-BC93-FBA33A14DB0D}" type="datetime1">
              <a:rPr lang="uk-UA" smtClean="0"/>
              <a:t>01.01.2023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ECCEEB-50B8-4F63-8D67-07B036021270}" type="datetime1">
              <a:rPr lang="uk-UA" smtClean="0"/>
              <a:t>01.01.2023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5A1BB29-AB33-4629-A938-7F5B67EE4F99}" type="datetime1">
              <a:rPr lang="uk-UA" smtClean="0"/>
              <a:t>01.01.2023</a:t>
            </a:fld>
            <a:endParaRPr lang="en-US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4D9FD46-936B-42B5-B66D-4C29255ED353}" type="datetime1">
              <a:rPr lang="uk-UA" smtClean="0"/>
              <a:t>01.01.2023</a:t>
            </a:fld>
            <a:endParaRPr lang="en-US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8F8C48-C91C-42E1-AD62-2569CB65BF1D}" type="datetime1">
              <a:rPr lang="uk-UA" smtClean="0"/>
              <a:t>01.01.2023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7737D-8B34-4514-8F75-8EEEC204175B}" type="datetime1">
              <a:rPr lang="uk-UA" smtClean="0"/>
              <a:t>01.01.2023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кутник 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" dirty="0"/>
              <a:t>Зразок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3BF96F5-5ECC-498F-8E10-41B665E6E9EF}" type="datetime1">
              <a:rPr lang="uk-UA" smtClean="0"/>
              <a:t>01.01.2023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30.png"/><Relationship Id="rId7" Type="http://schemas.openxmlformats.org/officeDocument/2006/relationships/image" Target="../media/image5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5" Type="http://schemas.openxmlformats.org/officeDocument/2006/relationships/image" Target="../media/image7.png"/><Relationship Id="rId10" Type="http://schemas.openxmlformats.org/officeDocument/2006/relationships/image" Target="../media/image7.png"/><Relationship Id="rId4" Type="http://schemas.openxmlformats.org/officeDocument/2006/relationships/customXml" Target="../ink/ink2.xm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8.xml"/><Relationship Id="rId3" Type="http://schemas.openxmlformats.org/officeDocument/2006/relationships/image" Target="../media/image70.png"/><Relationship Id="rId7" Type="http://schemas.openxmlformats.org/officeDocument/2006/relationships/image" Target="../media/image9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7.xml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customXml" Target="../ink/ink6.xm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мблема зблизька&#10;&#10;Автоматично створений опис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0" y="10"/>
            <a:ext cx="12191979" cy="6857990"/>
          </a:xfrm>
          <a:prstGeom prst="rect">
            <a:avLst/>
          </a:prstGeom>
        </p:spPr>
      </p:pic>
      <p:sp>
        <p:nvSpPr>
          <p:cNvPr id="82" name="Прямокут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кут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672581"/>
            <a:ext cx="4775075" cy="1630907"/>
          </a:xfrm>
        </p:spPr>
        <p:txBody>
          <a:bodyPr rtlCol="0">
            <a:normAutofit fontScale="90000"/>
          </a:bodyPr>
          <a:lstStyle/>
          <a:p>
            <a:pPr rtl="0"/>
            <a:r>
              <a:rPr lang="uk-UA" sz="4400" dirty="0">
                <a:solidFill>
                  <a:schemeClr val="tx1"/>
                </a:solidFill>
              </a:rPr>
              <a:t>СКЛАД.  ОСНОВНІ ПРАВИЛА ПЕРЕНОСУ</a:t>
            </a:r>
            <a:endParaRPr lang="uk" sz="4400" dirty="0">
              <a:solidFill>
                <a:schemeClr val="tx1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F0356-DB92-0D2E-2FAD-AF132426C53F}"/>
              </a:ext>
            </a:extLst>
          </p:cNvPr>
          <p:cNvSpPr txBox="1"/>
          <p:nvPr/>
        </p:nvSpPr>
        <p:spPr>
          <a:xfrm>
            <a:off x="5695066" y="5557421"/>
            <a:ext cx="5452527" cy="107721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1600" dirty="0"/>
              <a:t>СЕЗЬКО ТЕТЯНА АНАТОЛІЇВНА, </a:t>
            </a:r>
          </a:p>
          <a:p>
            <a:pPr algn="r"/>
            <a:r>
              <a:rPr lang="uk-UA" sz="16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E59D7A1-CE11-8420-1D46-435676D97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01.01.2023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5C5DF3-7EC5-10E0-E8CF-9DF8AE9A0332}"/>
              </a:ext>
            </a:extLst>
          </p:cNvPr>
          <p:cNvSpPr txBox="1"/>
          <p:nvPr/>
        </p:nvSpPr>
        <p:spPr>
          <a:xfrm>
            <a:off x="659166" y="1572216"/>
            <a:ext cx="6824709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ДІЗНАЄТЕСЯ:</a:t>
            </a:r>
          </a:p>
          <a:p>
            <a:endParaRPr lang="ru-RU" dirty="0"/>
          </a:p>
          <a:p>
            <a:r>
              <a:rPr lang="uk-UA" sz="2800" dirty="0"/>
              <a:t>За яким принципом </a:t>
            </a:r>
            <a:r>
              <a:rPr lang="uk-UA" sz="2800" dirty="0" err="1"/>
              <a:t>переносять</a:t>
            </a:r>
            <a:r>
              <a:rPr lang="uk-UA" sz="2800" dirty="0"/>
              <a:t> слова з рядка в рядок?</a:t>
            </a:r>
          </a:p>
          <a:p>
            <a:r>
              <a:rPr lang="uk-UA" sz="2800" dirty="0"/>
              <a:t>Скільки наголошених складів можуть мати слова?</a:t>
            </a:r>
          </a:p>
          <a:p>
            <a:r>
              <a:rPr lang="uk-UA" sz="2800" dirty="0"/>
              <a:t>Для чого необхідно знати правильний наголос у словах?</a:t>
            </a:r>
          </a:p>
          <a:p>
            <a:r>
              <a:rPr lang="uk-UA" sz="2800" dirty="0"/>
              <a:t>На що впливає наголос?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8D6583-EBEA-5E6C-870C-24987E31A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634" y="374639"/>
            <a:ext cx="3932261" cy="610872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AA5092-EC04-C9F3-6492-9D0A4D6BEE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6790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089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3005EEB-AEF4-9E17-DB68-767F34611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01.01.2023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D812AA-0727-AF44-C2D5-9DCC7BE9E0BF}"/>
              </a:ext>
            </a:extLst>
          </p:cNvPr>
          <p:cNvSpPr txBox="1"/>
          <p:nvPr/>
        </p:nvSpPr>
        <p:spPr>
          <a:xfrm>
            <a:off x="514906" y="1419427"/>
            <a:ext cx="1148770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/>
              <a:t>Склад</a:t>
            </a:r>
            <a:r>
              <a:rPr lang="uk-UA" sz="2400" dirty="0"/>
              <a:t> — це частина слова, яку вимовляють одним поштовхом видихуваного повітря. </a:t>
            </a:r>
          </a:p>
          <a:p>
            <a:r>
              <a:rPr lang="uk-UA" sz="2400" dirty="0"/>
              <a:t>Склад утворює </a:t>
            </a:r>
            <a:r>
              <a:rPr lang="uk-UA" sz="2400" b="1" dirty="0"/>
              <a:t>голосний звук. Скільки в слові голосних, стільки й </a:t>
            </a:r>
          </a:p>
          <a:p>
            <a:r>
              <a:rPr lang="uk-UA" sz="2400" b="1" dirty="0"/>
              <a:t>складів:</a:t>
            </a:r>
            <a:r>
              <a:rPr lang="uk-UA" sz="2400" dirty="0"/>
              <a:t> </a:t>
            </a:r>
          </a:p>
          <a:p>
            <a:r>
              <a:rPr lang="uk-UA" sz="2400" dirty="0"/>
              <a:t>*кіль-кість (два голосні звуки — два склади), </a:t>
            </a:r>
            <a:r>
              <a:rPr lang="uk-UA" sz="2400" dirty="0" err="1"/>
              <a:t>скотч</a:t>
            </a:r>
            <a:r>
              <a:rPr lang="uk-UA" sz="2400" dirty="0"/>
              <a:t> (один голосний звук — один склад). </a:t>
            </a:r>
          </a:p>
          <a:p>
            <a:r>
              <a:rPr lang="uk-UA" sz="2400" dirty="0"/>
              <a:t>Якщо в складі може бути лише один голосний звук, то приголосних може бути один, кілька, а може й узагалі не бути:</a:t>
            </a:r>
          </a:p>
          <a:p>
            <a:r>
              <a:rPr lang="uk-UA" sz="2400" dirty="0"/>
              <a:t>* а-</a:t>
            </a:r>
            <a:r>
              <a:rPr lang="uk-UA" sz="2400" dirty="0" err="1"/>
              <a:t>ві</a:t>
            </a:r>
            <a:r>
              <a:rPr lang="uk-UA" sz="2400" dirty="0"/>
              <a:t>-а-тор, у-стри-ця.</a:t>
            </a:r>
          </a:p>
          <a:p>
            <a:r>
              <a:rPr lang="uk-UA" sz="2400" b="1" dirty="0"/>
              <a:t>Відкритий</a:t>
            </a:r>
            <a:r>
              <a:rPr lang="uk-UA" sz="2400" dirty="0"/>
              <a:t> склад закінчується на </a:t>
            </a:r>
            <a:r>
              <a:rPr lang="uk-UA" sz="2400" b="1" dirty="0"/>
              <a:t>голосний </a:t>
            </a:r>
            <a:r>
              <a:rPr lang="uk-UA" sz="2400" dirty="0"/>
              <a:t>звук, а </a:t>
            </a:r>
            <a:r>
              <a:rPr lang="uk-UA" sz="2400" b="1" dirty="0"/>
              <a:t>закритий</a:t>
            </a:r>
            <a:r>
              <a:rPr lang="uk-UA" sz="2400" dirty="0"/>
              <a:t> — на </a:t>
            </a:r>
          </a:p>
          <a:p>
            <a:r>
              <a:rPr lang="uk-UA" sz="2400" b="1" dirty="0"/>
              <a:t>приголосний.</a:t>
            </a:r>
            <a:r>
              <a:rPr lang="uk-UA" sz="2400" dirty="0"/>
              <a:t> </a:t>
            </a:r>
          </a:p>
          <a:p>
            <a:r>
              <a:rPr lang="uk-UA" sz="2400" dirty="0"/>
              <a:t>*У слові ра-</a:t>
            </a:r>
            <a:r>
              <a:rPr lang="uk-UA" sz="2400" dirty="0" err="1"/>
              <a:t>дість</a:t>
            </a:r>
            <a:r>
              <a:rPr lang="uk-UA" sz="2400" dirty="0"/>
              <a:t> два склади, перший — відкритий, а другий — закритий.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5F61C7-A913-1123-6BA0-013B963B1F32}"/>
              </a:ext>
            </a:extLst>
          </p:cNvPr>
          <p:cNvSpPr txBox="1"/>
          <p:nvPr/>
        </p:nvSpPr>
        <p:spPr>
          <a:xfrm>
            <a:off x="9141780" y="402827"/>
            <a:ext cx="2610034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СЛОВНИЧОК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89540B-B8C9-194C-5EAC-0B7822F46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6797" y="6211262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17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907B094-497C-3BDE-F218-D6DFE169C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01.01.2023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359690-B860-6063-7287-D504284F818F}"/>
              </a:ext>
            </a:extLst>
          </p:cNvPr>
          <p:cNvSpPr txBox="1"/>
          <p:nvPr/>
        </p:nvSpPr>
        <p:spPr>
          <a:xfrm>
            <a:off x="417251" y="355108"/>
            <a:ext cx="112391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Слова </a:t>
            </a:r>
            <a:r>
              <a:rPr lang="uk-UA" dirty="0" err="1"/>
              <a:t>переносять</a:t>
            </a:r>
            <a:r>
              <a:rPr lang="uk-UA" dirty="0"/>
              <a:t> із рядка в рядок за складами:</a:t>
            </a:r>
          </a:p>
          <a:p>
            <a:pPr algn="just"/>
            <a:r>
              <a:rPr lang="uk-UA" dirty="0"/>
              <a:t>* за-</a:t>
            </a:r>
            <a:r>
              <a:rPr lang="uk-UA" dirty="0" err="1"/>
              <a:t>порізький</a:t>
            </a:r>
            <a:r>
              <a:rPr lang="uk-UA" dirty="0"/>
              <a:t>, </a:t>
            </a:r>
            <a:r>
              <a:rPr lang="uk-UA" dirty="0" err="1"/>
              <a:t>запо-різький</a:t>
            </a:r>
            <a:r>
              <a:rPr lang="uk-UA" dirty="0"/>
              <a:t>, запорі-</a:t>
            </a:r>
            <a:r>
              <a:rPr lang="uk-UA" dirty="0" err="1"/>
              <a:t>зький</a:t>
            </a:r>
            <a:r>
              <a:rPr lang="uk-UA" dirty="0"/>
              <a:t>, </a:t>
            </a:r>
            <a:r>
              <a:rPr lang="uk-UA" dirty="0" err="1"/>
              <a:t>запорізь-кий</a:t>
            </a: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A820A4-E160-846D-083A-BC98D41E5672}"/>
              </a:ext>
            </a:extLst>
          </p:cNvPr>
          <p:cNvSpPr txBox="1"/>
          <p:nvPr/>
        </p:nvSpPr>
        <p:spPr>
          <a:xfrm>
            <a:off x="476435" y="1233726"/>
            <a:ext cx="1123913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Не можна: </a:t>
            </a:r>
          </a:p>
          <a:p>
            <a:pPr algn="just"/>
            <a:r>
              <a:rPr lang="uk-UA" dirty="0"/>
              <a:t>• </a:t>
            </a:r>
            <a:r>
              <a:rPr lang="uk-UA" b="1" dirty="0"/>
              <a:t>залишати одну літеру </a:t>
            </a:r>
            <a:r>
              <a:rPr lang="uk-UA" dirty="0"/>
              <a:t>в рядку або переносити в наступний: </a:t>
            </a:r>
          </a:p>
          <a:p>
            <a:pPr algn="just"/>
            <a:r>
              <a:rPr lang="uk-UA" dirty="0"/>
              <a:t>*ожи-на(не о-</a:t>
            </a:r>
            <a:r>
              <a:rPr lang="uk-UA" dirty="0" err="1"/>
              <a:t>жина</a:t>
            </a:r>
            <a:r>
              <a:rPr lang="uk-UA" dirty="0"/>
              <a:t>), </a:t>
            </a:r>
            <a:r>
              <a:rPr lang="uk-UA" dirty="0" err="1"/>
              <a:t>Ма-рія</a:t>
            </a:r>
            <a:r>
              <a:rPr lang="uk-UA" dirty="0"/>
              <a:t> (не Марі-я); </a:t>
            </a:r>
          </a:p>
          <a:p>
            <a:pPr algn="just"/>
            <a:r>
              <a:rPr lang="uk-UA" dirty="0"/>
              <a:t>• </a:t>
            </a:r>
            <a:r>
              <a:rPr lang="uk-UA" b="1" dirty="0"/>
              <a:t>розривати літери </a:t>
            </a:r>
            <a:r>
              <a:rPr lang="uk-UA" dirty="0" err="1"/>
              <a:t>дж</a:t>
            </a:r>
            <a:r>
              <a:rPr lang="uk-UA" dirty="0"/>
              <a:t> та </a:t>
            </a:r>
            <a:r>
              <a:rPr lang="uk-UA" dirty="0" err="1"/>
              <a:t>дз</a:t>
            </a:r>
            <a:r>
              <a:rPr lang="uk-UA" dirty="0"/>
              <a:t>, якщо вони позначають один злитий звук: </a:t>
            </a:r>
          </a:p>
          <a:p>
            <a:pPr algn="just"/>
            <a:r>
              <a:rPr lang="uk-UA" dirty="0"/>
              <a:t>*ра-</a:t>
            </a:r>
            <a:r>
              <a:rPr lang="uk-UA" dirty="0" err="1"/>
              <a:t>джу</a:t>
            </a:r>
            <a:r>
              <a:rPr lang="uk-UA" dirty="0"/>
              <a:t> (не рад-</a:t>
            </a:r>
            <a:r>
              <a:rPr lang="uk-UA" dirty="0" err="1"/>
              <a:t>жу</a:t>
            </a:r>
            <a:r>
              <a:rPr lang="uk-UA" dirty="0"/>
              <a:t>), пере-дзвін (не перед-</a:t>
            </a:r>
            <a:r>
              <a:rPr lang="uk-UA" dirty="0" err="1"/>
              <a:t>звін</a:t>
            </a:r>
            <a:r>
              <a:rPr lang="uk-UA" dirty="0"/>
              <a:t>); </a:t>
            </a:r>
          </a:p>
          <a:p>
            <a:pPr algn="just"/>
            <a:r>
              <a:rPr lang="uk-UA" dirty="0"/>
              <a:t>• </a:t>
            </a:r>
            <a:r>
              <a:rPr lang="uk-UA" b="1" dirty="0"/>
              <a:t>розривати </a:t>
            </a:r>
            <a:r>
              <a:rPr lang="uk-UA" b="1" dirty="0" err="1"/>
              <a:t>буквосполуки</a:t>
            </a:r>
            <a:r>
              <a:rPr lang="uk-UA" b="1" dirty="0"/>
              <a:t> йо та </a:t>
            </a:r>
            <a:r>
              <a:rPr lang="uk-UA" b="1" dirty="0" err="1"/>
              <a:t>ьо</a:t>
            </a:r>
            <a:r>
              <a:rPr lang="uk-UA" dirty="0"/>
              <a:t>: *ра-</a:t>
            </a:r>
            <a:r>
              <a:rPr lang="uk-UA" dirty="0" err="1"/>
              <a:t>йон</a:t>
            </a:r>
            <a:r>
              <a:rPr lang="uk-UA" dirty="0"/>
              <a:t> (не рай-он), </a:t>
            </a:r>
            <a:r>
              <a:rPr lang="uk-UA" dirty="0" err="1"/>
              <a:t>ма-льок</a:t>
            </a:r>
            <a:r>
              <a:rPr lang="uk-UA" dirty="0"/>
              <a:t> (не </a:t>
            </a:r>
            <a:r>
              <a:rPr lang="uk-UA" dirty="0" err="1"/>
              <a:t>маль-ок</a:t>
            </a:r>
            <a:r>
              <a:rPr lang="uk-UA" dirty="0"/>
              <a:t>);</a:t>
            </a:r>
          </a:p>
          <a:p>
            <a:pPr algn="just"/>
            <a:r>
              <a:rPr lang="uk-UA" dirty="0"/>
              <a:t>• </a:t>
            </a:r>
            <a:r>
              <a:rPr lang="uk-UA" b="1" dirty="0"/>
              <a:t>відривати скорочення </a:t>
            </a:r>
            <a:r>
              <a:rPr lang="uk-UA" dirty="0"/>
              <a:t>від слів, яких вони стосуються: *7 м, 150 га, Т. Г. Шевченко, п. Гнатюк, проф. Олійник;</a:t>
            </a:r>
          </a:p>
          <a:p>
            <a:pPr algn="just"/>
            <a:r>
              <a:rPr lang="uk-UA" b="1" dirty="0"/>
              <a:t>• відривати </a:t>
            </a:r>
            <a:r>
              <a:rPr lang="uk-UA" dirty="0"/>
              <a:t>апостроф, м’який знак та й від попередньої букви: *бур’-</a:t>
            </a:r>
            <a:r>
              <a:rPr lang="uk-UA" dirty="0" err="1"/>
              <a:t>ян</a:t>
            </a:r>
            <a:r>
              <a:rPr lang="uk-UA" dirty="0"/>
              <a:t>(не бур-’</a:t>
            </a:r>
            <a:r>
              <a:rPr lang="uk-UA" dirty="0" err="1"/>
              <a:t>ян</a:t>
            </a:r>
            <a:r>
              <a:rPr lang="uk-UA" dirty="0"/>
              <a:t>), кіль-це (не кіл-</a:t>
            </a:r>
            <a:r>
              <a:rPr lang="uk-UA" dirty="0" err="1"/>
              <a:t>ьце</a:t>
            </a:r>
            <a:r>
              <a:rPr lang="uk-UA" dirty="0"/>
              <a:t>), бай-ка (не ба-</a:t>
            </a:r>
            <a:r>
              <a:rPr lang="uk-UA" dirty="0" err="1"/>
              <a:t>йка</a:t>
            </a:r>
            <a:r>
              <a:rPr lang="uk-UA" dirty="0"/>
              <a:t>). 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Якщо </a:t>
            </a:r>
            <a:r>
              <a:rPr lang="uk-UA" dirty="0" err="1"/>
              <a:t>буквосполуки</a:t>
            </a:r>
            <a:r>
              <a:rPr lang="uk-UA" dirty="0"/>
              <a:t> </a:t>
            </a:r>
            <a:r>
              <a:rPr lang="uk-UA" dirty="0" err="1"/>
              <a:t>дж</a:t>
            </a:r>
            <a:r>
              <a:rPr lang="uk-UA" dirty="0"/>
              <a:t> та </a:t>
            </a:r>
            <a:r>
              <a:rPr lang="uk-UA" dirty="0" err="1"/>
              <a:t>дз</a:t>
            </a:r>
            <a:r>
              <a:rPr lang="uk-UA" dirty="0"/>
              <a:t> позначають два звуки, то їх можна розривати: </a:t>
            </a:r>
          </a:p>
          <a:p>
            <a:pPr algn="just"/>
            <a:r>
              <a:rPr lang="uk-UA" dirty="0"/>
              <a:t>*під-живити, над-звуковий. </a:t>
            </a:r>
          </a:p>
          <a:p>
            <a:pPr algn="just"/>
            <a:r>
              <a:rPr lang="uk-UA" dirty="0"/>
              <a:t>Коли </a:t>
            </a:r>
            <a:r>
              <a:rPr lang="uk-UA" b="1" dirty="0"/>
              <a:t>корінь починається на голосний, то </a:t>
            </a:r>
            <a:r>
              <a:rPr lang="uk-UA" b="1" dirty="0" err="1"/>
              <a:t>переносимо</a:t>
            </a:r>
            <a:r>
              <a:rPr lang="uk-UA" b="1" dirty="0"/>
              <a:t> довільно</a:t>
            </a:r>
            <a:r>
              <a:rPr lang="uk-UA" dirty="0"/>
              <a:t>: розорати, роз-орати і розо-</a:t>
            </a:r>
            <a:r>
              <a:rPr lang="uk-UA" dirty="0" err="1"/>
              <a:t>рати</a:t>
            </a:r>
            <a:r>
              <a:rPr lang="uk-UA" dirty="0"/>
              <a:t>; </a:t>
            </a:r>
            <a:r>
              <a:rPr lang="uk-UA" dirty="0" err="1"/>
              <a:t>бе-зупинно</a:t>
            </a:r>
            <a:r>
              <a:rPr lang="uk-UA" dirty="0"/>
              <a:t>, без-</a:t>
            </a:r>
            <a:r>
              <a:rPr lang="uk-UA" dirty="0" err="1"/>
              <a:t>упинно</a:t>
            </a:r>
            <a:r>
              <a:rPr lang="uk-UA" dirty="0"/>
              <a:t> та </a:t>
            </a:r>
            <a:r>
              <a:rPr lang="uk-UA" dirty="0" err="1"/>
              <a:t>безу-пинно</a:t>
            </a:r>
            <a:r>
              <a:rPr lang="uk-UA" dirty="0"/>
              <a:t>; 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а коли на приголосний, то від кореня його не відриваємо: до-</a:t>
            </a:r>
            <a:r>
              <a:rPr lang="uk-UA" dirty="0" err="1"/>
              <a:t>зрівати</a:t>
            </a:r>
            <a:r>
              <a:rPr lang="uk-UA" dirty="0"/>
              <a:t>(не доз-</a:t>
            </a:r>
            <a:r>
              <a:rPr lang="uk-UA" dirty="0" err="1"/>
              <a:t>рівати</a:t>
            </a:r>
            <a:r>
              <a:rPr lang="uk-UA" dirty="0"/>
              <a:t>), ви-</a:t>
            </a:r>
            <a:r>
              <a:rPr lang="uk-UA" dirty="0" err="1"/>
              <a:t>правдання</a:t>
            </a:r>
            <a:r>
              <a:rPr lang="uk-UA" dirty="0"/>
              <a:t> (не </a:t>
            </a:r>
            <a:r>
              <a:rPr lang="uk-UA" dirty="0" err="1"/>
              <a:t>вип-равдання</a:t>
            </a:r>
            <a:r>
              <a:rPr lang="uk-UA" dirty="0"/>
              <a:t>).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AF9994-9CBC-F0E4-C238-CD25F9062660}"/>
              </a:ext>
            </a:extLst>
          </p:cNvPr>
          <p:cNvSpPr txBox="1"/>
          <p:nvPr/>
        </p:nvSpPr>
        <p:spPr>
          <a:xfrm>
            <a:off x="7625919" y="457200"/>
            <a:ext cx="414883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ПРАВИЛА ПЕРЕНОСУ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F726A29B-CA7E-6C17-A2F7-0AC5C23400E7}"/>
                  </a:ext>
                </a:extLst>
              </p14:cNvPr>
              <p14:cNvContentPartPr/>
              <p14:nvPr/>
            </p14:nvContentPartPr>
            <p14:xfrm>
              <a:off x="2893645" y="2112868"/>
              <a:ext cx="238320" cy="9756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F726A29B-CA7E-6C17-A2F7-0AC5C23400E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76005" y="2095228"/>
                <a:ext cx="273960" cy="13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FC5F309B-66E4-951B-2C0A-552F6B12C417}"/>
                  </a:ext>
                </a:extLst>
              </p14:cNvPr>
              <p14:cNvContentPartPr/>
              <p14:nvPr/>
            </p14:nvContentPartPr>
            <p14:xfrm>
              <a:off x="3594565" y="2099908"/>
              <a:ext cx="196200" cy="8388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FC5F309B-66E4-951B-2C0A-552F6B12C41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576925" y="2082268"/>
                <a:ext cx="231840" cy="11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BD94A0EE-4AD3-8EBC-FF58-9A76BEAE95C0}"/>
                  </a:ext>
                </a:extLst>
              </p14:cNvPr>
              <p14:cNvContentPartPr/>
              <p14:nvPr/>
            </p14:nvContentPartPr>
            <p14:xfrm>
              <a:off x="993925" y="2369188"/>
              <a:ext cx="226800" cy="10764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BD94A0EE-4AD3-8EBC-FF58-9A76BEAE95C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75925" y="2351548"/>
                <a:ext cx="262440" cy="14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1" name="Рукописні дані 10">
                <a:extLst>
                  <a:ext uri="{FF2B5EF4-FFF2-40B4-BE49-F238E27FC236}">
                    <a16:creationId xmlns:a16="http://schemas.microsoft.com/office/drawing/2014/main" id="{E17737FB-6148-ADC4-474A-D5DDC2BB4477}"/>
                  </a:ext>
                </a:extLst>
              </p14:cNvPr>
              <p14:cNvContentPartPr/>
              <p14:nvPr/>
            </p14:nvContentPartPr>
            <p14:xfrm>
              <a:off x="3621925" y="2377828"/>
              <a:ext cx="177840" cy="81360"/>
            </p14:xfrm>
          </p:contentPart>
        </mc:Choice>
        <mc:Fallback xmlns="">
          <p:pic>
            <p:nvPicPr>
              <p:cNvPr id="11" name="Рукописні дані 10">
                <a:extLst>
                  <a:ext uri="{FF2B5EF4-FFF2-40B4-BE49-F238E27FC236}">
                    <a16:creationId xmlns:a16="http://schemas.microsoft.com/office/drawing/2014/main" id="{E17737FB-6148-ADC4-474A-D5DDC2BB447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603925" y="2360188"/>
                <a:ext cx="213480" cy="117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6EA7A7-347E-5BB7-36AA-D4F2352FDF6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04270" y="619181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05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ACCE1466-29ED-261B-F657-F91B695F1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01.01.2023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16F245-09CD-5634-5B90-74D3D5EC38D8}"/>
              </a:ext>
            </a:extLst>
          </p:cNvPr>
          <p:cNvSpPr txBox="1"/>
          <p:nvPr/>
        </p:nvSpPr>
        <p:spPr>
          <a:xfrm>
            <a:off x="790112" y="1465646"/>
            <a:ext cx="1089290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При </a:t>
            </a:r>
            <a:r>
              <a:rPr lang="uk-UA" sz="2800" b="1" dirty="0"/>
              <a:t>збігу однакових приголосних </a:t>
            </a:r>
            <a:r>
              <a:rPr lang="uk-UA" sz="2800" b="1" dirty="0">
                <a:solidFill>
                  <a:srgbClr val="FF0000"/>
                </a:solidFill>
              </a:rPr>
              <a:t>на межі </a:t>
            </a:r>
            <a:r>
              <a:rPr lang="uk-UA" sz="2800" dirty="0"/>
              <a:t>значущих частин слова одну  букву залишаємо, а другу </a:t>
            </a:r>
            <a:r>
              <a:rPr lang="uk-UA" sz="2800" dirty="0" err="1"/>
              <a:t>переносимо</a:t>
            </a:r>
            <a:r>
              <a:rPr lang="uk-UA" sz="2800" dirty="0"/>
              <a:t> в наступний рядок: бе</a:t>
            </a:r>
            <a:r>
              <a:rPr lang="uk-UA" sz="2800" b="1" dirty="0"/>
              <a:t>з-</a:t>
            </a:r>
            <a:r>
              <a:rPr lang="uk-UA" sz="2800" b="1" dirty="0" err="1"/>
              <a:t>з</a:t>
            </a:r>
            <a:r>
              <a:rPr lang="uk-UA" sz="2800" dirty="0" err="1"/>
              <a:t>убий</a:t>
            </a:r>
            <a:r>
              <a:rPr lang="uk-UA" sz="2800" dirty="0"/>
              <a:t> (не беззубий), зако</a:t>
            </a:r>
            <a:r>
              <a:rPr lang="uk-UA" sz="2800" b="1" dirty="0"/>
              <a:t>н-н</a:t>
            </a:r>
            <a:r>
              <a:rPr lang="uk-UA" sz="2800" dirty="0"/>
              <a:t>ий (не </a:t>
            </a:r>
            <a:r>
              <a:rPr lang="uk-UA" sz="2800" dirty="0" err="1"/>
              <a:t>зако-нний</a:t>
            </a:r>
            <a:r>
              <a:rPr lang="uk-UA" sz="2800" dirty="0"/>
              <a:t>). </a:t>
            </a:r>
          </a:p>
          <a:p>
            <a:pPr algn="just"/>
            <a:r>
              <a:rPr lang="uk-UA" sz="2800" dirty="0"/>
              <a:t>В інших випадках можливий подвійний перенос: </a:t>
            </a:r>
            <a:r>
              <a:rPr lang="uk-UA" sz="2800" dirty="0" err="1"/>
              <a:t>зна-ння</a:t>
            </a:r>
            <a:r>
              <a:rPr lang="uk-UA" sz="2800" dirty="0"/>
              <a:t> і </a:t>
            </a:r>
            <a:r>
              <a:rPr lang="uk-UA" sz="2800" dirty="0" err="1"/>
              <a:t>знан</a:t>
            </a:r>
            <a:r>
              <a:rPr lang="uk-UA" sz="2800" dirty="0"/>
              <a:t>-ня, </a:t>
            </a:r>
            <a:r>
              <a:rPr lang="uk-UA" sz="2800" dirty="0" err="1"/>
              <a:t>жи-ття</a:t>
            </a:r>
            <a:r>
              <a:rPr lang="uk-UA" sz="2800" dirty="0"/>
              <a:t> і жит-</a:t>
            </a:r>
            <a:r>
              <a:rPr lang="uk-UA" sz="2800" dirty="0" err="1"/>
              <a:t>тя</a:t>
            </a:r>
            <a:r>
              <a:rPr lang="uk-UA" sz="2800" dirty="0"/>
              <a:t>, ва-</a:t>
            </a:r>
            <a:r>
              <a:rPr lang="uk-UA" sz="2800" dirty="0" err="1"/>
              <a:t>нна</a:t>
            </a:r>
            <a:r>
              <a:rPr lang="uk-UA" sz="2800" dirty="0"/>
              <a:t> і ван-н</a:t>
            </a:r>
          </a:p>
        </p:txBody>
      </p:sp>
      <p:grpSp>
        <p:nvGrpSpPr>
          <p:cNvPr id="7" name="Групувати 6">
            <a:extLst>
              <a:ext uri="{FF2B5EF4-FFF2-40B4-BE49-F238E27FC236}">
                <a16:creationId xmlns:a16="http://schemas.microsoft.com/office/drawing/2014/main" id="{AC182559-C2AC-EAE3-6C04-43C17855F408}"/>
              </a:ext>
            </a:extLst>
          </p:cNvPr>
          <p:cNvGrpSpPr/>
          <p:nvPr/>
        </p:nvGrpSpPr>
        <p:grpSpPr>
          <a:xfrm>
            <a:off x="4207645" y="2381068"/>
            <a:ext cx="1256040" cy="149040"/>
            <a:chOff x="4207645" y="2381068"/>
            <a:chExt cx="1256040" cy="149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5" name="Рукописні дані 4">
                  <a:extLst>
                    <a:ext uri="{FF2B5EF4-FFF2-40B4-BE49-F238E27FC236}">
                      <a16:creationId xmlns:a16="http://schemas.microsoft.com/office/drawing/2014/main" id="{BB1C9E10-2555-0920-E5DC-4F0AD04EA6F4}"/>
                    </a:ext>
                  </a:extLst>
                </p14:cNvPr>
                <p14:cNvContentPartPr/>
                <p14:nvPr/>
              </p14:nvContentPartPr>
              <p14:xfrm>
                <a:off x="4207645" y="2396548"/>
                <a:ext cx="616320" cy="75600"/>
              </p14:xfrm>
            </p:contentPart>
          </mc:Choice>
          <mc:Fallback xmlns="">
            <p:pic>
              <p:nvPicPr>
                <p:cNvPr id="5" name="Рукописні дані 4">
                  <a:extLst>
                    <a:ext uri="{FF2B5EF4-FFF2-40B4-BE49-F238E27FC236}">
                      <a16:creationId xmlns:a16="http://schemas.microsoft.com/office/drawing/2014/main" id="{BB1C9E10-2555-0920-E5DC-4F0AD04EA6F4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190005" y="2378548"/>
                  <a:ext cx="651960" cy="111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6" name="Рукописні дані 5">
                  <a:extLst>
                    <a:ext uri="{FF2B5EF4-FFF2-40B4-BE49-F238E27FC236}">
                      <a16:creationId xmlns:a16="http://schemas.microsoft.com/office/drawing/2014/main" id="{6F059164-3C09-F4CF-B079-A12C0F08E3C4}"/>
                    </a:ext>
                  </a:extLst>
                </p14:cNvPr>
                <p14:cNvContentPartPr/>
                <p14:nvPr/>
              </p14:nvContentPartPr>
              <p14:xfrm>
                <a:off x="5051125" y="2381068"/>
                <a:ext cx="412560" cy="149040"/>
              </p14:xfrm>
            </p:contentPart>
          </mc:Choice>
          <mc:Fallback xmlns="">
            <p:pic>
              <p:nvPicPr>
                <p:cNvPr id="6" name="Рукописні дані 5">
                  <a:extLst>
                    <a:ext uri="{FF2B5EF4-FFF2-40B4-BE49-F238E27FC236}">
                      <a16:creationId xmlns:a16="http://schemas.microsoft.com/office/drawing/2014/main" id="{6F059164-3C09-F4CF-B079-A12C0F08E3C4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033485" y="2363428"/>
                  <a:ext cx="448200" cy="184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AD2CF46C-E75C-80BB-9F70-109FBD01D075}"/>
              </a:ext>
            </a:extLst>
          </p:cNvPr>
          <p:cNvGrpSpPr/>
          <p:nvPr/>
        </p:nvGrpSpPr>
        <p:grpSpPr>
          <a:xfrm>
            <a:off x="9037045" y="2294668"/>
            <a:ext cx="1325160" cy="235800"/>
            <a:chOff x="9037045" y="2294668"/>
            <a:chExt cx="1325160" cy="235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8" name="Рукописні дані 7">
                  <a:extLst>
                    <a:ext uri="{FF2B5EF4-FFF2-40B4-BE49-F238E27FC236}">
                      <a16:creationId xmlns:a16="http://schemas.microsoft.com/office/drawing/2014/main" id="{A7FC6C8E-2DF6-FC57-377D-702397859BD2}"/>
                    </a:ext>
                  </a:extLst>
                </p14:cNvPr>
                <p14:cNvContentPartPr/>
                <p14:nvPr/>
              </p14:nvContentPartPr>
              <p14:xfrm>
                <a:off x="9037045" y="2334268"/>
                <a:ext cx="816480" cy="196200"/>
              </p14:xfrm>
            </p:contentPart>
          </mc:Choice>
          <mc:Fallback xmlns="">
            <p:pic>
              <p:nvPicPr>
                <p:cNvPr id="8" name="Рукописні дані 7">
                  <a:extLst>
                    <a:ext uri="{FF2B5EF4-FFF2-40B4-BE49-F238E27FC236}">
                      <a16:creationId xmlns:a16="http://schemas.microsoft.com/office/drawing/2014/main" id="{A7FC6C8E-2DF6-FC57-377D-702397859BD2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9019045" y="2316268"/>
                  <a:ext cx="852120" cy="23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9" name="Рукописні дані 8">
                  <a:extLst>
                    <a:ext uri="{FF2B5EF4-FFF2-40B4-BE49-F238E27FC236}">
                      <a16:creationId xmlns:a16="http://schemas.microsoft.com/office/drawing/2014/main" id="{5A98C7CD-A347-5A88-1DB0-3BD6BD9E7EB7}"/>
                    </a:ext>
                  </a:extLst>
                </p14:cNvPr>
                <p14:cNvContentPartPr/>
                <p14:nvPr/>
              </p14:nvContentPartPr>
              <p14:xfrm>
                <a:off x="10146565" y="2294668"/>
                <a:ext cx="215640" cy="191160"/>
              </p14:xfrm>
            </p:contentPart>
          </mc:Choice>
          <mc:Fallback xmlns="">
            <p:pic>
              <p:nvPicPr>
                <p:cNvPr id="9" name="Рукописні дані 8">
                  <a:extLst>
                    <a:ext uri="{FF2B5EF4-FFF2-40B4-BE49-F238E27FC236}">
                      <a16:creationId xmlns:a16="http://schemas.microsoft.com/office/drawing/2014/main" id="{5A98C7CD-A347-5A88-1DB0-3BD6BD9E7EB7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0128925" y="2277028"/>
                  <a:ext cx="251280" cy="22680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75D331-434E-B10F-0723-02DCF9BF9F2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31586" y="614963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58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1577077-6963-E784-EEB8-D694D1670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01.01.2023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43259D-213F-54DF-D459-5A2DAC199687}"/>
              </a:ext>
            </a:extLst>
          </p:cNvPr>
          <p:cNvSpPr txBox="1"/>
          <p:nvPr/>
        </p:nvSpPr>
        <p:spPr>
          <a:xfrm>
            <a:off x="7945514" y="390617"/>
            <a:ext cx="362208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ПРАКТИЧНІ ВПРАВИ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A9E218-A985-D3C2-40F8-61FF0A681160}"/>
              </a:ext>
            </a:extLst>
          </p:cNvPr>
          <p:cNvSpPr txBox="1"/>
          <p:nvPr/>
        </p:nvSpPr>
        <p:spPr>
          <a:xfrm>
            <a:off x="692458" y="1606858"/>
            <a:ext cx="1099055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Запишіть слова, позначивши рискою всі можливі місця переносу з рядка в рядок.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Ґудзик, кукурудза, пір’я, Юлія, задзвеніти, гайок, близький, бездоріжжя, серйозний, заправляти, відокремлювати, електронний, відзвук, земля, суспільство.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752DE5-D70A-27EE-B16F-42FF67A26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708" y="6193655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04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A5F02E-43CD-53F5-C4B5-73F1989607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88" b="20400"/>
          <a:stretch/>
        </p:blipFill>
        <p:spPr>
          <a:xfrm>
            <a:off x="7883372" y="363983"/>
            <a:ext cx="3932808" cy="6107837"/>
          </a:xfrm>
          <a:prstGeom prst="rect">
            <a:avLst/>
          </a:prstGeom>
          <a:noFill/>
        </p:spPr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B3D96BF-9D52-1EBB-D71B-55B0F8F80F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6794" y="6035040"/>
            <a:ext cx="2893045" cy="365760"/>
          </a:xfrm>
        </p:spPr>
        <p:txBody>
          <a:bodyPr anchor="b">
            <a:normAutofit/>
          </a:bodyPr>
          <a:lstStyle/>
          <a:p>
            <a:pPr rtl="0">
              <a:spcAft>
                <a:spcPts val="600"/>
              </a:spcAft>
            </a:pPr>
            <a:fld id="{04D9FD46-936B-42B5-B66D-4C29255ED353}" type="datetime1">
              <a:rPr lang="uk-UA" smtClean="0"/>
              <a:pPr rtl="0">
                <a:spcAft>
                  <a:spcPts val="600"/>
                </a:spcAft>
              </a:pPr>
              <a:t>01.01.2023</a:t>
            </a:fld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76FCB87-1F85-0110-1E4E-A5A3B1679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9083" y="257597"/>
            <a:ext cx="4057097" cy="7498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B842F5-C436-EF6E-7CEB-C49A02B42D5C}"/>
              </a:ext>
            </a:extLst>
          </p:cNvPr>
          <p:cNvSpPr txBox="1"/>
          <p:nvPr/>
        </p:nvSpPr>
        <p:spPr>
          <a:xfrm>
            <a:off x="576698" y="1982341"/>
            <a:ext cx="6993385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Три склади мають обидва слова рядка</a:t>
            </a:r>
          </a:p>
          <a:p>
            <a:endParaRPr lang="uk-UA" sz="2800" dirty="0"/>
          </a:p>
          <a:p>
            <a:r>
              <a:rPr lang="uk-UA" sz="2800" dirty="0"/>
              <a:t>А	 надія, мальва</a:t>
            </a:r>
          </a:p>
          <a:p>
            <a:r>
              <a:rPr lang="uk-UA" sz="2800" dirty="0"/>
              <a:t>Б	 тарілка, іриска</a:t>
            </a:r>
          </a:p>
          <a:p>
            <a:r>
              <a:rPr lang="uk-UA" sz="2800" dirty="0"/>
              <a:t>В	 посібник, чашка</a:t>
            </a:r>
          </a:p>
          <a:p>
            <a:r>
              <a:rPr lang="uk-UA" sz="2800" dirty="0"/>
              <a:t>Г	 параграф, скульптор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AF74A8-3CBD-C4A8-E4A5-68ABADA6DC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0075" y="6164804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195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A77802-527E-12B7-797B-48E2CEBBF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92" r="18080" b="1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9332422-720B-9E0E-8BE2-3116D9967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5EECCEEB-50B8-4F63-8D67-07B036021270}" type="datetime1">
              <a:rPr lang="uk-UA" smtClean="0"/>
              <a:pPr>
                <a:spcAft>
                  <a:spcPts val="600"/>
                </a:spcAft>
              </a:pPr>
              <a:t>01.01.2023</a:t>
            </a:fld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3B3F3DD2-5CE7-D382-08F7-5BC582D22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5742" y="639016"/>
            <a:ext cx="2627790" cy="1065498"/>
          </a:xfrm>
        </p:spPr>
        <p:txBody>
          <a:bodyPr/>
          <a:lstStyle/>
          <a:p>
            <a:r>
              <a:rPr lang="uk-UA" dirty="0"/>
              <a:t>РЕФЛЕКСІЯ</a:t>
            </a:r>
            <a:br>
              <a:rPr lang="uk-UA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78F9DE-3C50-5F12-6F40-ECF2EF7EA74E}"/>
              </a:ext>
            </a:extLst>
          </p:cNvPr>
          <p:cNvSpPr txBox="1"/>
          <p:nvPr/>
        </p:nvSpPr>
        <p:spPr>
          <a:xfrm>
            <a:off x="8477250" y="2386584"/>
            <a:ext cx="3144774" cy="3511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uk-UA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E46A0-9848-C607-C4E3-EBF001490DA5}"/>
              </a:ext>
            </a:extLst>
          </p:cNvPr>
          <p:cNvSpPr txBox="1"/>
          <p:nvPr/>
        </p:nvSpPr>
        <p:spPr>
          <a:xfrm>
            <a:off x="8574790" y="1862801"/>
            <a:ext cx="271772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/>
              <a:t>Як  поділити слова на склади?</a:t>
            </a:r>
          </a:p>
          <a:p>
            <a:pPr marL="342900" indent="-342900">
              <a:buAutoNum type="arabicPeriod"/>
            </a:pPr>
            <a:r>
              <a:rPr lang="uk-UA" dirty="0"/>
              <a:t>Які основні правила переносу слів ?</a:t>
            </a:r>
          </a:p>
          <a:p>
            <a:pPr marL="342900" indent="-342900">
              <a:buAutoNum type="arabicPeriod"/>
            </a:pPr>
            <a:r>
              <a:rPr lang="uk-UA" dirty="0"/>
              <a:t>Що не можна переносити, розривати, залишати на рядку?</a:t>
            </a:r>
          </a:p>
          <a:p>
            <a:pPr marL="342900" indent="-342900">
              <a:buAutoNum type="arabicPeriod"/>
            </a:pPr>
            <a:r>
              <a:rPr lang="uk-UA" dirty="0"/>
              <a:t> Для </a:t>
            </a:r>
            <a:r>
              <a:rPr lang="uk-UA"/>
              <a:t>чого треба знати </a:t>
            </a:r>
            <a:r>
              <a:rPr lang="uk-UA" dirty="0"/>
              <a:t>наголоси?</a:t>
            </a:r>
          </a:p>
          <a:p>
            <a:pPr marL="342900" indent="-342900">
              <a:buAutoNum type="arabicPeriod"/>
            </a:pPr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820C43F-6BF2-338C-B63D-FC519D532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1687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23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09_TF78438558" id="{03FECABA-DDEC-4EE5-A8AF-E694EBB3147F}" vid="{FBAAF51D-FEC9-427D-AA43-EA4E941046D6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{F3C46541-3B9B-4DCD-B1EA-70F833BF0A01}tf78438558_win32</Template>
  <TotalTime>234</TotalTime>
  <Words>537</Words>
  <Application>Microsoft Office PowerPoint</Application>
  <PresentationFormat>Широкий екран</PresentationFormat>
  <Paragraphs>65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Calibri</vt:lpstr>
      <vt:lpstr>Century Gothic</vt:lpstr>
      <vt:lpstr>Garamond</vt:lpstr>
      <vt:lpstr>SavonVTI</vt:lpstr>
      <vt:lpstr>СКЛАД.  ОСНОВНІ ПРАВИЛА ПЕРЕНОСУ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ФОНЕТИКА. ГРАФІКА.</dc:title>
  <dc:creator>Тетяна Сезько</dc:creator>
  <cp:lastModifiedBy>Тетяна Сезько</cp:lastModifiedBy>
  <cp:revision>47</cp:revision>
  <dcterms:created xsi:type="dcterms:W3CDTF">2022-12-02T12:33:31Z</dcterms:created>
  <dcterms:modified xsi:type="dcterms:W3CDTF">2023-01-01T17:04:26Z</dcterms:modified>
</cp:coreProperties>
</file>