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7"/>
  </p:notesMasterIdLst>
  <p:handoutMasterIdLst>
    <p:handoutMasterId r:id="rId18"/>
  </p:handoutMasterIdLst>
  <p:sldIdLst>
    <p:sldId id="257" r:id="rId2"/>
    <p:sldId id="263" r:id="rId3"/>
    <p:sldId id="277" r:id="rId4"/>
    <p:sldId id="279" r:id="rId5"/>
    <p:sldId id="266" r:id="rId6"/>
    <p:sldId id="264" r:id="rId7"/>
    <p:sldId id="275" r:id="rId8"/>
    <p:sldId id="274" r:id="rId9"/>
    <p:sldId id="276" r:id="rId10"/>
    <p:sldId id="267" r:id="rId11"/>
    <p:sldId id="268" r:id="rId12"/>
    <p:sldId id="273" r:id="rId13"/>
    <p:sldId id="271" r:id="rId14"/>
    <p:sldId id="265" r:id="rId15"/>
    <p:sldId id="278" r:id="rId16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02.84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55 24575,'0'13'0,"-1"-2"0,1-1 0,1 0 0,-1 0 0,2 0 0,3 16 0,-4-24 0,0 0 0,-1 0 0,1 0 0,0 0 0,0 0 0,0-1 0,1 1 0,-1 0 0,0-1 0,1 1 0,-1-1 0,1 1 0,-1-1 0,1 0 0,-1 0 0,1 0 0,0 0 0,0 0 0,0 0 0,0 0 0,0 0 0,-1-1 0,1 1 0,0-1 0,1 1 0,-1-1 0,0 0 0,0 0 0,0 0 0,0 0 0,0 0 0,0 0 0,0-1 0,2 0 0,-1 1 0,-1-1 0,1 1 0,-1-1 0,1 0 0,-1 1 0,1-1 0,-1 0 0,1-1 0,-1 1 0,0 0 0,0-1 0,0 1 0,0-1 0,0 0 0,0 0 0,0 0 0,0 0 0,-1 0 0,1 0 0,-1 0 0,1 0 0,-1-1 0,0 1 0,1-4 0,1-4 0,-1 0 0,0 0 0,-1 0 0,0 0 0,-1-12 0,4-30 0,-4 52 0,0-1 0,0 1 0,0-1 0,0 1 0,0-1 0,0 1 0,0-1 0,1 1 0,-1-1 0,0 1 0,0-1 0,0 1 0,0-1 0,1 1 0,-1 0 0,0-1 0,0 1 0,1-1 0,-1 1 0,0 0 0,1-1 0,-1 1 0,0 0 0,1-1 0,-1 1 0,1 0 0,0-1 0,4 13 0,0 23 0,-4-19 0,-1-5 0,1 1 0,0-1 0,0 0 0,6 19 0,-7-28 0,1 0 0,-1 0 0,1-1 0,0 1 0,0 0 0,-1 0 0,1-1 0,1 1 0,-1-1 0,0 1 0,0-1 0,0 1 0,1-1 0,-1 0 0,1 0 0,-1 1 0,1-1 0,-1 0 0,1 0 0,0-1 0,0 1 0,-1 0 0,1-1 0,0 1 0,0-1 0,0 1 0,0-1 0,-1 0 0,1 0 0,0 1 0,0-2 0,0 1 0,0 0 0,3-1 0,12-3-1365,0 0-5461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05.1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10 24575,'0'-4'0,"-4"-1"0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37.58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2 451 24575,'0'-10'0,"-1"-9"0,1-1 0,0 0 0,2 0 0,0 0 0,1 1 0,1-1 0,1 1 0,12-30 0,-7 31 0,1 0 0,1 1 0,0 0 0,1 1 0,1 1 0,27-24 0,-7 6 0,-26 26 0,0 0 0,1 1 0,-1 1 0,1 0 0,0 0 0,0 0 0,1 1 0,-1 0 0,1 1 0,0 0 0,0 1 0,0 0 0,0 1 0,1 0 0,-1 0 0,16 1 0,-15 1 0,-1 0 0,1 0 0,-1 0 0,0 1 0,0 1 0,0 0 0,0 0 0,-1 1 0,1 0 0,-1 1 0,0 0 0,0 0 0,0 1 0,-1 0 0,0 1 0,10 10 0,97 112 0,-104-115 0,-2 0 0,0 1 0,-1 0 0,0 1 0,-2 0 0,9 28 0,-12-32-341,-1 0 0,0 0-1,0 16 1,-1-8-6485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39.7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0 322 24575,'1'-16'0,"-1"0"0,2-1 0,0 1 0,1 0 0,0 1 0,2-1 0,6-16 0,-7 21 0,2 0 0,-1 1 0,2 0 0,-1 0 0,1 0 0,1 1 0,0 0 0,0 0 0,1 1 0,11-9 0,-7 8 0,0 1 0,1 1 0,0 0 0,0 1 0,0 0 0,1 1 0,0 1 0,0 0 0,0 1 0,1 1 0,-1 0 0,1 1 0,26 2 0,-36 0 0,0 0 0,0 1 0,1 0 0,-1 0 0,0 0 0,0 1 0,-1 0 0,1 0 0,-1 0 0,1 1 0,-1 0 0,0 0 0,0 0 0,-1 1 0,1-1 0,-1 1 0,0 0 0,6 10 0,-4-5 0,0 0 0,-1-1 0,-1 2 0,1-1 0,-1 0 0,-1 1 0,0 0 0,-1 0 0,0 0 0,1 11 0,-3-10-341,1 0 0,1 0-1,4 15 1,-1-11-6485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41.9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1 375 24575,'0'-11'0,"1"0"0,1 0 0,0 0 0,0 0 0,1 0 0,1 1 0,8-20 0,44-68 0,-40 73 0,-7 10 0,1 0 0,0 0 0,1 1 0,1 0 0,16-14 0,-22 23 0,0 1 0,1-1 0,0 1 0,-1 0 0,2 0 0,-1 1 0,0 0 0,1 0 0,-1 1 0,1 0 0,0 0 0,0 1 0,0 0 0,8 0 0,202 5 0,-209-3 0,-1-1 0,1 1 0,0 1 0,-1 0 0,1 0 0,-1 1 0,0 0 0,0 0 0,0 1 0,0 0 0,0 0 0,-1 1 0,0 0 0,0 0 0,0 1 0,-1-1 0,1 2 0,7 10 0,86 141 0,-90-139-1365,-3-2-5461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43.8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0 300 24575,'1'-7'0,"0"1"0,0-1 0,0 1 0,1-1 0,0 1 0,0-1 0,1 1 0,4-8 0,31-49 0,-29 50 0,9-17 0,21-28 0,-36 54 0,1 0 0,0 0 0,0 0 0,0 0 0,0 1 0,1 0 0,0 0 0,-1 0 0,1 0 0,7-2 0,7-2 0,1 1 0,0 1 0,1 1 0,-1 1 0,1 1 0,-1 0 0,1 2 0,-1 0 0,36 6 0,-50-4 0,0 0 0,0 0 0,0 1 0,0 0 0,0 0 0,-1 0 0,1 1 0,-1-1 0,0 1 0,0 1 0,4 4 0,7 9 0,23 33 0,-9-11 0,57 78 0,-83-113-151,-1-1-1,1 1 0,-1 0 0,0 1 1,0-1-1,-1 0 0,0 1 1,3 6-1,-1 6-6674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3:35:45.8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1 284 24575,'0'-11'0,"1"0"0,1 1 0,0-1 0,0 1 0,1-1 0,0 1 0,1 0 0,0 0 0,8-13 0,0 3 0,1 0 0,1 1 0,20-22 0,-29 36 0,0 1 0,0-1 0,1 1 0,-1 0 0,1 0 0,0 0 0,0 1 0,1 0 0,-1 0 0,9-2 0,7-1 0,40-5 0,-38 7 0,-20 4 2,1-1 0,-1 1 1,1 0-1,-1 0 0,1 0 0,-1 1 0,1 0 0,-1 0 0,0 0 0,1 0 0,-1 1 0,0-1 0,0 1 1,0 0-1,0 0 0,0 1 0,0-1 0,-1 1 0,1 0 0,3 4 0,5 6-59,-1 0-1,0 1 0,17 29 1,1 2-1122,-18-32-5647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25.12.2022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25.12.2022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00.png"/><Relationship Id="rId3" Type="http://schemas.openxmlformats.org/officeDocument/2006/relationships/image" Target="../media/image50.png"/><Relationship Id="rId7" Type="http://schemas.openxmlformats.org/officeDocument/2006/relationships/image" Target="../media/image70.png"/><Relationship Id="rId12" Type="http://schemas.openxmlformats.org/officeDocument/2006/relationships/customXml" Target="../ink/ink6.xml"/><Relationship Id="rId2" Type="http://schemas.openxmlformats.org/officeDocument/2006/relationships/customXml" Target="../ink/ink1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customXml" Target="../ink/ink3.xml"/><Relationship Id="rId11" Type="http://schemas.openxmlformats.org/officeDocument/2006/relationships/image" Target="../media/image90.png"/><Relationship Id="rId5" Type="http://schemas.openxmlformats.org/officeDocument/2006/relationships/image" Target="../media/image60.png"/><Relationship Id="rId15" Type="http://schemas.openxmlformats.org/officeDocument/2006/relationships/image" Target="../media/image110.png"/><Relationship Id="rId10" Type="http://schemas.openxmlformats.org/officeDocument/2006/relationships/customXml" Target="../ink/ink5.xml"/><Relationship Id="rId4" Type="http://schemas.openxmlformats.org/officeDocument/2006/relationships/customXml" Target="../ink/ink2.xml"/><Relationship Id="rId9" Type="http://schemas.openxmlformats.org/officeDocument/2006/relationships/image" Target="../media/image80.png"/><Relationship Id="rId14" Type="http://schemas.openxmlformats.org/officeDocument/2006/relationships/customXml" Target="../ink/ink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672581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uk" sz="4400" dirty="0">
                <a:solidFill>
                  <a:schemeClr val="tx1"/>
                </a:solidFill>
              </a:rPr>
              <a:t>ФОНЕТИКА.</a:t>
            </a:r>
            <a:br>
              <a:rPr lang="uk" sz="4400" dirty="0">
                <a:solidFill>
                  <a:schemeClr val="tx1"/>
                </a:solidFill>
              </a:rPr>
            </a:br>
            <a:r>
              <a:rPr lang="uk" sz="4400" dirty="0">
                <a:solidFill>
                  <a:schemeClr val="tx1"/>
                </a:solidFill>
              </a:rPr>
              <a:t>ГРАФІКА.</a:t>
            </a:r>
            <a:br>
              <a:rPr lang="uk" sz="4400" dirty="0">
                <a:solidFill>
                  <a:schemeClr val="tx1"/>
                </a:solidFill>
              </a:rPr>
            </a:br>
            <a:r>
              <a:rPr lang="uk" sz="4400" dirty="0">
                <a:solidFill>
                  <a:schemeClr val="tx1"/>
                </a:solidFill>
              </a:rPr>
              <a:t>орфоепія.</a:t>
            </a:r>
            <a:br>
              <a:rPr lang="uk" sz="4400" dirty="0">
                <a:solidFill>
                  <a:schemeClr val="tx1"/>
                </a:solidFill>
              </a:rPr>
            </a:br>
            <a:r>
              <a:rPr lang="uk" sz="4400" dirty="0">
                <a:solidFill>
                  <a:schemeClr val="tx1"/>
                </a:solidFill>
              </a:rPr>
              <a:t>орфографія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F0356-DB92-0D2E-2FAD-AF132426C53F}"/>
              </a:ext>
            </a:extLst>
          </p:cNvPr>
          <p:cNvSpPr txBox="1"/>
          <p:nvPr/>
        </p:nvSpPr>
        <p:spPr>
          <a:xfrm>
            <a:off x="5695066" y="5557421"/>
            <a:ext cx="5452527" cy="107721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1600" dirty="0"/>
              <a:t>СЕЗЬКО ТЕТЯНА АНАТОЛІЇВНА, </a:t>
            </a:r>
          </a:p>
          <a:p>
            <a:pPr algn="r"/>
            <a:r>
              <a:rPr lang="uk-UA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A6A5F95-3A93-3D92-95B8-7E6747713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D9FD46-936B-42B5-B66D-4C29255ED353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CE4BE45-DF7F-EB56-61C8-1F9AF7D06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3811" y="1130502"/>
            <a:ext cx="3423490" cy="3511296"/>
          </a:xfrm>
        </p:spPr>
        <p:txBody>
          <a:bodyPr>
            <a:normAutofit fontScale="25000" lnSpcReduction="20000"/>
          </a:bodyPr>
          <a:lstStyle/>
          <a:p>
            <a:r>
              <a:rPr lang="uk-UA" sz="8000" dirty="0">
                <a:solidFill>
                  <a:srgbClr val="FF0000"/>
                </a:solidFill>
              </a:rPr>
              <a:t>ВИ ПОТРЕНУЄТЕСЯ:</a:t>
            </a:r>
          </a:p>
          <a:p>
            <a:endParaRPr lang="uk-UA" sz="8000" dirty="0">
              <a:solidFill>
                <a:srgbClr val="FF0000"/>
              </a:solidFill>
            </a:endParaRPr>
          </a:p>
          <a:p>
            <a:pPr algn="just"/>
            <a:r>
              <a:rPr lang="uk-UA" sz="8000" dirty="0"/>
              <a:t>транскрибувати слова;</a:t>
            </a:r>
          </a:p>
          <a:p>
            <a:pPr algn="just"/>
            <a:r>
              <a:rPr lang="uk-UA" sz="8000" dirty="0"/>
              <a:t>визначати дзвінкі й глухі приголосні; </a:t>
            </a:r>
          </a:p>
          <a:p>
            <a:pPr algn="just"/>
            <a:r>
              <a:rPr lang="uk-UA" sz="8000" dirty="0"/>
              <a:t>визначати тверді, м’які та пом’якшені приголосні;</a:t>
            </a:r>
          </a:p>
          <a:p>
            <a:pPr algn="just"/>
            <a:r>
              <a:rPr lang="uk-UA" sz="8000" dirty="0"/>
              <a:t>ділити слова на склади;</a:t>
            </a:r>
          </a:p>
          <a:p>
            <a:pPr algn="just"/>
            <a:r>
              <a:rPr lang="uk-UA" sz="8000" dirty="0"/>
              <a:t>переносити слова з рядка в рядок; </a:t>
            </a:r>
          </a:p>
          <a:p>
            <a:pPr algn="just"/>
            <a:r>
              <a:rPr lang="uk-UA" sz="8000" dirty="0"/>
              <a:t>правильно ставити наголос;</a:t>
            </a:r>
          </a:p>
          <a:p>
            <a:pPr algn="just"/>
            <a:r>
              <a:rPr lang="uk-UA" sz="8000" dirty="0"/>
              <a:t>писати твір-розповідь на основі власного досвіду в художньому стилі.</a:t>
            </a:r>
          </a:p>
          <a:p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7C2982-1258-C221-5A31-57EAC6BD1302}"/>
              </a:ext>
            </a:extLst>
          </p:cNvPr>
          <p:cNvSpPr txBox="1"/>
          <p:nvPr/>
        </p:nvSpPr>
        <p:spPr>
          <a:xfrm>
            <a:off x="304022" y="2028499"/>
            <a:ext cx="6744848" cy="31085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</a:rPr>
              <a:t>ВИ ДІЗНАЄТЕСЯ, ЩО ТАКЕ:</a:t>
            </a:r>
          </a:p>
          <a:p>
            <a:r>
              <a:rPr lang="uk-UA" sz="2800" dirty="0"/>
              <a:t>які букви передають два звуки;</a:t>
            </a:r>
          </a:p>
          <a:p>
            <a:r>
              <a:rPr lang="uk-UA" sz="2800" dirty="0"/>
              <a:t>фонетична транскрипція;</a:t>
            </a:r>
          </a:p>
          <a:p>
            <a:r>
              <a:rPr lang="uk-UA" sz="2800" dirty="0"/>
              <a:t>голосні та приголосні звуки;</a:t>
            </a:r>
          </a:p>
          <a:p>
            <a:r>
              <a:rPr lang="uk-UA" sz="2800" dirty="0"/>
              <a:t>дзвінкі та глухі приголосні;</a:t>
            </a:r>
          </a:p>
          <a:p>
            <a:r>
              <a:rPr lang="uk-UA" sz="2800" dirty="0"/>
              <a:t>тверді, м’які та пом’якшені приголосні.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1D1814-E549-9C35-10BB-466886609481}"/>
              </a:ext>
            </a:extLst>
          </p:cNvPr>
          <p:cNvSpPr txBox="1"/>
          <p:nvPr/>
        </p:nvSpPr>
        <p:spPr>
          <a:xfrm>
            <a:off x="270828" y="300682"/>
            <a:ext cx="6744849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/>
              <a:t>ТЕМА УРОКУ: </a:t>
            </a:r>
          </a:p>
          <a:p>
            <a:r>
              <a:rPr lang="ru-RU" sz="2800" dirty="0"/>
              <a:t>ЗВУКИ МОВИ ТА ЗВУКИ МОВЛЕННЯ. </a:t>
            </a:r>
          </a:p>
          <a:p>
            <a:r>
              <a:rPr lang="ru-RU" sz="2800" dirty="0"/>
              <a:t>ГОЛОСНІ Й ПРИГОЛОСНІ ЗВУКИ</a:t>
            </a:r>
            <a:endParaRPr lang="uk-UA" sz="28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EB0F514-3FA1-4B96-1AB1-BF22EDEE0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1196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73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E67D07-8C99-C975-D102-92105B99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F631E0-CB63-C2E6-5144-D60A55FB0188}"/>
              </a:ext>
            </a:extLst>
          </p:cNvPr>
          <p:cNvSpPr txBox="1"/>
          <p:nvPr/>
        </p:nvSpPr>
        <p:spPr>
          <a:xfrm>
            <a:off x="452761" y="4092476"/>
            <a:ext cx="1123565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Мак  —  рак,  шишка —  мишка,  сірка —  зірка,  коса —  коза,  ворона —  ворота, сливи — слава, пічка — річка.</a:t>
            </a:r>
          </a:p>
          <a:p>
            <a:endParaRPr lang="uk-UA" sz="2400" dirty="0"/>
          </a:p>
          <a:p>
            <a:r>
              <a:rPr lang="uk-UA" sz="2400" dirty="0"/>
              <a:t>Порт — спорт, Оля — Коля, боби — бобри, сова — слова, оса — роса, оси — коси.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6D3EEB-F2F0-5951-7F0D-F2893ED685AC}"/>
              </a:ext>
            </a:extLst>
          </p:cNvPr>
          <p:cNvSpPr txBox="1"/>
          <p:nvPr/>
        </p:nvSpPr>
        <p:spPr>
          <a:xfrm>
            <a:off x="5442013" y="457200"/>
            <a:ext cx="637860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ГРА «ЧИМ ВІДРІЗНЯЮТЬСЯ СЛОВА»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2094A7B-900D-6E11-0016-1C70562C4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62" y="1129774"/>
            <a:ext cx="3095508" cy="23456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58EB6FA-C2BB-A997-8FF1-3517A24243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4830"/>
          <a:stretch/>
        </p:blipFill>
        <p:spPr>
          <a:xfrm>
            <a:off x="3548271" y="1143538"/>
            <a:ext cx="2852530" cy="23336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D711F93-6CE4-7DE5-CFC2-9103C812A1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1" y="1158057"/>
            <a:ext cx="2713383" cy="233286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3C50D6D-D83C-951E-657D-94086FD2C8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9863" y="1179380"/>
            <a:ext cx="2700754" cy="23115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38A605A-13CF-40B0-A4F5-C442E80112E0}"/>
              </a:ext>
            </a:extLst>
          </p:cNvPr>
          <p:cNvSpPr txBox="1"/>
          <p:nvPr/>
        </p:nvSpPr>
        <p:spPr>
          <a:xfrm>
            <a:off x="4394447" y="6033254"/>
            <a:ext cx="86179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Чим схожі і чим відрізняються ці слова? Зробіть висновки.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F729B2-F17E-A3C3-864C-A21F82237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2506" y="6329254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0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93DB8BD-C0EC-BD72-170E-01DEAFC1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2125E7A-BF40-4096-B528-5F20498A6621}" type="datetime1">
              <a:rPr lang="uk-UA" smtClean="0"/>
              <a:t>25.12.2022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E10F63-F939-9C78-919C-A88353DBE0BE}"/>
              </a:ext>
            </a:extLst>
          </p:cNvPr>
          <p:cNvSpPr txBox="1"/>
          <p:nvPr/>
        </p:nvSpPr>
        <p:spPr>
          <a:xfrm>
            <a:off x="503593" y="2240571"/>
            <a:ext cx="4237082" cy="3200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Звуки мови </a:t>
            </a:r>
            <a:r>
              <a:rPr lang="uk-UA" sz="2800" dirty="0"/>
              <a:t>слугують для утворення, розпізнавання та розрізнення слів.</a:t>
            </a:r>
          </a:p>
          <a:p>
            <a:pPr algn="just"/>
            <a:r>
              <a:rPr lang="uk-UA" dirty="0"/>
              <a:t>За допомогою звуків мови </a:t>
            </a:r>
            <a:r>
              <a:rPr lang="uk-UA" b="1" dirty="0"/>
              <a:t>розпізнають слова та їхні форми: </a:t>
            </a:r>
            <a:r>
              <a:rPr lang="uk-UA" dirty="0"/>
              <a:t>мир [мир]— </a:t>
            </a:r>
          </a:p>
          <a:p>
            <a:pPr algn="just"/>
            <a:r>
              <a:rPr lang="uk-UA" dirty="0"/>
              <a:t>сир [сир] — тир [тир]; сир [сир] — сиру [сиру]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268901-55CF-4A01-B801-CB2C7EECF5E8}"/>
              </a:ext>
            </a:extLst>
          </p:cNvPr>
          <p:cNvSpPr txBox="1"/>
          <p:nvPr/>
        </p:nvSpPr>
        <p:spPr>
          <a:xfrm>
            <a:off x="1855433" y="825623"/>
            <a:ext cx="807868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dirty="0"/>
              <a:t>ЗВУК</a:t>
            </a:r>
          </a:p>
        </p:txBody>
      </p:sp>
      <p:sp>
        <p:nvSpPr>
          <p:cNvPr id="9" name="Стрілка: униз 8">
            <a:extLst>
              <a:ext uri="{FF2B5EF4-FFF2-40B4-BE49-F238E27FC236}">
                <a16:creationId xmlns:a16="http://schemas.microsoft.com/office/drawing/2014/main" id="{9FF87392-6861-055D-E62F-1D49ED2FBAD1}"/>
              </a:ext>
            </a:extLst>
          </p:cNvPr>
          <p:cNvSpPr/>
          <p:nvPr/>
        </p:nvSpPr>
        <p:spPr>
          <a:xfrm>
            <a:off x="1242874" y="1533509"/>
            <a:ext cx="2272683" cy="70788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83F390-B37B-AE65-C395-4FF1EBF82A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4211" y="1532685"/>
            <a:ext cx="2402032" cy="73158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0907B02-C942-B416-CCCE-C485BCFC1A17}"/>
              </a:ext>
            </a:extLst>
          </p:cNvPr>
          <p:cNvSpPr txBox="1"/>
          <p:nvPr/>
        </p:nvSpPr>
        <p:spPr>
          <a:xfrm>
            <a:off x="3250707" y="1532685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Звук – </a:t>
            </a:r>
            <a:r>
              <a:rPr lang="ru-RU" dirty="0" err="1"/>
              <a:t>найменша</a:t>
            </a:r>
            <a:r>
              <a:rPr lang="ru-RU" dirty="0"/>
              <a:t> </a:t>
            </a:r>
            <a:r>
              <a:rPr lang="ru-RU" dirty="0" err="1"/>
              <a:t>одиниця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 та </a:t>
            </a:r>
            <a:r>
              <a:rPr lang="ru-RU" dirty="0" err="1"/>
              <a:t>мовлення</a:t>
            </a:r>
            <a:endParaRPr lang="uk-U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22CE40-D30F-252F-1B28-92DDCBC204E5}"/>
              </a:ext>
            </a:extLst>
          </p:cNvPr>
          <p:cNvSpPr txBox="1"/>
          <p:nvPr/>
        </p:nvSpPr>
        <p:spPr>
          <a:xfrm>
            <a:off x="5308847" y="2264268"/>
            <a:ext cx="6209190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Звуки мовлення </a:t>
            </a:r>
            <a:r>
              <a:rPr lang="uk-UA" sz="2400" dirty="0"/>
              <a:t>- це найменші неподільні одиниці, які ми вимовляємо та чуємо. Усі </a:t>
            </a:r>
            <a:r>
              <a:rPr lang="uk-UA" sz="2400" dirty="0" err="1"/>
              <a:t>мовні</a:t>
            </a:r>
            <a:r>
              <a:rPr lang="uk-UA" sz="2400" dirty="0"/>
              <a:t> звуки поділяються на </a:t>
            </a:r>
            <a:r>
              <a:rPr lang="uk-UA" sz="2400" b="1" dirty="0"/>
              <a:t>голосні та приголосні.</a:t>
            </a:r>
            <a:r>
              <a:rPr lang="uk-UA" sz="2400" dirty="0"/>
              <a:t> </a:t>
            </a:r>
            <a:r>
              <a:rPr lang="uk-UA" sz="2400" b="1" dirty="0"/>
              <a:t>Голосні</a:t>
            </a:r>
            <a:r>
              <a:rPr lang="uk-UA" sz="2400" dirty="0"/>
              <a:t> - звуки, в основі яких </a:t>
            </a:r>
            <a:r>
              <a:rPr lang="uk-UA" sz="2400" b="1" dirty="0"/>
              <a:t>лежить голос</a:t>
            </a:r>
            <a:r>
              <a:rPr lang="uk-UA" sz="2400" dirty="0"/>
              <a:t>. </a:t>
            </a:r>
            <a:r>
              <a:rPr lang="uk-UA" sz="2400" b="1" dirty="0"/>
              <a:t>Приголосні</a:t>
            </a:r>
            <a:r>
              <a:rPr lang="uk-UA" sz="2400" dirty="0"/>
              <a:t> - звуки мови, в основі яких лежить самий </a:t>
            </a:r>
            <a:r>
              <a:rPr lang="uk-UA" sz="2400" b="1" dirty="0"/>
              <a:t>шум або шум із більшою чи меншою силою голосу.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8A11F5-4823-A715-0DE3-DA8D8281F5EB}"/>
              </a:ext>
            </a:extLst>
          </p:cNvPr>
          <p:cNvSpPr txBox="1"/>
          <p:nvPr/>
        </p:nvSpPr>
        <p:spPr>
          <a:xfrm>
            <a:off x="673963" y="5477470"/>
            <a:ext cx="50935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Звуки мовлення можна порівняти із цеглинками, з яких вибудовується мовлення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7CA3BE-8CFB-00F5-DABA-5119CF6251F4}"/>
              </a:ext>
            </a:extLst>
          </p:cNvPr>
          <p:cNvSpPr txBox="1"/>
          <p:nvPr/>
        </p:nvSpPr>
        <p:spPr>
          <a:xfrm>
            <a:off x="5308847" y="5441447"/>
            <a:ext cx="6151855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Завдяки звукам мовлення відбувається усне спілкування між  людьми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49D1119-6E69-D27F-F39A-68BEB6DBA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953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55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5346084-F0C0-5749-093D-C1223361DB0D}"/>
              </a:ext>
            </a:extLst>
          </p:cNvPr>
          <p:cNvSpPr txBox="1"/>
          <p:nvPr/>
        </p:nvSpPr>
        <p:spPr>
          <a:xfrm>
            <a:off x="488561" y="469479"/>
            <a:ext cx="6190147" cy="23358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r>
              <a:rPr lang="uk-UA" sz="2800" b="1" dirty="0"/>
              <a:t>ФОНЕТИКА </a:t>
            </a:r>
            <a:r>
              <a:rPr lang="uk-UA" sz="2800" dirty="0"/>
              <a:t>(</a:t>
            </a:r>
            <a:r>
              <a:rPr lang="uk-UA" sz="2800" dirty="0" err="1"/>
              <a:t>грец</a:t>
            </a:r>
            <a:r>
              <a:rPr lang="uk-UA" sz="2800" dirty="0"/>
              <a:t>. </a:t>
            </a:r>
            <a:r>
              <a:rPr lang="el-GR" sz="2800" dirty="0"/>
              <a:t>φωνητικός — </a:t>
            </a:r>
            <a:r>
              <a:rPr lang="uk-UA" sz="2800" dirty="0"/>
              <a:t>звуковий) — це розділ мовознавства, в якому </a:t>
            </a:r>
            <a:r>
              <a:rPr lang="uk-UA" sz="2800" b="1" dirty="0"/>
              <a:t>вивчають звуковий склад мови. </a:t>
            </a:r>
          </a:p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endParaRPr lang="uk-UA" sz="2800" b="1" dirty="0"/>
          </a:p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endParaRPr lang="uk-UA" sz="2800" b="1" dirty="0"/>
          </a:p>
          <a:p>
            <a:pPr indent="-18288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uk-UA" sz="2800" dirty="0"/>
          </a:p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endParaRPr lang="uk-UA" sz="2800" dirty="0"/>
          </a:p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endParaRPr lang="uk-UA" sz="2800" dirty="0"/>
          </a:p>
          <a:p>
            <a:pPr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r>
              <a:rPr lang="uk-UA" sz="2800" dirty="0"/>
              <a:t>Об'єктом вивчення фонетики є </a:t>
            </a:r>
            <a:r>
              <a:rPr lang="uk-UA" sz="2800" b="1" dirty="0"/>
              <a:t>звуки.</a:t>
            </a:r>
            <a:endParaRPr lang="uk-UA" sz="28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794A943-DA04-D871-9DC8-807B1D3F3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1052" y="2529451"/>
            <a:ext cx="4812386" cy="3749040"/>
          </a:xfrm>
          <a:prstGeom prst="rect">
            <a:avLst/>
          </a:prstGeom>
          <a:noFill/>
        </p:spPr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7EFE5B8-C89E-0464-32CB-BB241B57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04D9FD46-936B-42B5-B66D-4C29255ED353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ABB9C8-8E64-FFF9-B772-F08F661D5F25}"/>
              </a:ext>
            </a:extLst>
          </p:cNvPr>
          <p:cNvSpPr txBox="1"/>
          <p:nvPr/>
        </p:nvSpPr>
        <p:spPr>
          <a:xfrm>
            <a:off x="6803974" y="469479"/>
            <a:ext cx="4899464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/>
              <a:t>ОРФОЕПІЯ</a:t>
            </a:r>
            <a:r>
              <a:rPr lang="uk-UA" dirty="0"/>
              <a:t> (</a:t>
            </a:r>
            <a:r>
              <a:rPr lang="uk-UA" dirty="0" err="1"/>
              <a:t>грец</a:t>
            </a:r>
            <a:r>
              <a:rPr lang="uk-UA" dirty="0"/>
              <a:t>. </a:t>
            </a:r>
            <a:r>
              <a:rPr lang="el-GR" dirty="0"/>
              <a:t>ορθος — «</a:t>
            </a:r>
            <a:r>
              <a:rPr lang="uk-UA" dirty="0"/>
              <a:t>правильний», </a:t>
            </a:r>
            <a:r>
              <a:rPr lang="uk-UA" dirty="0" err="1"/>
              <a:t>грец</a:t>
            </a:r>
            <a:r>
              <a:rPr lang="uk-UA" dirty="0"/>
              <a:t>. </a:t>
            </a:r>
            <a:r>
              <a:rPr lang="el-GR" dirty="0"/>
              <a:t>επος — «</a:t>
            </a:r>
            <a:r>
              <a:rPr lang="uk-UA" dirty="0"/>
              <a:t>мова», «мовлення»), — це розділ мовознавчої науки, що вивчає </a:t>
            </a:r>
            <a:r>
              <a:rPr lang="uk-UA" b="1" dirty="0"/>
              <a:t>сукупність правил про літературну вимову.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4CD66BA-337B-1BB8-CA1D-6F175AA49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7" y="3206540"/>
            <a:ext cx="6145301" cy="10486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D10C87-3C54-0E6B-991F-EA8828413E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7333" y="6175039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109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C5CCA1B-BB17-99BA-7C5E-BB7600A60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2871FB-2428-3A41-8BD9-F57688484224}"/>
              </a:ext>
            </a:extLst>
          </p:cNvPr>
          <p:cNvSpPr txBox="1"/>
          <p:nvPr/>
        </p:nvSpPr>
        <p:spPr>
          <a:xfrm>
            <a:off x="481122" y="1818352"/>
            <a:ext cx="639192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За допомогою звуків мови </a:t>
            </a:r>
            <a:r>
              <a:rPr lang="uk-UA" b="1" dirty="0"/>
              <a:t>розпізнають слова та їхні форми: </a:t>
            </a:r>
          </a:p>
          <a:p>
            <a:r>
              <a:rPr lang="uk-UA" dirty="0"/>
              <a:t>*</a:t>
            </a:r>
            <a:r>
              <a:rPr lang="uk-UA" sz="2800" dirty="0"/>
              <a:t>мир [мир]— сир [сир] — тир [тир]; сир [сир] — сиру [сиру] — сиром [сиром]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269ABB-E760-9DE9-458C-3C3C981FC079}"/>
              </a:ext>
            </a:extLst>
          </p:cNvPr>
          <p:cNvSpPr txBox="1"/>
          <p:nvPr/>
        </p:nvSpPr>
        <p:spPr>
          <a:xfrm>
            <a:off x="490864" y="4625783"/>
            <a:ext cx="586641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А завдяки звукам мовлення відбувається усне спілкування між людьми.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E8D637-0996-ABD3-7673-2148BE66C3D3}"/>
              </a:ext>
            </a:extLst>
          </p:cNvPr>
          <p:cNvSpPr txBox="1"/>
          <p:nvPr/>
        </p:nvSpPr>
        <p:spPr>
          <a:xfrm>
            <a:off x="6498454" y="426693"/>
            <a:ext cx="522894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ЗНАЧЕННЯ  ВИВЧЕННЯ ЗВУКІВ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53FEB4-B6D6-F299-12CC-E5A00230A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463" y="2445154"/>
            <a:ext cx="5114768" cy="35206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50A23C-89E0-1D8F-86B6-702151A19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2708" y="6157579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10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5B8FC98-9407-E73A-82F7-A26CF793F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8C48DC-3F28-6A08-45FB-EECE56A481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339"/>
          <a:stretch/>
        </p:blipFill>
        <p:spPr>
          <a:xfrm>
            <a:off x="420450" y="427042"/>
            <a:ext cx="4062097" cy="55032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00A2EA-77E2-5628-0058-3484285C40B6}"/>
              </a:ext>
            </a:extLst>
          </p:cNvPr>
          <p:cNvSpPr txBox="1"/>
          <p:nvPr/>
        </p:nvSpPr>
        <p:spPr>
          <a:xfrm>
            <a:off x="5044736" y="1797662"/>
            <a:ext cx="609452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Звук — це найменша одиниця мови </a:t>
            </a:r>
            <a:r>
              <a:rPr lang="uk-UA" sz="2800" dirty="0"/>
              <a:t>та мовлення. </a:t>
            </a:r>
          </a:p>
          <a:p>
            <a:pPr algn="just"/>
            <a:r>
              <a:rPr lang="uk-UA" sz="2800" dirty="0"/>
              <a:t>Звуки утворюються внаслідок </a:t>
            </a:r>
            <a:r>
              <a:rPr lang="uk-UA" sz="2800" b="1" dirty="0"/>
              <a:t>коливання повітря. </a:t>
            </a:r>
            <a:r>
              <a:rPr lang="uk-UA" sz="2800" dirty="0"/>
              <a:t>Люди й тварини сприймають їх на слух. </a:t>
            </a:r>
          </a:p>
          <a:p>
            <a:pPr algn="just"/>
            <a:r>
              <a:rPr lang="uk-UA" sz="2800" dirty="0"/>
              <a:t>Бувають </a:t>
            </a:r>
            <a:r>
              <a:rPr lang="uk-UA" sz="2800" b="1" dirty="0"/>
              <a:t>звуки природи </a:t>
            </a:r>
            <a:r>
              <a:rPr lang="uk-UA" sz="2800" dirty="0"/>
              <a:t>(шум дерева, гроза, дзюрчання води) і </a:t>
            </a:r>
            <a:r>
              <a:rPr lang="uk-UA" sz="2800" b="1" dirty="0"/>
              <a:t>звуки, що створює людина </a:t>
            </a:r>
            <a:r>
              <a:rPr lang="uk-UA" sz="2800" dirty="0"/>
              <a:t>(кашляння, свист, дихання</a:t>
            </a:r>
            <a:r>
              <a:rPr lang="uk-UA" dirty="0"/>
              <a:t>).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F69BFC-A96E-0EBF-E81A-C4B25E67014C}"/>
              </a:ext>
            </a:extLst>
          </p:cNvPr>
          <p:cNvSpPr txBox="1"/>
          <p:nvPr/>
        </p:nvSpPr>
        <p:spPr>
          <a:xfrm>
            <a:off x="7329275" y="457200"/>
            <a:ext cx="4442275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ЯК УТВОРЮЄТЬСЯ ЗВУК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55DCF7-8283-6DE7-DBBA-3517B0FDAD6D}"/>
              </a:ext>
            </a:extLst>
          </p:cNvPr>
          <p:cNvSpPr txBox="1"/>
          <p:nvPr/>
        </p:nvSpPr>
        <p:spPr>
          <a:xfrm>
            <a:off x="523783" y="6035040"/>
            <a:ext cx="382627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ГОЛОСОВИЙ АПАРАТ ЛЮДИНИ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8AE8C2-E00A-49B3-974B-A70076871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5445" y="616687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3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90F4ECF-E262-B920-3936-5523B1D60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6787" y="457200"/>
            <a:ext cx="8001000" cy="60327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uk-UA" dirty="0"/>
              <a:t>СПІВВІДНОШЕННЯ БУКВ ТА ЗВУКІВ</a:t>
            </a:r>
            <a:endParaRPr lang="en-US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616FB2-8514-7B69-B5EF-936273D0F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2" y="1138716"/>
            <a:ext cx="10058400" cy="3168397"/>
          </a:xfrm>
          <a:prstGeom prst="rect">
            <a:avLst/>
          </a:prstGeom>
          <a:noFill/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7E66C3CA-9CFA-E27F-0DD9-01AAFE4CA5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fld id="{5EECCEEB-50B8-4F63-8D67-07B036021270}" type="datetime1">
              <a:rPr lang="uk-UA" smtClean="0"/>
              <a:pPr rtl="0">
                <a:spcAft>
                  <a:spcPts val="600"/>
                </a:spcAft>
              </a:pPr>
              <a:t>25.12.2022</a:t>
            </a:fld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6D367C-FB64-1717-A610-F7D85AC42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572" y="4785271"/>
            <a:ext cx="10358002" cy="13534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97B4D2-C262-F6A9-F2C2-89310C7E3F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0521" y="613870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AC3F987-B4B2-38D8-1119-3473C218E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77D88E-FFD6-F78C-E2AB-C8E1B83B7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111" y="718810"/>
            <a:ext cx="6081205" cy="54122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432073-6C0C-9654-AF4F-9451B1F64068}"/>
              </a:ext>
            </a:extLst>
          </p:cNvPr>
          <p:cNvSpPr txBox="1"/>
          <p:nvPr/>
        </p:nvSpPr>
        <p:spPr>
          <a:xfrm>
            <a:off x="9703294" y="457200"/>
            <a:ext cx="201523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АЛФАВІТ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483899-B7BA-F9A9-206E-536BC3D03D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9341" y="6177691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36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1CA3AB5-9604-1807-945E-42CC914E0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2125E7A-BF40-4096-B528-5F20498A6621}" type="datetime1">
              <a:rPr lang="uk-UA" smtClean="0"/>
              <a:t>25.12.2022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B86EA1-65E8-776F-621B-6C07B74BA315}"/>
              </a:ext>
            </a:extLst>
          </p:cNvPr>
          <p:cNvSpPr txBox="1"/>
          <p:nvPr/>
        </p:nvSpPr>
        <p:spPr>
          <a:xfrm>
            <a:off x="1496210" y="1113532"/>
            <a:ext cx="111722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000" b="1" dirty="0" err="1"/>
              <a:t>спосіб</a:t>
            </a:r>
            <a:r>
              <a:rPr lang="ru-RU" sz="2000" b="1" dirty="0"/>
              <a:t> </a:t>
            </a:r>
            <a:r>
              <a:rPr lang="ru-RU" sz="2000" b="1" dirty="0" err="1"/>
              <a:t>передачі</a:t>
            </a:r>
            <a:r>
              <a:rPr lang="ru-RU" sz="2000" b="1" dirty="0"/>
              <a:t> на </a:t>
            </a:r>
            <a:r>
              <a:rPr lang="ru-RU" sz="2000" b="1" dirty="0" err="1"/>
              <a:t>письмі</a:t>
            </a:r>
            <a:r>
              <a:rPr lang="ru-RU" sz="2000" b="1" dirty="0"/>
              <a:t> </a:t>
            </a:r>
            <a:r>
              <a:rPr lang="ru-RU" sz="2000" b="1" dirty="0" err="1"/>
              <a:t>усної</a:t>
            </a:r>
            <a:r>
              <a:rPr lang="ru-RU" sz="2000" b="1" dirty="0"/>
              <a:t> </a:t>
            </a:r>
            <a:r>
              <a:rPr lang="ru-RU" sz="2000" b="1" dirty="0" err="1"/>
              <a:t>мови</a:t>
            </a:r>
            <a:r>
              <a:rPr lang="ru-RU" sz="2000" b="1" dirty="0"/>
              <a:t> з </a:t>
            </a:r>
            <a:r>
              <a:rPr lang="ru-RU" sz="2000" b="1" dirty="0" err="1"/>
              <a:t>усіма</a:t>
            </a:r>
            <a:r>
              <a:rPr lang="ru-RU" sz="2000" b="1" dirty="0"/>
              <a:t> </a:t>
            </a:r>
            <a:r>
              <a:rPr lang="ru-RU" sz="2000" b="1" dirty="0" err="1"/>
              <a:t>її</a:t>
            </a:r>
            <a:r>
              <a:rPr lang="ru-RU" sz="2000" b="1" dirty="0"/>
              <a:t> </a:t>
            </a:r>
            <a:r>
              <a:rPr lang="ru-RU" sz="2000" b="1" dirty="0" err="1"/>
              <a:t>особливостями</a:t>
            </a:r>
            <a:endParaRPr lang="uk-UA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98616D-0D82-F4C3-AC61-5F2EBE9CE9A0}"/>
              </a:ext>
            </a:extLst>
          </p:cNvPr>
          <p:cNvSpPr txBox="1"/>
          <p:nvPr/>
        </p:nvSpPr>
        <p:spPr>
          <a:xfrm>
            <a:off x="1378258" y="1753374"/>
            <a:ext cx="10233733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ПРАВИЛА ЗАПИСУ ТРАНСКРИПЦІЇ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текст, записаний у фонетичній транскрипції, беремо у </a:t>
            </a:r>
            <a:r>
              <a:rPr lang="uk-UA" b="1" dirty="0"/>
              <a:t>квадратні дужки</a:t>
            </a:r>
            <a:r>
              <a:rPr lang="uk-UA" dirty="0"/>
              <a:t>: [</a:t>
            </a:r>
            <a:r>
              <a:rPr lang="uk-UA" dirty="0" err="1"/>
              <a:t>кр'іт</a:t>
            </a:r>
            <a:r>
              <a:rPr lang="uk-UA" dirty="0"/>
              <a:t>];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b="1" dirty="0"/>
              <a:t>усі слова </a:t>
            </a:r>
            <a:r>
              <a:rPr lang="uk-UA" dirty="0"/>
              <a:t>при передачі транскрипцією, навіть власні назви, </a:t>
            </a:r>
            <a:r>
              <a:rPr lang="uk-UA" b="1" dirty="0"/>
              <a:t>пишемо з малої літери</a:t>
            </a:r>
            <a:r>
              <a:rPr lang="uk-UA" dirty="0"/>
              <a:t>: [</a:t>
            </a:r>
            <a:r>
              <a:rPr lang="uk-UA" dirty="0" err="1"/>
              <a:t>украйіна</a:t>
            </a:r>
            <a:r>
              <a:rPr lang="uk-UA" dirty="0"/>
              <a:t>];</a:t>
            </a:r>
          </a:p>
          <a:p>
            <a:r>
              <a:rPr lang="uk-UA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букви я, ю, є, ї, ь, щ не вживаємо;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ставимо наголос: [</a:t>
            </a:r>
            <a:r>
              <a:rPr lang="uk-UA" dirty="0" err="1"/>
              <a:t>кол'іно</a:t>
            </a:r>
            <a:r>
              <a:rPr lang="uk-UA" dirty="0"/>
              <a:t>], [криниця];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b="1" dirty="0"/>
              <a:t>м'якіст</a:t>
            </a:r>
            <a:r>
              <a:rPr lang="uk-UA" dirty="0"/>
              <a:t>ь приголосного позначаємо рискою вгорі  </a:t>
            </a:r>
            <a:r>
              <a:rPr lang="uk-UA" sz="3200" dirty="0"/>
              <a:t>[']</a:t>
            </a:r>
            <a:r>
              <a:rPr lang="uk-UA" dirty="0"/>
              <a:t>, а </a:t>
            </a:r>
            <a:r>
              <a:rPr lang="uk-UA" b="1" dirty="0" err="1"/>
              <a:t>напівпом'якшеніст</a:t>
            </a:r>
            <a:r>
              <a:rPr lang="uk-UA" dirty="0" err="1"/>
              <a:t>ь</a:t>
            </a:r>
            <a:r>
              <a:rPr lang="uk-UA" dirty="0"/>
              <a:t> таким знаком: </a:t>
            </a:r>
            <a:r>
              <a:rPr lang="uk-UA" sz="2800" dirty="0"/>
              <a:t>[’];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довгі звуки позначаємо так: </a:t>
            </a:r>
            <a:r>
              <a:rPr lang="uk-UA" sz="2800" dirty="0"/>
              <a:t>[:]</a:t>
            </a:r>
            <a:r>
              <a:rPr lang="uk-UA" dirty="0"/>
              <a:t> ([дз'</a:t>
            </a:r>
            <a:r>
              <a:rPr lang="uk-UA" dirty="0" err="1"/>
              <a:t>урчан</a:t>
            </a:r>
            <a:r>
              <a:rPr lang="uk-UA" dirty="0"/>
              <a:t>':а] );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маленькою буквою вгорі позначаємо звук, до якого наближається при вимові основний звук: [дерево];</a:t>
            </a:r>
          </a:p>
          <a:p>
            <a:r>
              <a:rPr lang="uk-UA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dirty="0"/>
              <a:t>[</a:t>
            </a:r>
            <a:r>
              <a:rPr lang="uk-UA" dirty="0" err="1"/>
              <a:t>дж</a:t>
            </a:r>
            <a:r>
              <a:rPr lang="uk-UA" dirty="0"/>
              <a:t>], [</a:t>
            </a:r>
            <a:r>
              <a:rPr lang="uk-UA" dirty="0" err="1"/>
              <a:t>дз</a:t>
            </a:r>
            <a:r>
              <a:rPr lang="uk-UA" dirty="0"/>
              <a:t>], [</a:t>
            </a:r>
            <a:r>
              <a:rPr lang="uk-UA" dirty="0" err="1"/>
              <a:t>дз</a:t>
            </a:r>
            <a:r>
              <a:rPr lang="uk-UA" dirty="0"/>
              <a:t>'] — так позначатимемо злиту вимову звуків: [джура], [</a:t>
            </a:r>
            <a:r>
              <a:rPr lang="uk-UA" dirty="0" err="1"/>
              <a:t>дз'об</a:t>
            </a:r>
            <a:r>
              <a:rPr lang="uk-UA" dirty="0"/>
              <a:t>].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F3B769-6780-52DF-5880-5C03FEF0771D}"/>
              </a:ext>
            </a:extLst>
          </p:cNvPr>
          <p:cNvSpPr txBox="1"/>
          <p:nvPr/>
        </p:nvSpPr>
        <p:spPr>
          <a:xfrm>
            <a:off x="8105313" y="485460"/>
            <a:ext cx="364872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ФОНЕТИЧНА ТРАНСКРИПЦІЯ</a:t>
            </a:r>
          </a:p>
        </p:txBody>
      </p:sp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6DB1CECF-D89E-B900-15C6-D7D4B7B97EDA}"/>
              </a:ext>
            </a:extLst>
          </p:cNvPr>
          <p:cNvGrpSpPr/>
          <p:nvPr/>
        </p:nvGrpSpPr>
        <p:grpSpPr>
          <a:xfrm>
            <a:off x="4081645" y="5501908"/>
            <a:ext cx="108360" cy="64800"/>
            <a:chOff x="4081645" y="5501908"/>
            <a:chExt cx="108360" cy="64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13" name="Рукописні дані 12">
                  <a:extLst>
                    <a:ext uri="{FF2B5EF4-FFF2-40B4-BE49-F238E27FC236}">
                      <a16:creationId xmlns:a16="http://schemas.microsoft.com/office/drawing/2014/main" id="{539BCB0E-FAF5-EB72-76E8-D159377D3780}"/>
                    </a:ext>
                  </a:extLst>
                </p14:cNvPr>
                <p14:cNvContentPartPr/>
                <p14:nvPr/>
              </p14:nvContentPartPr>
              <p14:xfrm>
                <a:off x="4101085" y="5501908"/>
                <a:ext cx="88920" cy="64800"/>
              </p14:xfrm>
            </p:contentPart>
          </mc:Choice>
          <mc:Fallback xmlns="">
            <p:pic>
              <p:nvPicPr>
                <p:cNvPr id="13" name="Рукописні дані 12">
                  <a:extLst>
                    <a:ext uri="{FF2B5EF4-FFF2-40B4-BE49-F238E27FC236}">
                      <a16:creationId xmlns:a16="http://schemas.microsoft.com/office/drawing/2014/main" id="{539BCB0E-FAF5-EB72-76E8-D159377D3780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092085" y="5492908"/>
                  <a:ext cx="106560" cy="8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B5BEEA48-2799-E4FF-5A59-5EA620B7B138}"/>
                    </a:ext>
                  </a:extLst>
                </p14:cNvPr>
                <p14:cNvContentPartPr/>
                <p14:nvPr/>
              </p14:nvContentPartPr>
              <p14:xfrm>
                <a:off x="4081645" y="5518108"/>
                <a:ext cx="1800" cy="396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B5BEEA48-2799-E4FF-5A59-5EA620B7B138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073005" y="5509468"/>
                  <a:ext cx="19440" cy="21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576CC2E1-AB9F-1BEC-8042-EADB7F3777B5}"/>
                  </a:ext>
                </a:extLst>
              </p14:cNvPr>
              <p14:cNvContentPartPr/>
              <p14:nvPr/>
            </p14:nvContentPartPr>
            <p14:xfrm>
              <a:off x="8370685" y="6016348"/>
              <a:ext cx="258840" cy="16236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576CC2E1-AB9F-1BEC-8042-EADB7F3777B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362045" y="6007708"/>
                <a:ext cx="27648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" name="Рукописні дані 2">
                <a:extLst>
                  <a:ext uri="{FF2B5EF4-FFF2-40B4-BE49-F238E27FC236}">
                    <a16:creationId xmlns:a16="http://schemas.microsoft.com/office/drawing/2014/main" id="{8366457C-F3AA-ED39-40E2-FB41A2DB4554}"/>
                  </a:ext>
                </a:extLst>
              </p14:cNvPr>
              <p14:cNvContentPartPr/>
              <p14:nvPr/>
            </p14:nvContentPartPr>
            <p14:xfrm>
              <a:off x="9436645" y="6045148"/>
              <a:ext cx="183600" cy="116280"/>
            </p14:xfrm>
          </p:contentPart>
        </mc:Choice>
        <mc:Fallback xmlns="">
          <p:pic>
            <p:nvPicPr>
              <p:cNvPr id="3" name="Рукописні дані 2">
                <a:extLst>
                  <a:ext uri="{FF2B5EF4-FFF2-40B4-BE49-F238E27FC236}">
                    <a16:creationId xmlns:a16="http://schemas.microsoft.com/office/drawing/2014/main" id="{8366457C-F3AA-ED39-40E2-FB41A2DB4554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427645" y="6036148"/>
                <a:ext cx="201240" cy="13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4" name="Рукописні дані 3">
                <a:extLst>
                  <a:ext uri="{FF2B5EF4-FFF2-40B4-BE49-F238E27FC236}">
                    <a16:creationId xmlns:a16="http://schemas.microsoft.com/office/drawing/2014/main" id="{0A00E027-693E-17AB-1741-68A1310E1030}"/>
                  </a:ext>
                </a:extLst>
              </p14:cNvPr>
              <p14:cNvContentPartPr/>
              <p14:nvPr/>
            </p14:nvContentPartPr>
            <p14:xfrm>
              <a:off x="1828405" y="6026068"/>
              <a:ext cx="282960" cy="135000"/>
            </p14:xfrm>
          </p:contentPart>
        </mc:Choice>
        <mc:Fallback xmlns="">
          <p:pic>
            <p:nvPicPr>
              <p:cNvPr id="4" name="Рукописні дані 3">
                <a:extLst>
                  <a:ext uri="{FF2B5EF4-FFF2-40B4-BE49-F238E27FC236}">
                    <a16:creationId xmlns:a16="http://schemas.microsoft.com/office/drawing/2014/main" id="{0A00E027-693E-17AB-1741-68A1310E1030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819765" y="6017428"/>
                <a:ext cx="30060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80FFE5C2-18C9-F828-C009-8BB65951BA78}"/>
                  </a:ext>
                </a:extLst>
              </p14:cNvPr>
              <p14:cNvContentPartPr/>
              <p14:nvPr/>
            </p14:nvContentPartPr>
            <p14:xfrm>
              <a:off x="2414485" y="6017428"/>
              <a:ext cx="249480" cy="12528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80FFE5C2-18C9-F828-C009-8BB65951BA7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405485" y="6008788"/>
                <a:ext cx="267120" cy="14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537706BC-A665-6456-5921-F5A5B2AEF864}"/>
                  </a:ext>
                </a:extLst>
              </p14:cNvPr>
              <p14:cNvContentPartPr/>
              <p14:nvPr/>
            </p14:nvContentPartPr>
            <p14:xfrm>
              <a:off x="3017845" y="6040828"/>
              <a:ext cx="172800" cy="10224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537706BC-A665-6456-5921-F5A5B2AEF86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009205" y="6032188"/>
                <a:ext cx="190440" cy="11988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5F0FAF3-758C-4296-1904-FDC2FB41EFE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49342" y="6178708"/>
            <a:ext cx="1366837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034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A401ECB-CB8B-A8CB-A601-B0A1E96D6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B424AA-D42F-9EC2-DACF-D1C96C61D411}"/>
              </a:ext>
            </a:extLst>
          </p:cNvPr>
          <p:cNvSpPr txBox="1"/>
          <p:nvPr/>
        </p:nvSpPr>
        <p:spPr>
          <a:xfrm>
            <a:off x="632903" y="1295139"/>
            <a:ext cx="1092619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/>
              <a:t>Букви я, ю, є  позначають два звуки  [</a:t>
            </a:r>
            <a:r>
              <a:rPr lang="uk-UA" sz="2000" b="1" dirty="0" err="1"/>
              <a:t>йа</a:t>
            </a:r>
            <a:r>
              <a:rPr lang="uk-UA" sz="2000" b="1" dirty="0"/>
              <a:t>], [</a:t>
            </a:r>
            <a:r>
              <a:rPr lang="uk-UA" sz="2000" b="1" dirty="0" err="1"/>
              <a:t>йу</a:t>
            </a:r>
            <a:r>
              <a:rPr lang="uk-UA" sz="2000" b="1" dirty="0"/>
              <a:t>], [</a:t>
            </a:r>
            <a:r>
              <a:rPr lang="uk-UA" sz="2000" b="1" dirty="0" err="1"/>
              <a:t>йе</a:t>
            </a:r>
            <a:r>
              <a:rPr lang="uk-UA" sz="2000" b="1" dirty="0"/>
              <a:t>]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/>
              <a:t>Коли стоять на початку слова,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/>
              <a:t>після апострофа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/>
              <a:t>голосних позначають два звуки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sz="2000" dirty="0"/>
          </a:p>
          <a:p>
            <a:r>
              <a:rPr lang="uk-UA" sz="2000" dirty="0"/>
              <a:t>Коли стоять після </a:t>
            </a:r>
            <a:r>
              <a:rPr lang="uk-UA" sz="2000" b="1" dirty="0"/>
              <a:t>приголосних один </a:t>
            </a:r>
            <a:r>
              <a:rPr lang="uk-UA" sz="2000" dirty="0"/>
              <a:t>— [а], [у], [е]: </a:t>
            </a:r>
          </a:p>
          <a:p>
            <a:endParaRPr lang="uk-UA" sz="2000" dirty="0"/>
          </a:p>
          <a:p>
            <a:r>
              <a:rPr lang="uk-UA" sz="2000" dirty="0"/>
              <a:t>*яблуко [</a:t>
            </a:r>
            <a:r>
              <a:rPr lang="uk-UA" sz="2000" dirty="0" err="1"/>
              <a:t>йаблуко</a:t>
            </a:r>
            <a:r>
              <a:rPr lang="uk-UA" sz="2000" dirty="0"/>
              <a:t>], б'ю [</a:t>
            </a:r>
            <a:r>
              <a:rPr lang="uk-UA" sz="2000" dirty="0" err="1"/>
              <a:t>бйу</a:t>
            </a:r>
            <a:r>
              <a:rPr lang="uk-UA" sz="2000" dirty="0"/>
              <a:t>], олія [</a:t>
            </a:r>
            <a:r>
              <a:rPr lang="uk-UA" sz="2000" dirty="0" err="1"/>
              <a:t>ол'ійа</a:t>
            </a:r>
            <a:r>
              <a:rPr lang="uk-UA" sz="2000" dirty="0"/>
              <a:t>], люлька [</a:t>
            </a:r>
            <a:r>
              <a:rPr lang="uk-UA" sz="2000" dirty="0" err="1"/>
              <a:t>л'ул'ка</a:t>
            </a:r>
            <a:r>
              <a:rPr lang="uk-UA" sz="2000" dirty="0"/>
              <a:t>], рядно [</a:t>
            </a:r>
            <a:r>
              <a:rPr lang="uk-UA" sz="2000" dirty="0" err="1"/>
              <a:t>р'адно</a:t>
            </a:r>
            <a:r>
              <a:rPr lang="uk-UA" sz="2000" dirty="0"/>
              <a:t>], співає [</a:t>
            </a:r>
            <a:r>
              <a:rPr lang="uk-UA" sz="2000" dirty="0" err="1"/>
              <a:t>с’п’івайе</a:t>
            </a:r>
            <a:r>
              <a:rPr lang="uk-UA" sz="2000" dirty="0"/>
              <a:t>]. </a:t>
            </a:r>
          </a:p>
          <a:p>
            <a:r>
              <a:rPr lang="uk-UA" sz="2000" b="1" dirty="0"/>
              <a:t>Буква ї завжди позначає два звуки [</a:t>
            </a:r>
            <a:r>
              <a:rPr lang="uk-UA" sz="2000" b="1" dirty="0" err="1"/>
              <a:t>йі</a:t>
            </a:r>
            <a:r>
              <a:rPr lang="uk-UA" sz="2000" b="1" dirty="0"/>
              <a:t>]</a:t>
            </a:r>
          </a:p>
          <a:p>
            <a:r>
              <a:rPr lang="uk-UA" sz="2000" dirty="0"/>
              <a:t>*їхати [</a:t>
            </a:r>
            <a:r>
              <a:rPr lang="uk-UA" sz="2000" dirty="0" err="1"/>
              <a:t>йіхати</a:t>
            </a:r>
            <a:r>
              <a:rPr lang="uk-UA" sz="2000" dirty="0"/>
              <a:t>], колії [</a:t>
            </a:r>
            <a:r>
              <a:rPr lang="uk-UA" sz="2000" dirty="0" err="1"/>
              <a:t>кол'ійі</a:t>
            </a:r>
            <a:r>
              <a:rPr lang="uk-UA" sz="2000" dirty="0"/>
              <a:t>].</a:t>
            </a:r>
          </a:p>
          <a:p>
            <a:r>
              <a:rPr lang="uk-UA" sz="2000" dirty="0"/>
              <a:t> </a:t>
            </a:r>
          </a:p>
          <a:p>
            <a:r>
              <a:rPr lang="uk-UA" sz="2000" b="1" dirty="0"/>
              <a:t>Буква щ завжди позначає два звуки [</a:t>
            </a:r>
            <a:r>
              <a:rPr lang="uk-UA" sz="2000" b="1" dirty="0" err="1"/>
              <a:t>шч</a:t>
            </a:r>
            <a:r>
              <a:rPr lang="uk-UA" sz="2000" b="1" dirty="0"/>
              <a:t>]: </a:t>
            </a:r>
          </a:p>
          <a:p>
            <a:r>
              <a:rPr lang="uk-UA" sz="2000" b="1" dirty="0"/>
              <a:t>*</a:t>
            </a:r>
            <a:r>
              <a:rPr lang="uk-UA" sz="2000" dirty="0"/>
              <a:t>щур — [</a:t>
            </a:r>
            <a:r>
              <a:rPr lang="uk-UA" sz="2000" dirty="0" err="1"/>
              <a:t>шчур</a:t>
            </a:r>
            <a:r>
              <a:rPr lang="uk-UA" sz="2000" dirty="0"/>
              <a:t>].</a:t>
            </a:r>
          </a:p>
          <a:p>
            <a:r>
              <a:rPr lang="uk-UA" sz="2000" b="1" dirty="0"/>
              <a:t>Буква ь не позначає звук</a:t>
            </a:r>
            <a:r>
              <a:rPr lang="uk-UA" sz="2000" dirty="0"/>
              <a:t>, а слугує тільки для </a:t>
            </a:r>
            <a:r>
              <a:rPr lang="uk-UA" sz="2000" b="1" dirty="0"/>
              <a:t>пом'якшення попереднього приголосного</a:t>
            </a:r>
            <a:r>
              <a:rPr lang="uk-UA" sz="2000" dirty="0"/>
              <a:t>: *корабель [корабел'].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70645C-45CA-6658-3322-8A72B8E0C00C}"/>
              </a:ext>
            </a:extLst>
          </p:cNvPr>
          <p:cNvSpPr txBox="1"/>
          <p:nvPr/>
        </p:nvSpPr>
        <p:spPr>
          <a:xfrm>
            <a:off x="4878280" y="457200"/>
            <a:ext cx="686687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ОДНА БУКВА ПОЗНАЧАЄ ДВА ЗВУКИ</a:t>
            </a:r>
          </a:p>
        </p:txBody>
      </p:sp>
    </p:spTree>
    <p:extLst>
      <p:ext uri="{BB962C8B-B14F-4D97-AF65-F5344CB8AC3E}">
        <p14:creationId xmlns:p14="http://schemas.microsoft.com/office/powerpoint/2010/main" val="4107926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7649D48-D0FF-78FC-09AB-58A50E141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5C8BEA-7156-D5C5-F993-18096F0C3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183" y="1535838"/>
            <a:ext cx="4512955" cy="234273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D3F115-96C7-84BF-9248-8893D0B3F3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9" t="2696" r="5827" b="12783"/>
          <a:stretch/>
        </p:blipFill>
        <p:spPr>
          <a:xfrm>
            <a:off x="5496339" y="1535838"/>
            <a:ext cx="6261653" cy="4881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31191C-C077-5035-4CF3-C35D70E255C0}"/>
              </a:ext>
            </a:extLst>
          </p:cNvPr>
          <p:cNvSpPr txBox="1"/>
          <p:nvPr/>
        </p:nvSpPr>
        <p:spPr>
          <a:xfrm>
            <a:off x="6196614" y="594804"/>
            <a:ext cx="540650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ПРАКТИКУЄМОСЯ У ВИМОВІ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98938-E49F-DBAC-801A-2B46E028ABAE}"/>
              </a:ext>
            </a:extLst>
          </p:cNvPr>
          <p:cNvSpPr txBox="1"/>
          <p:nvPr/>
        </p:nvSpPr>
        <p:spPr>
          <a:xfrm>
            <a:off x="434008" y="4092476"/>
            <a:ext cx="514116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Звуки ми чуємо й вимовляємо </a:t>
            </a:r>
            <a:r>
              <a:rPr lang="uk-UA" sz="2400" dirty="0"/>
              <a:t>(голосні, приголосні; дзвінкі, глухі та ін.),</a:t>
            </a:r>
          </a:p>
          <a:p>
            <a:r>
              <a:rPr lang="uk-UA" sz="2400" dirty="0"/>
              <a:t>а </a:t>
            </a:r>
            <a:r>
              <a:rPr lang="uk-UA" sz="2400" b="1" dirty="0"/>
              <a:t>букви бачимо та пишемо </a:t>
            </a:r>
            <a:r>
              <a:rPr lang="uk-UA" sz="2400" dirty="0"/>
              <a:t>(чорні, білі; великі, малі; скляні, </a:t>
            </a:r>
          </a:p>
          <a:p>
            <a:r>
              <a:rPr lang="uk-UA" sz="2400" dirty="0"/>
              <a:t>дерев’яні та ін.).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58E04FB-FF63-67B3-58FD-1AD45FE053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1887" y="6506289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33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2A992E01-9A17-4EF5-430E-DD1A9362AE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05313" y="5752730"/>
            <a:ext cx="3604333" cy="656948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rtl="0"/>
            <a:r>
              <a:rPr lang="uk-UA" sz="1600" dirty="0"/>
              <a:t>використовується в таких власне українських та давно запозичених словах як </a:t>
            </a:r>
            <a:r>
              <a:rPr lang="uk-UA" sz="1600" b="1" dirty="0"/>
              <a:t>ґава, ґанок, ґедзь, ґрати, ґрунт, ґудзик, ґуля, дзиґа, ґелґати, ґирлиґа та інших.</a:t>
            </a:r>
            <a:endParaRPr lang="en-US" sz="1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0739ED-E081-CE8E-882C-59D76141A087}"/>
              </a:ext>
            </a:extLst>
          </p:cNvPr>
          <p:cNvSpPr txBox="1"/>
          <p:nvPr/>
        </p:nvSpPr>
        <p:spPr>
          <a:xfrm>
            <a:off x="482354" y="994355"/>
            <a:ext cx="1071312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Буква ґ позначає проривний («вибуховий») звук [ґ]: </a:t>
            </a:r>
          </a:p>
          <a:p>
            <a:pPr algn="just"/>
            <a:r>
              <a:rPr lang="uk-UA" sz="2800" dirty="0"/>
              <a:t>*ґава [ґава], аґрус [аґрус].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Слів із цим звуком в українській мові небагато.</a:t>
            </a:r>
          </a:p>
          <a:p>
            <a:pPr algn="just"/>
            <a:r>
              <a:rPr lang="uk-UA" sz="2800" dirty="0"/>
              <a:t> Буква г передає на письмі більш протяжний звук [г]: </a:t>
            </a:r>
          </a:p>
          <a:p>
            <a:pPr algn="just"/>
            <a:r>
              <a:rPr lang="uk-UA" sz="2800" dirty="0"/>
              <a:t>*Галя [</a:t>
            </a:r>
            <a:r>
              <a:rPr lang="uk-UA" sz="2800" dirty="0" err="1"/>
              <a:t>гал′а</a:t>
            </a:r>
            <a:r>
              <a:rPr lang="uk-UA" sz="2800" dirty="0"/>
              <a:t>], курган [курган].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b="1" dirty="0"/>
              <a:t>Розрізняйте ці звуки й літери</a:t>
            </a:r>
            <a:r>
              <a:rPr lang="uk-UA" sz="2800" dirty="0"/>
              <a:t>: грати (брати участь у грі) і ґрати (переплетення металевих прутів).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BAAFD1-275F-2B4A-13C7-5A3E4802D560}"/>
              </a:ext>
            </a:extLst>
          </p:cNvPr>
          <p:cNvSpPr txBox="1"/>
          <p:nvPr/>
        </p:nvSpPr>
        <p:spPr>
          <a:xfrm>
            <a:off x="9543495" y="448322"/>
            <a:ext cx="216615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БУКВА    ґ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1F8E6DD-7969-CF3C-1865-5F1D56BEE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9297" y="5122342"/>
            <a:ext cx="1311966" cy="131196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3B24614-3F32-7CB0-7FD7-2D94DFCFE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54" y="5096747"/>
            <a:ext cx="1311966" cy="13119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B468BB0-66D7-C22E-13FF-38D1394AD4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6240" y="5130401"/>
            <a:ext cx="1295848" cy="129584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C82623-4A7D-55D7-9E97-100D667D78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881"/>
          <a:stretch/>
        </p:blipFill>
        <p:spPr>
          <a:xfrm>
            <a:off x="4927065" y="5138461"/>
            <a:ext cx="1295848" cy="129584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ABC1BFE-38B0-C056-B818-BB1D1AD9AA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2362" y="5154580"/>
            <a:ext cx="1190159" cy="131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53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286B8D7-5739-CCAA-BA93-CE8B62B9A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E0108D-933F-45FC-EE9B-A4E8A8FD1C9E}"/>
              </a:ext>
            </a:extLst>
          </p:cNvPr>
          <p:cNvSpPr txBox="1"/>
          <p:nvPr/>
        </p:nvSpPr>
        <p:spPr>
          <a:xfrm>
            <a:off x="429087" y="564375"/>
            <a:ext cx="63719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Транскрипція</a:t>
            </a:r>
            <a:r>
              <a:rPr lang="uk-UA" dirty="0"/>
              <a:t> (від лат. </a:t>
            </a:r>
            <a:r>
              <a:rPr lang="uk-UA" dirty="0" err="1"/>
              <a:t>trascriptio</a:t>
            </a:r>
            <a:r>
              <a:rPr lang="uk-UA" dirty="0"/>
              <a:t> – переписування) – це спеціальне письмо, запроваджене для точної передачі звукового складу слів і текстів.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71A02E-917D-78F0-4E8E-D62056EED60F}"/>
              </a:ext>
            </a:extLst>
          </p:cNvPr>
          <p:cNvSpPr txBox="1"/>
          <p:nvPr/>
        </p:nvSpPr>
        <p:spPr>
          <a:xfrm>
            <a:off x="2408068" y="3189313"/>
            <a:ext cx="69401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Рясно, зоря—  [р’</a:t>
            </a:r>
            <a:r>
              <a:rPr lang="en-US" dirty="0"/>
              <a:t>á</a:t>
            </a:r>
            <a:r>
              <a:rPr lang="uk-UA" dirty="0" err="1"/>
              <a:t>сно</a:t>
            </a:r>
            <a:r>
              <a:rPr lang="uk-UA" dirty="0"/>
              <a:t>], [</a:t>
            </a:r>
            <a:r>
              <a:rPr lang="uk-UA" dirty="0" err="1"/>
              <a:t>зор</a:t>
            </a:r>
            <a:r>
              <a:rPr lang="uk-UA" dirty="0"/>
              <a:t>’</a:t>
            </a:r>
            <a:r>
              <a:rPr lang="en-US" dirty="0"/>
              <a:t>á]</a:t>
            </a:r>
            <a:r>
              <a:rPr lang="uk-UA" dirty="0"/>
              <a:t> —   5 б., 5 зв., 4 б., 4 зв.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A60E40-131D-F032-6F8D-8C46DD9B76EE}"/>
              </a:ext>
            </a:extLst>
          </p:cNvPr>
          <p:cNvSpPr txBox="1"/>
          <p:nvPr/>
        </p:nvSpPr>
        <p:spPr>
          <a:xfrm>
            <a:off x="2408068" y="390973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Синиця, стілець — [</a:t>
            </a:r>
            <a:r>
              <a:rPr lang="uk-UA" dirty="0" err="1"/>
              <a:t>сини́ц’а</a:t>
            </a:r>
            <a:r>
              <a:rPr lang="uk-UA" dirty="0"/>
              <a:t>], [</a:t>
            </a:r>
            <a:r>
              <a:rPr lang="uk-UA" dirty="0" err="1"/>
              <a:t>с’т’іл</a:t>
            </a:r>
            <a:r>
              <a:rPr lang="en-US" dirty="0"/>
              <a:t>é</a:t>
            </a:r>
            <a:r>
              <a:rPr lang="uk-UA" dirty="0"/>
              <a:t>ц’] </a:t>
            </a:r>
            <a:r>
              <a:rPr lang="ru-RU" dirty="0"/>
              <a:t>—</a:t>
            </a:r>
            <a:r>
              <a:rPr lang="uk-UA" dirty="0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2E5A88-EFAD-6CD9-0D3E-089495925AE6}"/>
              </a:ext>
            </a:extLst>
          </p:cNvPr>
          <p:cNvSpPr txBox="1"/>
          <p:nvPr/>
        </p:nvSpPr>
        <p:spPr>
          <a:xfrm>
            <a:off x="2408068" y="4695387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Вокзал, рюкзак — [</a:t>
            </a:r>
            <a:r>
              <a:rPr lang="uk-UA" dirty="0" err="1"/>
              <a:t>воґз</a:t>
            </a:r>
            <a:r>
              <a:rPr lang="en-US" dirty="0"/>
              <a:t>á</a:t>
            </a:r>
            <a:r>
              <a:rPr lang="uk-UA" dirty="0"/>
              <a:t>л], [</a:t>
            </a:r>
            <a:r>
              <a:rPr lang="uk-UA" dirty="0" err="1"/>
              <a:t>р’уґз</a:t>
            </a:r>
            <a:r>
              <a:rPr lang="en-US" dirty="0"/>
              <a:t>á</a:t>
            </a:r>
            <a:r>
              <a:rPr lang="uk-UA" dirty="0"/>
              <a:t>к] —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D5C851-6D05-B6BE-48BA-A4C9413BC5CA}"/>
              </a:ext>
            </a:extLst>
          </p:cNvPr>
          <p:cNvSpPr txBox="1"/>
          <p:nvPr/>
        </p:nvSpPr>
        <p:spPr>
          <a:xfrm>
            <a:off x="2408067" y="5481040"/>
            <a:ext cx="7188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Надзвичайно, піджати — [</a:t>
            </a:r>
            <a:r>
              <a:rPr lang="uk-UA" dirty="0" err="1"/>
              <a:t>надзвиеч</a:t>
            </a:r>
            <a:r>
              <a:rPr lang="en-US" dirty="0" err="1"/>
              <a:t>áĭ</a:t>
            </a:r>
            <a:r>
              <a:rPr lang="uk-UA" dirty="0"/>
              <a:t>но], [</a:t>
            </a:r>
            <a:r>
              <a:rPr lang="uk-UA" dirty="0" err="1"/>
              <a:t>п’ідж</a:t>
            </a:r>
            <a:r>
              <a:rPr lang="en-US" dirty="0"/>
              <a:t>á</a:t>
            </a:r>
            <a:r>
              <a:rPr lang="uk-UA" dirty="0"/>
              <a:t>ти] —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BCC826-ECC7-9B3D-0275-D99066573FFF}"/>
              </a:ext>
            </a:extLst>
          </p:cNvPr>
          <p:cNvSpPr txBox="1"/>
          <p:nvPr/>
        </p:nvSpPr>
        <p:spPr>
          <a:xfrm>
            <a:off x="2408068" y="2419615"/>
            <a:ext cx="6813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Сіль, пісня—  [</a:t>
            </a:r>
            <a:r>
              <a:rPr lang="uk-UA" dirty="0" err="1"/>
              <a:t>с’іл</a:t>
            </a:r>
            <a:r>
              <a:rPr lang="uk-UA" dirty="0"/>
              <a:t>’], [п’</a:t>
            </a:r>
            <a:r>
              <a:rPr lang="en-US" dirty="0"/>
              <a:t>í</a:t>
            </a:r>
            <a:r>
              <a:rPr lang="uk-UA" dirty="0" err="1"/>
              <a:t>с’н’а</a:t>
            </a:r>
            <a:r>
              <a:rPr lang="uk-UA" dirty="0"/>
              <a:t>] —  4 б., 3 зв., 5 б., 5 зв.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FD5EFC-4C9A-5852-AFBF-55583EDF8993}"/>
              </a:ext>
            </a:extLst>
          </p:cNvPr>
          <p:cNvSpPr txBox="1"/>
          <p:nvPr/>
        </p:nvSpPr>
        <p:spPr>
          <a:xfrm>
            <a:off x="2408068" y="1708492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Хтось</a:t>
            </a:r>
            <a:r>
              <a:rPr lang="ru-RU" dirty="0"/>
              <a:t> [</a:t>
            </a:r>
            <a:r>
              <a:rPr lang="ru-RU" dirty="0" err="1"/>
              <a:t>хтос</a:t>
            </a:r>
            <a:r>
              <a:rPr lang="ru-RU" dirty="0"/>
              <a:t>′] — 5 б., 4 </a:t>
            </a:r>
            <a:r>
              <a:rPr lang="ru-RU" dirty="0" err="1"/>
              <a:t>зв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E418DD-2B67-EE4B-77B6-A48F139552FE}"/>
              </a:ext>
            </a:extLst>
          </p:cNvPr>
          <p:cNvSpPr txBox="1"/>
          <p:nvPr/>
        </p:nvSpPr>
        <p:spPr>
          <a:xfrm>
            <a:off x="6929021" y="669426"/>
            <a:ext cx="483833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ТРАНСКРИБУЄМО СЛОВА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6F3442-EEE0-1C8B-8402-654A6EE46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9341" y="6188574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401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681322" y="2386583"/>
            <a:ext cx="27177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Скільки букв в українській мові?</a:t>
            </a:r>
          </a:p>
          <a:p>
            <a:pPr marL="342900" indent="-342900">
              <a:buAutoNum type="arabicPeriod"/>
            </a:pPr>
            <a:r>
              <a:rPr lang="uk-UA" dirty="0"/>
              <a:t>Скільки звуків?</a:t>
            </a:r>
          </a:p>
          <a:p>
            <a:pPr marL="342900" indent="-342900">
              <a:buAutoNum type="arabicPeriod"/>
            </a:pPr>
            <a:r>
              <a:rPr lang="uk-UA" dirty="0"/>
              <a:t>Чому кількість букв та звуків не співпадає?</a:t>
            </a:r>
          </a:p>
          <a:p>
            <a:pPr marL="342900" indent="-342900">
              <a:buAutoNum type="arabicPeriod"/>
            </a:pPr>
            <a:r>
              <a:rPr lang="uk-UA" dirty="0"/>
              <a:t>Що таке транскрипція?</a:t>
            </a:r>
          </a:p>
          <a:p>
            <a:pPr marL="342900" indent="-342900">
              <a:buAutoNum type="arabicPeriod"/>
            </a:pPr>
            <a:r>
              <a:rPr lang="uk-UA" dirty="0"/>
              <a:t>Для чого необхідно знати правила вимови слів?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4DD3F8-AA81-D868-4E4D-58F4BC4699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7198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{F3C46541-3B9B-4DCD-B1EA-70F833BF0A01}tf78438558_win32</Template>
  <TotalTime>118</TotalTime>
  <Words>1067</Words>
  <Application>Microsoft Office PowerPoint</Application>
  <PresentationFormat>Широкий екран</PresentationFormat>
  <Paragraphs>127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0" baseType="lpstr">
      <vt:lpstr>Calibri</vt:lpstr>
      <vt:lpstr>Century Gothic</vt:lpstr>
      <vt:lpstr>Garamond</vt:lpstr>
      <vt:lpstr>Wingdings</vt:lpstr>
      <vt:lpstr>SavonVTI</vt:lpstr>
      <vt:lpstr>ФОНЕТИКА. ГРАФІКА. орфоепія. орфографія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СПІВВІДНОШЕННЯ БУКВ ТА ЗВУКІВ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ФОНЕТИКА. ГРАФІКА.</dc:title>
  <dc:creator>Тетяна Сезько</dc:creator>
  <cp:lastModifiedBy>Тетяна Сезько</cp:lastModifiedBy>
  <cp:revision>23</cp:revision>
  <dcterms:created xsi:type="dcterms:W3CDTF">2022-12-02T12:33:31Z</dcterms:created>
  <dcterms:modified xsi:type="dcterms:W3CDTF">2022-12-25T20:24:34Z</dcterms:modified>
</cp:coreProperties>
</file>