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0"/>
  </p:notesMasterIdLst>
  <p:sldIdLst>
    <p:sldId id="267" r:id="rId2"/>
    <p:sldId id="282" r:id="rId3"/>
    <p:sldId id="268" r:id="rId4"/>
    <p:sldId id="269" r:id="rId5"/>
    <p:sldId id="270" r:id="rId6"/>
    <p:sldId id="271" r:id="rId7"/>
    <p:sldId id="272" r:id="rId8"/>
    <p:sldId id="263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ий слайд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’єкти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1"/>
          </p:nvPr>
        </p:nvSpPr>
        <p:spPr>
          <a:xfrm>
            <a:off x="2605374" y="2052116"/>
            <a:ext cx="389196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body" idx="2"/>
          </p:nvPr>
        </p:nvSpPr>
        <p:spPr>
          <a:xfrm>
            <a:off x="6666636" y="2052114"/>
            <a:ext cx="3894222" cy="399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47" name="Google Shape;47;p5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та вміст" type="obj">
  <p:cSld name="OBJEC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56" name="Google Shape;56;p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розділу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7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7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b" anchorCtr="0">
            <a:normAutofit/>
          </a:bodyPr>
          <a:lstStyle>
            <a:lvl1pPr marL="457200" lvl="0" indent="-22860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рівняння" type="twoTxTwoObj">
  <p:cSld name="TWO_OBJECTS_WITH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8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2200" b="0" cap="none">
                <a:solidFill>
                  <a:schemeClr val="accent6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72" name="Google Shape;72;p8"/>
          <p:cNvSpPr txBox="1">
            <a:spLocks noGrp="1"/>
          </p:cNvSpPr>
          <p:nvPr>
            <p:ph type="body" idx="2"/>
          </p:nvPr>
        </p:nvSpPr>
        <p:spPr>
          <a:xfrm>
            <a:off x="2609285" y="2851331"/>
            <a:ext cx="3893623" cy="307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body" idx="3"/>
          </p:nvPr>
        </p:nvSpPr>
        <p:spPr>
          <a:xfrm>
            <a:off x="6666634" y="2052115"/>
            <a:ext cx="3899798" cy="713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2200" b="0" cap="none">
                <a:solidFill>
                  <a:schemeClr val="accent6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body" idx="4"/>
          </p:nvPr>
        </p:nvSpPr>
        <p:spPr>
          <a:xfrm>
            <a:off x="6666635" y="2851331"/>
            <a:ext cx="3899798" cy="307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8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міст і підпис" type="objTx">
  <p:cSld name="OBJECT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9"/>
          <p:cNvSpPr txBox="1"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body" idx="1"/>
          </p:nvPr>
        </p:nvSpPr>
        <p:spPr>
          <a:xfrm>
            <a:off x="5120154" y="805818"/>
            <a:ext cx="5446278" cy="5244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body" idx="2"/>
          </p:nvPr>
        </p:nvSpPr>
        <p:spPr>
          <a:xfrm>
            <a:off x="1970322" y="3186154"/>
            <a:ext cx="2664361" cy="23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08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900"/>
              <a:buNone/>
              <a:defRPr sz="1000"/>
            </a:lvl9pPr>
          </a:lstStyle>
          <a:p>
            <a:endParaRPr/>
          </a:p>
        </p:txBody>
      </p:sp>
      <p:sp>
        <p:nvSpPr>
          <p:cNvPr id="85" name="Google Shape;85;p9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9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9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і підпис" type="picTx">
  <p:cSld name="PICTURE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0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0"/>
          <p:cNvSpPr>
            <a:spLocks noGrp="1"/>
          </p:cNvSpPr>
          <p:nvPr>
            <p:ph type="pic" idx="2"/>
          </p:nvPr>
        </p:nvSpPr>
        <p:spPr>
          <a:xfrm>
            <a:off x="6747062" y="3229"/>
            <a:ext cx="4629734" cy="6858000"/>
          </a:xfrm>
          <a:prstGeom prst="rect">
            <a:avLst/>
          </a:prstGeom>
          <a:solidFill>
            <a:schemeClr val="lt1">
              <a:alpha val="9803"/>
            </a:schemeClr>
          </a:solidFill>
          <a:ln>
            <a:noFill/>
          </a:ln>
        </p:spPr>
      </p:sp>
      <p:sp>
        <p:nvSpPr>
          <p:cNvPr id="92" name="Google Shape;92;p10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0"/>
          <p:cNvSpPr txBox="1"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0"/>
          <p:cNvSpPr txBox="1">
            <a:spLocks noGrp="1"/>
          </p:cNvSpPr>
          <p:nvPr>
            <p:ph type="body" idx="1"/>
          </p:nvPr>
        </p:nvSpPr>
        <p:spPr>
          <a:xfrm>
            <a:off x="1970322" y="3182928"/>
            <a:ext cx="3971874" cy="2386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2000"/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08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9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0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0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0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вертикальний текст" type="vertTx">
  <p:cSld name="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1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1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1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1"/>
          <p:cNvSpPr txBox="1">
            <a:spLocks noGrp="1"/>
          </p:cNvSpPr>
          <p:nvPr>
            <p:ph type="body" idx="1"/>
          </p:nvPr>
        </p:nvSpPr>
        <p:spPr>
          <a:xfrm rot="5400000">
            <a:off x="4672955" y="152760"/>
            <a:ext cx="3997828" cy="7796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104" name="Google Shape;104;p11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1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ий заголовок і текст" type="vertTitleAndTx">
  <p:cSld name="VERTICAL_TITLE_AND_VERTICAL_TEXT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2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2"/>
          <p:cNvSpPr txBox="1">
            <a:spLocks noGrp="1"/>
          </p:cNvSpPr>
          <p:nvPr>
            <p:ph type="title"/>
          </p:nvPr>
        </p:nvSpPr>
        <p:spPr>
          <a:xfrm rot="5400000">
            <a:off x="7280577" y="2764621"/>
            <a:ext cx="5244126" cy="1326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2"/>
          <p:cNvSpPr txBox="1">
            <a:spLocks noGrp="1"/>
          </p:cNvSpPr>
          <p:nvPr>
            <p:ph type="body" idx="1"/>
          </p:nvPr>
        </p:nvSpPr>
        <p:spPr>
          <a:xfrm rot="5400000">
            <a:off x="3302436" y="276725"/>
            <a:ext cx="5079534" cy="6466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Arial"/>
              <a:buNone/>
              <a:defRPr sz="3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Noto Sans Symbols"/>
              <a:buChar char="▪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146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62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003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440"/>
              <a:buFont typeface="Noto Sans Symbols"/>
              <a:buChar char="▪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861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260"/>
              <a:buFont typeface="Noto Sans Symbols"/>
              <a:buChar char="▪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7179" algn="l" rt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14" name="Google Shape;14;p1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16adphgus00h/word-art%202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Google Shape;352;p26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 l="33084" r="9760" b="3"/>
          <a:stretch/>
        </p:blipFill>
        <p:spPr>
          <a:xfrm>
            <a:off x="5540341" y="1519571"/>
            <a:ext cx="2908243" cy="3396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6"/>
          <p:cNvPicPr preferRelativeResize="0"/>
          <p:nvPr/>
        </p:nvPicPr>
        <p:blipFill rotWithShape="1">
          <a:blip r:embed="rId4">
            <a:alphaModFix/>
          </a:blip>
          <a:srcRect t="9646" r="1" b="14459"/>
          <a:stretch/>
        </p:blipFill>
        <p:spPr>
          <a:xfrm>
            <a:off x="1524020" y="2"/>
            <a:ext cx="5077530" cy="2456679"/>
          </a:xfrm>
          <a:custGeom>
            <a:avLst/>
            <a:gdLst/>
            <a:ahLst/>
            <a:cxnLst/>
            <a:rect l="l" t="t" r="r" b="b"/>
            <a:pathLst>
              <a:path w="6770067" h="2456679" extrusionOk="0">
                <a:moveTo>
                  <a:pt x="6770067" y="603033"/>
                </a:moveTo>
                <a:lnTo>
                  <a:pt x="6770067" y="617220"/>
                </a:lnTo>
                <a:lnTo>
                  <a:pt x="6768113" y="610127"/>
                </a:lnTo>
                <a:close/>
                <a:moveTo>
                  <a:pt x="0" y="0"/>
                </a:moveTo>
                <a:lnTo>
                  <a:pt x="6588505" y="0"/>
                </a:lnTo>
                <a:lnTo>
                  <a:pt x="6460879" y="219780"/>
                </a:lnTo>
                <a:cubicBezTo>
                  <a:pt x="5374128" y="2091240"/>
                  <a:pt x="5374128" y="2091240"/>
                  <a:pt x="5374128" y="2091240"/>
                </a:cubicBezTo>
                <a:cubicBezTo>
                  <a:pt x="5251862" y="2317464"/>
                  <a:pt x="5007334" y="2456679"/>
                  <a:pt x="4754071" y="2456679"/>
                </a:cubicBezTo>
                <a:cubicBezTo>
                  <a:pt x="710608" y="2456679"/>
                  <a:pt x="710608" y="2456679"/>
                  <a:pt x="710608" y="2456679"/>
                </a:cubicBezTo>
                <a:cubicBezTo>
                  <a:pt x="448613" y="2456679"/>
                  <a:pt x="212817" y="2317464"/>
                  <a:pt x="81819" y="2091240"/>
                </a:cubicBezTo>
                <a:lnTo>
                  <a:pt x="0" y="1949732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354" name="Google Shape;354;p26"/>
          <p:cNvPicPr preferRelativeResize="0"/>
          <p:nvPr/>
        </p:nvPicPr>
        <p:blipFill rotWithShape="1">
          <a:blip r:embed="rId5">
            <a:alphaModFix/>
          </a:blip>
          <a:srcRect l="8100" b="-1"/>
          <a:stretch/>
        </p:blipFill>
        <p:spPr>
          <a:xfrm>
            <a:off x="1524020" y="2619613"/>
            <a:ext cx="5623834" cy="4238389"/>
          </a:xfrm>
          <a:custGeom>
            <a:avLst/>
            <a:gdLst/>
            <a:ahLst/>
            <a:cxnLst/>
            <a:rect l="l" t="t" r="r" b="b"/>
            <a:pathLst>
              <a:path w="7498473" h="4238389" extrusionOk="0">
                <a:moveTo>
                  <a:pt x="6770067" y="1839459"/>
                </a:moveTo>
                <a:lnTo>
                  <a:pt x="6770067" y="1853646"/>
                </a:lnTo>
                <a:lnTo>
                  <a:pt x="6768113" y="1846552"/>
                </a:lnTo>
                <a:close/>
                <a:moveTo>
                  <a:pt x="710608" y="0"/>
                </a:moveTo>
                <a:cubicBezTo>
                  <a:pt x="710608" y="0"/>
                  <a:pt x="710608" y="0"/>
                  <a:pt x="4754071" y="0"/>
                </a:cubicBezTo>
                <a:cubicBezTo>
                  <a:pt x="5007334" y="0"/>
                  <a:pt x="5251862" y="139215"/>
                  <a:pt x="5374128" y="365439"/>
                </a:cubicBezTo>
                <a:cubicBezTo>
                  <a:pt x="5374128" y="365439"/>
                  <a:pt x="5374128" y="365439"/>
                  <a:pt x="7400224" y="3854515"/>
                </a:cubicBezTo>
                <a:cubicBezTo>
                  <a:pt x="7465723" y="3963277"/>
                  <a:pt x="7498473" y="4087266"/>
                  <a:pt x="7498473" y="4211255"/>
                </a:cubicBezTo>
                <a:lnTo>
                  <a:pt x="7494852" y="4238389"/>
                </a:lnTo>
                <a:lnTo>
                  <a:pt x="0" y="4238389"/>
                </a:lnTo>
                <a:lnTo>
                  <a:pt x="0" y="506947"/>
                </a:lnTo>
                <a:lnTo>
                  <a:pt x="81819" y="365439"/>
                </a:lnTo>
                <a:cubicBezTo>
                  <a:pt x="212817" y="139215"/>
                  <a:pt x="448613" y="0"/>
                  <a:pt x="710608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355" name="Google Shape;355;p26"/>
          <p:cNvSpPr txBox="1"/>
          <p:nvPr/>
        </p:nvSpPr>
        <p:spPr>
          <a:xfrm>
            <a:off x="6771284" y="258845"/>
            <a:ext cx="5077530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ОМОНІМИ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E6DF33-C313-7364-77CC-8996277A8500}"/>
              </a:ext>
            </a:extLst>
          </p:cNvPr>
          <p:cNvSpPr txBox="1"/>
          <p:nvPr/>
        </p:nvSpPr>
        <p:spPr>
          <a:xfrm>
            <a:off x="6771284" y="5805304"/>
            <a:ext cx="4505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>
                <a:solidFill>
                  <a:schemeClr val="bg1"/>
                </a:solidFill>
              </a:rPr>
              <a:t>СЕЗЬКО ТЕТЯНА АНАТОЛІЇВНА, УЧИТЕЛЬ УКРАЇНСЬКОЇ МОВИ ТА ЛІТЕРАТУРИ ВИЩОЇ КВАЛІФІКАЦІЙНОЇ КАТЕГОРІЇ. З ПЕДАГОГІЧНИМ ЗВАННЯМ «УЧИТЕЛЬ –МЕТОДИСТ»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0A8CEC-29CA-7006-2D8F-2679B2D3B3F7}"/>
              </a:ext>
            </a:extLst>
          </p:cNvPr>
          <p:cNvSpPr txBox="1"/>
          <p:nvPr/>
        </p:nvSpPr>
        <p:spPr>
          <a:xfrm>
            <a:off x="351149" y="2230370"/>
            <a:ext cx="60944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</a:rPr>
              <a:t>ЛАВА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EECB8-E065-193F-02BA-A524AB7C5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6371" y="221355"/>
            <a:ext cx="8315793" cy="1081705"/>
          </a:xfrm>
        </p:spPr>
        <p:txBody>
          <a:bodyPr>
            <a:normAutofit/>
          </a:bodyPr>
          <a:lstStyle/>
          <a:p>
            <a:r>
              <a:rPr lang="uk-UA" sz="4000" dirty="0"/>
              <a:t>ПОМІРКУЄМО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447406-27CA-03BB-8EC9-5BB5EB05D78C}"/>
              </a:ext>
            </a:extLst>
          </p:cNvPr>
          <p:cNvSpPr txBox="1"/>
          <p:nvPr/>
        </p:nvSpPr>
        <p:spPr>
          <a:xfrm>
            <a:off x="1021237" y="164286"/>
            <a:ext cx="6532775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ПОЯСНИ ЗНАЧЕННЯ ВИДІЛЕНИХ СЛІВ? ЯКИЙ ВИСНОВОК МОЖНА ЗРОБИТИ?</a:t>
            </a:r>
          </a:p>
          <a:p>
            <a:endParaRPr lang="uk-UA" sz="3200" dirty="0"/>
          </a:p>
          <a:p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1FABA9-7757-CFF0-5C24-3A526CD02712}"/>
              </a:ext>
            </a:extLst>
          </p:cNvPr>
          <p:cNvSpPr txBox="1"/>
          <p:nvPr/>
        </p:nvSpPr>
        <p:spPr>
          <a:xfrm>
            <a:off x="1244644" y="2224726"/>
            <a:ext cx="992611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chemeClr val="tx1"/>
                </a:solidFill>
              </a:rPr>
              <a:t>Рукава</a:t>
            </a:r>
            <a:r>
              <a:rPr lang="uk-UA" sz="2800" dirty="0">
                <a:solidFill>
                  <a:schemeClr val="bg1"/>
                </a:solidFill>
              </a:rPr>
              <a:t> сукні були оздоблені бісером та стрічками. Найбільший </a:t>
            </a:r>
            <a:r>
              <a:rPr lang="uk-UA" sz="2800" b="1" dirty="0">
                <a:solidFill>
                  <a:schemeClr val="tx1"/>
                </a:solidFill>
              </a:rPr>
              <a:t>рукав</a:t>
            </a:r>
            <a:r>
              <a:rPr lang="uk-UA" sz="2800" dirty="0">
                <a:solidFill>
                  <a:schemeClr val="bg1"/>
                </a:solidFill>
              </a:rPr>
              <a:t> річки Дніпро-це Десна.</a:t>
            </a:r>
          </a:p>
          <a:p>
            <a:pPr algn="just"/>
            <a:r>
              <a:rPr lang="uk-UA" sz="2800" dirty="0">
                <a:solidFill>
                  <a:schemeClr val="bg1"/>
                </a:solidFill>
              </a:rPr>
              <a:t>Зараз цінуються кваліфіковані </a:t>
            </a:r>
            <a:r>
              <a:rPr lang="uk-UA" sz="2800" b="1" dirty="0">
                <a:solidFill>
                  <a:schemeClr val="tx1"/>
                </a:solidFill>
              </a:rPr>
              <a:t>кадри</a:t>
            </a:r>
            <a:r>
              <a:rPr lang="uk-UA" sz="2800" b="1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uk-UA" sz="2800" dirty="0">
                <a:solidFill>
                  <a:schemeClr val="bg1"/>
                </a:solidFill>
              </a:rPr>
              <a:t>Щасливі </a:t>
            </a:r>
            <a:r>
              <a:rPr lang="uk-UA" sz="2800" b="1" dirty="0">
                <a:solidFill>
                  <a:schemeClr val="tx1"/>
                </a:solidFill>
              </a:rPr>
              <a:t>кадри</a:t>
            </a:r>
            <a:r>
              <a:rPr lang="uk-UA" sz="2800" dirty="0">
                <a:solidFill>
                  <a:schemeClr val="bg1"/>
                </a:solidFill>
              </a:rPr>
              <a:t> з життя пронеслись переді мною.</a:t>
            </a:r>
          </a:p>
          <a:p>
            <a:pPr algn="just"/>
            <a:r>
              <a:rPr lang="uk-UA" sz="2800" dirty="0">
                <a:solidFill>
                  <a:schemeClr val="bg1"/>
                </a:solidFill>
              </a:rPr>
              <a:t>Дівчина взялася за </a:t>
            </a:r>
            <a:r>
              <a:rPr lang="uk-UA" sz="2800" b="1" dirty="0">
                <a:solidFill>
                  <a:schemeClr val="tx1"/>
                </a:solidFill>
              </a:rPr>
              <a:t>ручку</a:t>
            </a:r>
            <a:r>
              <a:rPr lang="uk-UA" sz="2800" dirty="0">
                <a:solidFill>
                  <a:schemeClr val="bg1"/>
                </a:solidFill>
              </a:rPr>
              <a:t> дверей.</a:t>
            </a:r>
          </a:p>
          <a:p>
            <a:pPr algn="just"/>
            <a:r>
              <a:rPr lang="uk-UA" sz="2800" b="1" dirty="0">
                <a:solidFill>
                  <a:schemeClr val="tx1"/>
                </a:solidFill>
              </a:rPr>
              <a:t>Ручки</a:t>
            </a:r>
            <a:r>
              <a:rPr lang="uk-UA" sz="2800" dirty="0">
                <a:solidFill>
                  <a:schemeClr val="bg1"/>
                </a:solidFill>
              </a:rPr>
              <a:t> дівчинки замерзли на морозі.</a:t>
            </a:r>
          </a:p>
          <a:p>
            <a:pPr algn="just"/>
            <a:r>
              <a:rPr lang="uk-UA" sz="2800" dirty="0">
                <a:solidFill>
                  <a:schemeClr val="bg1"/>
                </a:solidFill>
              </a:rPr>
              <a:t>У школі відбувся новорічний </a:t>
            </a:r>
            <a:r>
              <a:rPr lang="uk-UA" sz="2800" b="1" dirty="0">
                <a:solidFill>
                  <a:schemeClr val="tx1"/>
                </a:solidFill>
              </a:rPr>
              <a:t>бал</a:t>
            </a:r>
            <a:r>
              <a:rPr lang="uk-UA" sz="2800" dirty="0">
                <a:solidFill>
                  <a:schemeClr val="bg1"/>
                </a:solidFill>
              </a:rPr>
              <a:t>.  </a:t>
            </a:r>
          </a:p>
          <a:p>
            <a:pPr algn="just"/>
            <a:r>
              <a:rPr lang="uk-UA" sz="2800" dirty="0">
                <a:solidFill>
                  <a:schemeClr val="bg1"/>
                </a:solidFill>
              </a:rPr>
              <a:t>За підсумкову контрольну я отримав  високий </a:t>
            </a:r>
            <a:r>
              <a:rPr lang="uk-UA" sz="2800" b="1" dirty="0">
                <a:solidFill>
                  <a:schemeClr val="tx1"/>
                </a:solidFill>
              </a:rPr>
              <a:t> бал</a:t>
            </a:r>
            <a:r>
              <a:rPr lang="uk-UA" sz="280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0018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7"/>
          <p:cNvSpPr txBox="1"/>
          <p:nvPr/>
        </p:nvSpPr>
        <p:spPr>
          <a:xfrm>
            <a:off x="3411244" y="56308"/>
            <a:ext cx="8120849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Омоніми — це слова, однакові за звучанням і написанням, але різні за лексичним значенням: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27"/>
          <p:cNvSpPr txBox="1"/>
          <p:nvPr/>
        </p:nvSpPr>
        <p:spPr>
          <a:xfrm>
            <a:off x="4583097" y="5900976"/>
            <a:ext cx="60945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СЛОВНИК ОМОНІМІВ https://www.svitslova.com/slovnyk-omonimiv.html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27"/>
          <p:cNvSpPr txBox="1"/>
          <p:nvPr/>
        </p:nvSpPr>
        <p:spPr>
          <a:xfrm>
            <a:off x="3827015" y="3499530"/>
            <a:ext cx="6096000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Колода1 — товстий стовбур дерева без гілок. Приклад: Сидіти на колоді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Колода2 — набір гральних карт. Приклад: Нова колода карт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3" name="Google Shape;36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2907" y="2237800"/>
            <a:ext cx="3369182" cy="1895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6025" y="4324128"/>
            <a:ext cx="3299531" cy="2392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Google Shape;369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Google Shape;371;p28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28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2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28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28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7" name="Google Shape;377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28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28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28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2" name="Google Shape;382;p28"/>
          <p:cNvPicPr preferRelativeResize="0"/>
          <p:nvPr/>
        </p:nvPicPr>
        <p:blipFill rotWithShape="1">
          <a:blip r:embed="rId6">
            <a:alphaModFix/>
          </a:blip>
          <a:srcRect t="7291" r="3" b="1464"/>
          <a:stretch/>
        </p:blipFill>
        <p:spPr>
          <a:xfrm>
            <a:off x="1659298" y="648308"/>
            <a:ext cx="2217523" cy="2697869"/>
          </a:xfrm>
          <a:prstGeom prst="rect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83" name="Google Shape;383;p28"/>
          <p:cNvPicPr preferRelativeResize="0"/>
          <p:nvPr/>
        </p:nvPicPr>
        <p:blipFill rotWithShape="1">
          <a:blip r:embed="rId7">
            <a:alphaModFix/>
          </a:blip>
          <a:srcRect l="6228" r="11579" b="5"/>
          <a:stretch/>
        </p:blipFill>
        <p:spPr>
          <a:xfrm>
            <a:off x="4037688" y="648308"/>
            <a:ext cx="2217523" cy="2697869"/>
          </a:xfrm>
          <a:prstGeom prst="rect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84" name="Google Shape;384;p28"/>
          <p:cNvPicPr preferRelativeResize="0"/>
          <p:nvPr/>
        </p:nvPicPr>
        <p:blipFill rotWithShape="1">
          <a:blip r:embed="rId8">
            <a:alphaModFix/>
          </a:blip>
          <a:srcRect r="-4" b="8002"/>
          <a:stretch/>
        </p:blipFill>
        <p:spPr>
          <a:xfrm>
            <a:off x="1656763" y="3512253"/>
            <a:ext cx="2222588" cy="2699219"/>
          </a:xfrm>
          <a:prstGeom prst="rect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85" name="Google Shape;385;p28"/>
          <p:cNvPicPr preferRelativeResize="0"/>
          <p:nvPr/>
        </p:nvPicPr>
        <p:blipFill rotWithShape="1">
          <a:blip r:embed="rId9">
            <a:alphaModFix/>
          </a:blip>
          <a:srcRect l="30363" r="14670" b="-4"/>
          <a:stretch/>
        </p:blipFill>
        <p:spPr>
          <a:xfrm>
            <a:off x="4037686" y="3512253"/>
            <a:ext cx="2222588" cy="2699219"/>
          </a:xfrm>
          <a:prstGeom prst="rect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86" name="Google Shape;386;p28"/>
          <p:cNvSpPr txBox="1"/>
          <p:nvPr/>
        </p:nvSpPr>
        <p:spPr>
          <a:xfrm>
            <a:off x="6534150" y="1152525"/>
            <a:ext cx="4400549" cy="4897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6002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Бергамот1 — сорт груші. 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Приклад: Солодкий бергамот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None/>
            </a:pP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Бергамот2 — цитрусове дерево, із листя і квіток якого добувають ароматичну олію.</a:t>
            </a:r>
            <a:endParaRPr/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Приклад: Чай з бергамотом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28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p29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29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2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2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29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29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0" name="Google Shape;400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29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29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29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29"/>
          <p:cNvSpPr txBox="1"/>
          <p:nvPr/>
        </p:nvSpPr>
        <p:spPr>
          <a:xfrm>
            <a:off x="1224186" y="641225"/>
            <a:ext cx="5527029" cy="540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-16002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Парк1 — дерева, висаджені для озеленення міста, разом із будівлями культурного призначення. Приклад: Парк культури і відпочинку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None/>
            </a:pP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6002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520"/>
              <a:buFont typeface="Noto Sans Symbols"/>
              <a:buChar char="▪"/>
            </a:pPr>
            <a:r>
              <a:rPr lang="ru-RU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Парк2 — місце стоянки та ремонту машин; сукупність ма­шин певного виду. Приклад: Автомобільний парк</a:t>
            </a:r>
            <a:endParaRPr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6" name="Google Shape;406;p29"/>
          <p:cNvPicPr preferRelativeResize="0"/>
          <p:nvPr/>
        </p:nvPicPr>
        <p:blipFill rotWithShape="1">
          <a:blip r:embed="rId6">
            <a:alphaModFix/>
          </a:blip>
          <a:srcRect l="8800" r="1047" b="-2"/>
          <a:stretch/>
        </p:blipFill>
        <p:spPr>
          <a:xfrm>
            <a:off x="6747481" y="2"/>
            <a:ext cx="4636987" cy="3422917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407" name="Google Shape;407;p29"/>
          <p:cNvPicPr preferRelativeResize="0"/>
          <p:nvPr/>
        </p:nvPicPr>
        <p:blipFill rotWithShape="1">
          <a:blip r:embed="rId7">
            <a:alphaModFix/>
          </a:blip>
          <a:srcRect l="5291" r="4537" b="-1"/>
          <a:stretch/>
        </p:blipFill>
        <p:spPr>
          <a:xfrm>
            <a:off x="6747933" y="3425633"/>
            <a:ext cx="4636987" cy="3432592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08" name="Google Shape;408;p29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0"/>
          <p:cNvSpPr txBox="1"/>
          <p:nvPr/>
        </p:nvSpPr>
        <p:spPr>
          <a:xfrm>
            <a:off x="1701035" y="535900"/>
            <a:ext cx="8939813" cy="5786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відміну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від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багатозначних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слів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8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лексичні</a:t>
            </a:r>
            <a:r>
              <a:rPr lang="ru-RU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значення</a:t>
            </a:r>
            <a:r>
              <a:rPr lang="ru-RU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8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омонімів</a:t>
            </a:r>
            <a:r>
              <a:rPr lang="ru-RU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не </a:t>
            </a:r>
            <a:r>
              <a:rPr lang="ru-RU" sz="36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пов’язані</a:t>
            </a:r>
            <a:r>
              <a:rPr lang="ru-RU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6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між</a:t>
            </a:r>
            <a:r>
              <a:rPr lang="ru-RU" sz="3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собою.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 словнику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кожний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омонім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нумерують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тлумачать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окремій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словниковій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статті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а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значення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багатозначного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слова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нумерують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усередині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словникової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статті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наприклад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БАЛ 1, -у,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чол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Великий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вечір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із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танцями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БАЛ 2, -а,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чол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Одиниця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вимірювання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сили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якого-небудь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природного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явища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вітру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землетрусу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і т.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ін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.). 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2.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Виражена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цифрою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оцінка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знань</a:t>
            </a:r>
            <a:r>
              <a:rPr lang="ru-RU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Омоніми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на </a:t>
            </a: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відміну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від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багатозначних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слів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є </a:t>
            </a: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різними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словами.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1"/>
          <p:cNvSpPr txBox="1">
            <a:spLocks noGrp="1"/>
          </p:cNvSpPr>
          <p:nvPr>
            <p:ph type="title"/>
          </p:nvPr>
        </p:nvSpPr>
        <p:spPr>
          <a:xfrm>
            <a:off x="177553" y="2938509"/>
            <a:ext cx="4824169" cy="1173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lang="ru-RU" sz="3500" b="1"/>
              <a:t>БАГАТОЗНАЧНІ СЛОВА</a:t>
            </a:r>
            <a:br>
              <a:rPr lang="ru-RU" sz="3500"/>
            </a:br>
            <a:br>
              <a:rPr lang="ru-RU" sz="3500"/>
            </a:br>
            <a:r>
              <a:rPr lang="ru-RU" sz="4400" b="1">
                <a:solidFill>
                  <a:srgbClr val="129481"/>
                </a:solidFill>
              </a:rPr>
              <a:t>ПОЛЕ</a:t>
            </a:r>
            <a:endParaRPr sz="4400" b="1">
              <a:solidFill>
                <a:srgbClr val="129481"/>
              </a:solidFill>
            </a:endParaRPr>
          </a:p>
        </p:txBody>
      </p:sp>
      <p:pic>
        <p:nvPicPr>
          <p:cNvPr id="419" name="Google Shape;419;p31"/>
          <p:cNvPicPr preferRelativeResize="0"/>
          <p:nvPr/>
        </p:nvPicPr>
        <p:blipFill rotWithShape="1">
          <a:blip r:embed="rId3">
            <a:alphaModFix/>
          </a:blip>
          <a:srcRect r="2" b="6340"/>
          <a:stretch/>
        </p:blipFill>
        <p:spPr>
          <a:xfrm>
            <a:off x="5001722" y="10"/>
            <a:ext cx="5666278" cy="338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31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 r="2" b="14982"/>
          <a:stretch/>
        </p:blipFill>
        <p:spPr>
          <a:xfrm>
            <a:off x="5003292" y="3474720"/>
            <a:ext cx="5664708" cy="3383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2B53D5-CF0A-57CC-5A91-B83817236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032" y="283702"/>
            <a:ext cx="6120914" cy="5589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9B0233-DE81-EA18-ED75-2638D1EC11D8}"/>
              </a:ext>
            </a:extLst>
          </p:cNvPr>
          <p:cNvSpPr txBox="1"/>
          <p:nvPr/>
        </p:nvSpPr>
        <p:spPr>
          <a:xfrm>
            <a:off x="1414131" y="5978366"/>
            <a:ext cx="9994604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https://wordart.com/16adphgus00h/word-art%202</a:t>
            </a:r>
            <a:endParaRPr lang="uk-UA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54735"/>
      </p:ext>
    </p:extLst>
  </p:cSld>
  <p:clrMapOvr>
    <a:masterClrMapping/>
  </p:clrMapOvr>
</p:sld>
</file>

<file path=ppt/theme/theme1.xml><?xml version="1.0" encoding="utf-8"?>
<a:theme xmlns:a="http://schemas.openxmlformats.org/drawingml/2006/main" name="Медісон">
  <a:themeElements>
    <a:clrScheme name="Office 2007-2010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322</Words>
  <Application>Microsoft Office PowerPoint</Application>
  <PresentationFormat>Широкий екран</PresentationFormat>
  <Paragraphs>43</Paragraphs>
  <Slides>8</Slides>
  <Notes>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Calibri</vt:lpstr>
      <vt:lpstr>Noto Sans Symbols</vt:lpstr>
      <vt:lpstr>Медісон</vt:lpstr>
      <vt:lpstr>Презентація PowerPoint</vt:lpstr>
      <vt:lpstr>ПОМІРКУЄМО</vt:lpstr>
      <vt:lpstr>Презентація PowerPoint</vt:lpstr>
      <vt:lpstr>Презентація PowerPoint</vt:lpstr>
      <vt:lpstr>Презентація PowerPoint</vt:lpstr>
      <vt:lpstr>Презентація PowerPoint</vt:lpstr>
      <vt:lpstr>БАГАТОЗНАЧНІ СЛОВА  ПОЛЕ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Тетяна Сезько</cp:lastModifiedBy>
  <cp:revision>3</cp:revision>
  <dcterms:modified xsi:type="dcterms:W3CDTF">2022-11-14T12:48:05Z</dcterms:modified>
</cp:coreProperties>
</file>